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56" r:id="rId2"/>
    <p:sldId id="257" r:id="rId3"/>
    <p:sldId id="333" r:id="rId4"/>
    <p:sldId id="258" r:id="rId5"/>
    <p:sldId id="347"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339" r:id="rId20"/>
    <p:sldId id="349" r:id="rId21"/>
    <p:sldId id="274" r:id="rId22"/>
    <p:sldId id="343" r:id="rId23"/>
    <p:sldId id="275" r:id="rId24"/>
    <p:sldId id="276" r:id="rId25"/>
    <p:sldId id="277" r:id="rId26"/>
    <p:sldId id="278" r:id="rId27"/>
    <p:sldId id="279" r:id="rId28"/>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725" y="5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ene Apalacio" userId="245b2dae-7b9b-4444-93b9-497754cd79fa" providerId="ADAL" clId="{87BD6544-6367-425D-9506-D5E3E85F07F4}"/>
    <pc:docChg chg="custSel addSld delSld modSld">
      <pc:chgData name="Paulene Apalacio" userId="245b2dae-7b9b-4444-93b9-497754cd79fa" providerId="ADAL" clId="{87BD6544-6367-425D-9506-D5E3E85F07F4}" dt="2026-04-20T06:23:58.656" v="29"/>
      <pc:docMkLst>
        <pc:docMk/>
      </pc:docMkLst>
      <pc:sldChg chg="modTransition">
        <pc:chgData name="Paulene Apalacio" userId="245b2dae-7b9b-4444-93b9-497754cd79fa" providerId="ADAL" clId="{87BD6544-6367-425D-9506-D5E3E85F07F4}" dt="2026-04-20T06:13:29.705" v="0"/>
        <pc:sldMkLst>
          <pc:docMk/>
          <pc:sldMk cId="0" sldId="259"/>
        </pc:sldMkLst>
      </pc:sldChg>
      <pc:sldChg chg="delSp modSp">
        <pc:chgData name="Paulene Apalacio" userId="245b2dae-7b9b-4444-93b9-497754cd79fa" providerId="ADAL" clId="{87BD6544-6367-425D-9506-D5E3E85F07F4}" dt="2026-04-20T06:19:02.297" v="11" actId="1076"/>
        <pc:sldMkLst>
          <pc:docMk/>
          <pc:sldMk cId="0" sldId="271"/>
        </pc:sldMkLst>
        <pc:spChg chg="del">
          <ac:chgData name="Paulene Apalacio" userId="245b2dae-7b9b-4444-93b9-497754cd79fa" providerId="ADAL" clId="{87BD6544-6367-425D-9506-D5E3E85F07F4}" dt="2026-04-20T06:16:19.956" v="2" actId="478"/>
          <ac:spMkLst>
            <pc:docMk/>
            <pc:sldMk cId="0" sldId="271"/>
            <ac:spMk id="31" creationId="{00000000-0000-0000-0000-000000000000}"/>
          </ac:spMkLst>
        </pc:spChg>
        <pc:spChg chg="mod">
          <ac:chgData name="Paulene Apalacio" userId="245b2dae-7b9b-4444-93b9-497754cd79fa" providerId="ADAL" clId="{87BD6544-6367-425D-9506-D5E3E85F07F4}" dt="2026-04-20T06:16:48.601" v="6" actId="1076"/>
          <ac:spMkLst>
            <pc:docMk/>
            <pc:sldMk cId="0" sldId="271"/>
            <ac:spMk id="32" creationId="{00000000-0000-0000-0000-000000000000}"/>
          </ac:spMkLst>
        </pc:spChg>
        <pc:spChg chg="mod">
          <ac:chgData name="Paulene Apalacio" userId="245b2dae-7b9b-4444-93b9-497754cd79fa" providerId="ADAL" clId="{87BD6544-6367-425D-9506-D5E3E85F07F4}" dt="2026-04-20T06:18:39.027" v="7" actId="1076"/>
          <ac:spMkLst>
            <pc:docMk/>
            <pc:sldMk cId="0" sldId="271"/>
            <ac:spMk id="34" creationId="{00000000-0000-0000-0000-000000000000}"/>
          </ac:spMkLst>
        </pc:spChg>
        <pc:spChg chg="mod">
          <ac:chgData name="Paulene Apalacio" userId="245b2dae-7b9b-4444-93b9-497754cd79fa" providerId="ADAL" clId="{87BD6544-6367-425D-9506-D5E3E85F07F4}" dt="2026-04-20T06:18:51.185" v="8" actId="20577"/>
          <ac:spMkLst>
            <pc:docMk/>
            <pc:sldMk cId="0" sldId="271"/>
            <ac:spMk id="35" creationId="{00000000-0000-0000-0000-000000000000}"/>
          </ac:spMkLst>
        </pc:spChg>
        <pc:spChg chg="del">
          <ac:chgData name="Paulene Apalacio" userId="245b2dae-7b9b-4444-93b9-497754cd79fa" providerId="ADAL" clId="{87BD6544-6367-425D-9506-D5E3E85F07F4}" dt="2026-04-20T06:16:18.937" v="1" actId="478"/>
          <ac:spMkLst>
            <pc:docMk/>
            <pc:sldMk cId="0" sldId="271"/>
            <ac:spMk id="36" creationId="{00000000-0000-0000-0000-000000000000}"/>
          </ac:spMkLst>
        </pc:spChg>
        <pc:spChg chg="del">
          <ac:chgData name="Paulene Apalacio" userId="245b2dae-7b9b-4444-93b9-497754cd79fa" providerId="ADAL" clId="{87BD6544-6367-425D-9506-D5E3E85F07F4}" dt="2026-04-20T06:18:53.388" v="9" actId="478"/>
          <ac:spMkLst>
            <pc:docMk/>
            <pc:sldMk cId="0" sldId="271"/>
            <ac:spMk id="37" creationId="{00000000-0000-0000-0000-000000000000}"/>
          </ac:spMkLst>
        </pc:spChg>
        <pc:spChg chg="mod">
          <ac:chgData name="Paulene Apalacio" userId="245b2dae-7b9b-4444-93b9-497754cd79fa" providerId="ADAL" clId="{87BD6544-6367-425D-9506-D5E3E85F07F4}" dt="2026-04-20T06:18:58.866" v="10" actId="1076"/>
          <ac:spMkLst>
            <pc:docMk/>
            <pc:sldMk cId="0" sldId="271"/>
            <ac:spMk id="38" creationId="{00000000-0000-0000-0000-000000000000}"/>
          </ac:spMkLst>
        </pc:spChg>
        <pc:spChg chg="mod">
          <ac:chgData name="Paulene Apalacio" userId="245b2dae-7b9b-4444-93b9-497754cd79fa" providerId="ADAL" clId="{87BD6544-6367-425D-9506-D5E3E85F07F4}" dt="2026-04-20T06:19:02.297" v="11" actId="1076"/>
          <ac:spMkLst>
            <pc:docMk/>
            <pc:sldMk cId="0" sldId="271"/>
            <ac:spMk id="39" creationId="{00000000-0000-0000-0000-000000000000}"/>
          </ac:spMkLst>
        </pc:spChg>
        <pc:spChg chg="del">
          <ac:chgData name="Paulene Apalacio" userId="245b2dae-7b9b-4444-93b9-497754cd79fa" providerId="ADAL" clId="{87BD6544-6367-425D-9506-D5E3E85F07F4}" dt="2026-04-20T06:16:23.068" v="3" actId="478"/>
          <ac:spMkLst>
            <pc:docMk/>
            <pc:sldMk cId="0" sldId="271"/>
            <ac:spMk id="40" creationId="{00000000-0000-0000-0000-000000000000}"/>
          </ac:spMkLst>
        </pc:spChg>
      </pc:sldChg>
      <pc:sldChg chg="del">
        <pc:chgData name="Paulene Apalacio" userId="245b2dae-7b9b-4444-93b9-497754cd79fa" providerId="ADAL" clId="{87BD6544-6367-425D-9506-D5E3E85F07F4}" dt="2026-04-20T06:23:45.378" v="26" actId="2696"/>
        <pc:sldMkLst>
          <pc:docMk/>
          <pc:sldMk cId="0" sldId="272"/>
        </pc:sldMkLst>
      </pc:sldChg>
      <pc:sldChg chg="del">
        <pc:chgData name="Paulene Apalacio" userId="245b2dae-7b9b-4444-93b9-497754cd79fa" providerId="ADAL" clId="{87BD6544-6367-425D-9506-D5E3E85F07F4}" dt="2026-04-20T06:23:56.542" v="28" actId="2696"/>
        <pc:sldMkLst>
          <pc:docMk/>
          <pc:sldMk cId="0" sldId="273"/>
        </pc:sldMkLst>
      </pc:sldChg>
      <pc:sldChg chg="addSp delSp modSp">
        <pc:chgData name="Paulene Apalacio" userId="245b2dae-7b9b-4444-93b9-497754cd79fa" providerId="ADAL" clId="{87BD6544-6367-425D-9506-D5E3E85F07F4}" dt="2026-04-20T06:21:58.880" v="25" actId="20577"/>
        <pc:sldMkLst>
          <pc:docMk/>
          <pc:sldMk cId="0" sldId="277"/>
        </pc:sldMkLst>
        <pc:spChg chg="mod">
          <ac:chgData name="Paulene Apalacio" userId="245b2dae-7b9b-4444-93b9-497754cd79fa" providerId="ADAL" clId="{87BD6544-6367-425D-9506-D5E3E85F07F4}" dt="2026-04-20T06:21:13.332" v="17" actId="20577"/>
          <ac:spMkLst>
            <pc:docMk/>
            <pc:sldMk cId="0" sldId="277"/>
            <ac:spMk id="3" creationId="{00000000-0000-0000-0000-000000000000}"/>
          </ac:spMkLst>
        </pc:spChg>
        <pc:spChg chg="mod">
          <ac:chgData name="Paulene Apalacio" userId="245b2dae-7b9b-4444-93b9-497754cd79fa" providerId="ADAL" clId="{87BD6544-6367-425D-9506-D5E3E85F07F4}" dt="2026-04-20T06:21:41.881" v="22" actId="20577"/>
          <ac:spMkLst>
            <pc:docMk/>
            <pc:sldMk cId="0" sldId="277"/>
            <ac:spMk id="4" creationId="{00000000-0000-0000-0000-000000000000}"/>
          </ac:spMkLst>
        </pc:spChg>
        <pc:spChg chg="mod">
          <ac:chgData name="Paulene Apalacio" userId="245b2dae-7b9b-4444-93b9-497754cd79fa" providerId="ADAL" clId="{87BD6544-6367-425D-9506-D5E3E85F07F4}" dt="2026-04-20T06:21:58.880" v="25" actId="20577"/>
          <ac:spMkLst>
            <pc:docMk/>
            <pc:sldMk cId="0" sldId="277"/>
            <ac:spMk id="6" creationId="{00000000-0000-0000-0000-000000000000}"/>
          </ac:spMkLst>
        </pc:spChg>
        <pc:picChg chg="add del">
          <ac:chgData name="Paulene Apalacio" userId="245b2dae-7b9b-4444-93b9-497754cd79fa" providerId="ADAL" clId="{87BD6544-6367-425D-9506-D5E3E85F07F4}" dt="2026-04-20T06:21:23.986" v="20"/>
          <ac:picMkLst>
            <pc:docMk/>
            <pc:sldMk cId="0" sldId="277"/>
            <ac:picMk id="5" creationId="{1444FA71-D40A-4083-A6B6-130E6B9A4F2A}"/>
          </ac:picMkLst>
        </pc:picChg>
      </pc:sldChg>
      <pc:sldChg chg="add">
        <pc:chgData name="Paulene Apalacio" userId="245b2dae-7b9b-4444-93b9-497754cd79fa" providerId="ADAL" clId="{87BD6544-6367-425D-9506-D5E3E85F07F4}" dt="2026-04-20T06:23:47.366" v="27"/>
        <pc:sldMkLst>
          <pc:docMk/>
          <pc:sldMk cId="4007876031" sldId="339"/>
        </pc:sldMkLst>
      </pc:sldChg>
      <pc:sldChg chg="add">
        <pc:chgData name="Paulene Apalacio" userId="245b2dae-7b9b-4444-93b9-497754cd79fa" providerId="ADAL" clId="{87BD6544-6367-425D-9506-D5E3E85F07F4}" dt="2026-04-20T06:23:58.656" v="29"/>
        <pc:sldMkLst>
          <pc:docMk/>
          <pc:sldMk cId="2710996535" sldId="34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7A945A5B-14AD-4C4B-BE52-B88422C1F083}" type="datetimeFigureOut">
              <a:rPr lang="en-US" smtClean="0"/>
              <a:t>4/20/2026</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F16F5D11-FF09-4552-A258-E6D92861E452}" type="slidenum">
              <a:rPr lang="en-US" smtClean="0"/>
              <a:t>‹#›</a:t>
            </a:fld>
            <a:endParaRPr lang="en-US"/>
          </a:p>
        </p:txBody>
      </p:sp>
    </p:spTree>
    <p:extLst>
      <p:ext uri="{BB962C8B-B14F-4D97-AF65-F5344CB8AC3E}">
        <p14:creationId xmlns:p14="http://schemas.microsoft.com/office/powerpoint/2010/main" val="208533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Updated In-plant</a:t>
            </a:r>
            <a:r>
              <a:rPr lang="en-GB" baseline="0" dirty="0"/>
              <a:t> log services (removed Schneider)</a:t>
            </a:r>
            <a:endParaRPr lang="en-US" dirty="0"/>
          </a:p>
        </p:txBody>
      </p:sp>
      <p:sp>
        <p:nvSpPr>
          <p:cNvPr id="4" name="Slide Number Placeholder 3"/>
          <p:cNvSpPr>
            <a:spLocks noGrp="1"/>
          </p:cNvSpPr>
          <p:nvPr>
            <p:ph type="sldNum" sz="quarter" idx="10"/>
          </p:nvPr>
        </p:nvSpPr>
        <p:spPr/>
        <p:txBody>
          <a:bodyPr/>
          <a:lstStyle/>
          <a:p>
            <a:fld id="{F16F5D11-FF09-4552-A258-E6D92861E452}" type="slidenum">
              <a:rPr lang="en-US" smtClean="0"/>
              <a:t>8</a:t>
            </a:fld>
            <a:endParaRPr lang="en-US"/>
          </a:p>
        </p:txBody>
      </p:sp>
    </p:spTree>
    <p:extLst>
      <p:ext uri="{BB962C8B-B14F-4D97-AF65-F5344CB8AC3E}">
        <p14:creationId xmlns:p14="http://schemas.microsoft.com/office/powerpoint/2010/main" val="3524922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sz="1200" kern="1200" dirty="0">
                <a:solidFill>
                  <a:schemeClr val="tx1"/>
                </a:solidFill>
                <a:effectLst/>
                <a:latin typeface="+mn-lt"/>
                <a:ea typeface="+mn-ea"/>
                <a:cs typeface="+mn-cs"/>
              </a:rPr>
              <a:t>also in partnership with Tandem Global Logistics</a:t>
            </a:r>
            <a:endParaRPr lang="en-PH" dirty="0"/>
          </a:p>
        </p:txBody>
      </p:sp>
      <p:sp>
        <p:nvSpPr>
          <p:cNvPr id="4" name="Slide Number Placeholder 3"/>
          <p:cNvSpPr>
            <a:spLocks noGrp="1"/>
          </p:cNvSpPr>
          <p:nvPr>
            <p:ph type="sldNum" sz="quarter" idx="5"/>
          </p:nvPr>
        </p:nvSpPr>
        <p:spPr/>
        <p:txBody>
          <a:bodyPr/>
          <a:lstStyle/>
          <a:p>
            <a:fld id="{F16F5D11-FF09-4552-A258-E6D92861E452}" type="slidenum">
              <a:rPr lang="en-US" smtClean="0"/>
              <a:t>9</a:t>
            </a:fld>
            <a:endParaRPr lang="en-US"/>
          </a:p>
        </p:txBody>
      </p:sp>
    </p:spTree>
    <p:extLst>
      <p:ext uri="{BB962C8B-B14F-4D97-AF65-F5344CB8AC3E}">
        <p14:creationId xmlns:p14="http://schemas.microsoft.com/office/powerpoint/2010/main" val="2675140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6F5D11-FF09-4552-A258-E6D92861E452}" type="slidenum">
              <a:rPr lang="en-US" smtClean="0"/>
              <a:t>18</a:t>
            </a:fld>
            <a:endParaRPr lang="en-US"/>
          </a:p>
        </p:txBody>
      </p:sp>
    </p:spTree>
    <p:extLst>
      <p:ext uri="{BB962C8B-B14F-4D97-AF65-F5344CB8AC3E}">
        <p14:creationId xmlns:p14="http://schemas.microsoft.com/office/powerpoint/2010/main" val="4055376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4157923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PH" dirty="0"/>
          </a:p>
        </p:txBody>
      </p:sp>
    </p:spTree>
    <p:extLst>
      <p:ext uri="{BB962C8B-B14F-4D97-AF65-F5344CB8AC3E}">
        <p14:creationId xmlns:p14="http://schemas.microsoft.com/office/powerpoint/2010/main" val="120605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000" b="1" i="0">
                <a:solidFill>
                  <a:srgbClr val="092062"/>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4/20/2026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rgbClr val="092062"/>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4/20/2026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rgbClr val="092062"/>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4/20/2026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rgbClr val="092062"/>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4/20/2026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4/20/2026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157" name="Title Text"/>
          <p:cNvSpPr txBox="1">
            <a:spLocks noGrp="1"/>
          </p:cNvSpPr>
          <p:nvPr>
            <p:ph type="title"/>
          </p:nvPr>
        </p:nvSpPr>
        <p:spPr>
          <a:xfrm>
            <a:off x="2209799" y="2130425"/>
            <a:ext cx="7772401" cy="1470025"/>
          </a:xfrm>
          <a:prstGeom prst="rect">
            <a:avLst/>
          </a:prstGeom>
        </p:spPr>
        <p:txBody>
          <a:bodyPr/>
          <a:lstStyle>
            <a:lvl1pPr algn="ctr" defTabSz="457200">
              <a:lnSpc>
                <a:spcPct val="100000"/>
              </a:lnSpc>
              <a:defRPr sz="4200">
                <a:latin typeface="+mn-lt"/>
                <a:ea typeface="+mn-ea"/>
                <a:cs typeface="+mn-cs"/>
                <a:sym typeface="Calibri"/>
              </a:defRPr>
            </a:lvl1pPr>
          </a:lstStyle>
          <a:p>
            <a:r>
              <a:t>Title Text</a:t>
            </a:r>
          </a:p>
        </p:txBody>
      </p:sp>
      <p:sp>
        <p:nvSpPr>
          <p:cNvPr id="158" name="Body Level One…"/>
          <p:cNvSpPr txBox="1">
            <a:spLocks noGrp="1"/>
          </p:cNvSpPr>
          <p:nvPr>
            <p:ph type="body" sz="quarter" idx="1"/>
          </p:nvPr>
        </p:nvSpPr>
        <p:spPr>
          <a:xfrm>
            <a:off x="2895600" y="3886200"/>
            <a:ext cx="6400800" cy="1752601"/>
          </a:xfrm>
          <a:prstGeom prst="rect">
            <a:avLst/>
          </a:prstGeom>
        </p:spPr>
        <p:txBody>
          <a:bodyPr/>
          <a:lstStyle>
            <a:lvl1pPr marL="0" indent="0" algn="ctr" defTabSz="457200">
              <a:lnSpc>
                <a:spcPct val="100000"/>
              </a:lnSpc>
              <a:spcBef>
                <a:spcPts val="700"/>
              </a:spcBef>
              <a:buSzTx/>
              <a:buFontTx/>
              <a:buNone/>
              <a:defRPr sz="3000">
                <a:solidFill>
                  <a:srgbClr val="888888"/>
                </a:solidFill>
              </a:defRPr>
            </a:lvl1pPr>
            <a:lvl2pPr marL="0" indent="457200" algn="ctr" defTabSz="457200">
              <a:lnSpc>
                <a:spcPct val="100000"/>
              </a:lnSpc>
              <a:spcBef>
                <a:spcPts val="700"/>
              </a:spcBef>
              <a:buSzTx/>
              <a:buFontTx/>
              <a:buNone/>
              <a:defRPr sz="3000">
                <a:solidFill>
                  <a:srgbClr val="888888"/>
                </a:solidFill>
              </a:defRPr>
            </a:lvl2pPr>
            <a:lvl3pPr marL="0" indent="914400" algn="ctr" defTabSz="457200">
              <a:lnSpc>
                <a:spcPct val="100000"/>
              </a:lnSpc>
              <a:spcBef>
                <a:spcPts val="700"/>
              </a:spcBef>
              <a:buSzTx/>
              <a:buFontTx/>
              <a:buNone/>
              <a:defRPr sz="3000">
                <a:solidFill>
                  <a:srgbClr val="888888"/>
                </a:solidFill>
              </a:defRPr>
            </a:lvl3pPr>
            <a:lvl4pPr marL="0" indent="1371600" algn="ctr" defTabSz="457200">
              <a:lnSpc>
                <a:spcPct val="100000"/>
              </a:lnSpc>
              <a:spcBef>
                <a:spcPts val="700"/>
              </a:spcBef>
              <a:buSzTx/>
              <a:buFontTx/>
              <a:buNone/>
              <a:defRPr sz="3000">
                <a:solidFill>
                  <a:srgbClr val="888888"/>
                </a:solidFill>
              </a:defRPr>
            </a:lvl4pPr>
            <a:lvl5pPr marL="0" indent="1828800" algn="ctr" defTabSz="457200">
              <a:lnSpc>
                <a:spcPct val="100000"/>
              </a:lnSpc>
              <a:spcBef>
                <a:spcPts val="700"/>
              </a:spcBef>
              <a:buSzTx/>
              <a:buFontTx/>
              <a:buNone/>
              <a:defRPr sz="3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59" name="Slide Number"/>
          <p:cNvSpPr txBox="1">
            <a:spLocks noGrp="1"/>
          </p:cNvSpPr>
          <p:nvPr>
            <p:ph type="sldNum" sz="quarter" idx="2"/>
          </p:nvPr>
        </p:nvSpPr>
        <p:spPr>
          <a:xfrm>
            <a:off x="9960138" y="6416992"/>
            <a:ext cx="250662" cy="243841"/>
          </a:xfrm>
          <a:prstGeom prst="rect">
            <a:avLst/>
          </a:prstGeom>
        </p:spPr>
        <p:txBody>
          <a:bodyPr/>
          <a:lstStyle>
            <a:lvl1pPr defTabSz="457200">
              <a:defRPr sz="11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640360421"/>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813430" y="130809"/>
            <a:ext cx="7353300" cy="482600"/>
          </a:xfrm>
          <a:prstGeom prst="rect">
            <a:avLst/>
          </a:prstGeom>
        </p:spPr>
        <p:txBody>
          <a:bodyPr wrap="square" lIns="0" tIns="0" rIns="0" bIns="0">
            <a:spAutoFit/>
          </a:bodyPr>
          <a:lstStyle>
            <a:lvl1pPr>
              <a:defRPr sz="3000" b="1" i="0">
                <a:solidFill>
                  <a:srgbClr val="092062"/>
                </a:solidFill>
                <a:latin typeface="Arial"/>
                <a:cs typeface="Arial"/>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4/20/2026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jpg"/><Relationship Id="rId12" Type="http://schemas.openxmlformats.org/officeDocument/2006/relationships/image" Target="../media/image12.png"/><Relationship Id="rId17" Type="http://schemas.openxmlformats.org/officeDocument/2006/relationships/image" Target="../media/image17.jp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4.xml"/><Relationship Id="rId6" Type="http://schemas.openxmlformats.org/officeDocument/2006/relationships/image" Target="../media/image6.png"/><Relationship Id="rId11" Type="http://schemas.openxmlformats.org/officeDocument/2006/relationships/image" Target="../media/image11.jpg"/><Relationship Id="rId5" Type="http://schemas.openxmlformats.org/officeDocument/2006/relationships/image" Target="../media/image5.png"/><Relationship Id="rId15" Type="http://schemas.openxmlformats.org/officeDocument/2006/relationships/image" Target="../media/image15.png"/><Relationship Id="rId23" Type="http://schemas.openxmlformats.org/officeDocument/2006/relationships/image" Target="../media/image23.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openxmlformats.org/officeDocument/2006/relationships/image" Target="../media/image38.jpg"/><Relationship Id="rId3" Type="http://schemas.openxmlformats.org/officeDocument/2006/relationships/image" Target="../media/image11.jpg"/><Relationship Id="rId21" Type="http://schemas.openxmlformats.org/officeDocument/2006/relationships/image" Target="../media/image41.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7.png"/><Relationship Id="rId25" Type="http://schemas.openxmlformats.org/officeDocument/2006/relationships/image" Target="../media/image23.png"/><Relationship Id="rId2" Type="http://schemas.openxmlformats.org/officeDocument/2006/relationships/image" Target="../media/image12.png"/><Relationship Id="rId16" Type="http://schemas.openxmlformats.org/officeDocument/2006/relationships/image" Target="../media/image36.png"/><Relationship Id="rId20" Type="http://schemas.openxmlformats.org/officeDocument/2006/relationships/image" Target="../media/image40.png"/><Relationship Id="rId1" Type="http://schemas.openxmlformats.org/officeDocument/2006/relationships/slideLayout" Target="../slideLayouts/slideLayout4.xml"/><Relationship Id="rId6" Type="http://schemas.openxmlformats.org/officeDocument/2006/relationships/image" Target="../media/image27.jpg"/><Relationship Id="rId11" Type="http://schemas.openxmlformats.org/officeDocument/2006/relationships/image" Target="../media/image32.png"/><Relationship Id="rId24" Type="http://schemas.openxmlformats.org/officeDocument/2006/relationships/image" Target="../media/image44.png"/><Relationship Id="rId5" Type="http://schemas.openxmlformats.org/officeDocument/2006/relationships/image" Target="../media/image26.jpg"/><Relationship Id="rId15" Type="http://schemas.openxmlformats.org/officeDocument/2006/relationships/image" Target="../media/image35.png"/><Relationship Id="rId23" Type="http://schemas.openxmlformats.org/officeDocument/2006/relationships/image" Target="../media/image43.png"/><Relationship Id="rId10" Type="http://schemas.openxmlformats.org/officeDocument/2006/relationships/image" Target="../media/image31.png"/><Relationship Id="rId19" Type="http://schemas.openxmlformats.org/officeDocument/2006/relationships/image" Target="../media/image39.png"/><Relationship Id="rId4" Type="http://schemas.openxmlformats.org/officeDocument/2006/relationships/image" Target="../media/image25.jpg"/><Relationship Id="rId9" Type="http://schemas.openxmlformats.org/officeDocument/2006/relationships/image" Target="../media/image30.png"/><Relationship Id="rId14" Type="http://schemas.openxmlformats.org/officeDocument/2006/relationships/image" Target="../media/image17.jpg"/><Relationship Id="rId22" Type="http://schemas.openxmlformats.org/officeDocument/2006/relationships/image" Target="../media/image42.png"/></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3" Type="http://schemas.openxmlformats.org/officeDocument/2006/relationships/image" Target="../media/image56.png"/><Relationship Id="rId18" Type="http://schemas.openxmlformats.org/officeDocument/2006/relationships/image" Target="../media/image61.jpg"/><Relationship Id="rId26" Type="http://schemas.openxmlformats.org/officeDocument/2006/relationships/image" Target="../media/image69.png"/><Relationship Id="rId39" Type="http://schemas.openxmlformats.org/officeDocument/2006/relationships/image" Target="../media/image82.jpg"/><Relationship Id="rId21" Type="http://schemas.openxmlformats.org/officeDocument/2006/relationships/image" Target="../media/image64.png"/><Relationship Id="rId34" Type="http://schemas.openxmlformats.org/officeDocument/2006/relationships/image" Target="../media/image77.jpg"/><Relationship Id="rId42" Type="http://schemas.openxmlformats.org/officeDocument/2006/relationships/image" Target="../media/image23.png"/><Relationship Id="rId7" Type="http://schemas.openxmlformats.org/officeDocument/2006/relationships/image" Target="../media/image50.png"/><Relationship Id="rId2" Type="http://schemas.openxmlformats.org/officeDocument/2006/relationships/image" Target="../media/image45.png"/><Relationship Id="rId16" Type="http://schemas.openxmlformats.org/officeDocument/2006/relationships/image" Target="../media/image59.png"/><Relationship Id="rId20" Type="http://schemas.openxmlformats.org/officeDocument/2006/relationships/image" Target="../media/image63.png"/><Relationship Id="rId29" Type="http://schemas.openxmlformats.org/officeDocument/2006/relationships/image" Target="../media/image72.png"/><Relationship Id="rId41"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24" Type="http://schemas.openxmlformats.org/officeDocument/2006/relationships/image" Target="../media/image67.png"/><Relationship Id="rId32" Type="http://schemas.openxmlformats.org/officeDocument/2006/relationships/image" Target="../media/image75.jpg"/><Relationship Id="rId37" Type="http://schemas.openxmlformats.org/officeDocument/2006/relationships/image" Target="../media/image80.jpg"/><Relationship Id="rId40" Type="http://schemas.openxmlformats.org/officeDocument/2006/relationships/image" Target="../media/image83.png"/><Relationship Id="rId5" Type="http://schemas.openxmlformats.org/officeDocument/2006/relationships/image" Target="../media/image48.png"/><Relationship Id="rId15" Type="http://schemas.openxmlformats.org/officeDocument/2006/relationships/image" Target="../media/image58.png"/><Relationship Id="rId23" Type="http://schemas.openxmlformats.org/officeDocument/2006/relationships/image" Target="../media/image66.png"/><Relationship Id="rId28" Type="http://schemas.openxmlformats.org/officeDocument/2006/relationships/image" Target="../media/image71.png"/><Relationship Id="rId36" Type="http://schemas.openxmlformats.org/officeDocument/2006/relationships/image" Target="../media/image79.png"/><Relationship Id="rId10" Type="http://schemas.openxmlformats.org/officeDocument/2006/relationships/image" Target="../media/image53.png"/><Relationship Id="rId19" Type="http://schemas.openxmlformats.org/officeDocument/2006/relationships/image" Target="../media/image62.png"/><Relationship Id="rId31" Type="http://schemas.openxmlformats.org/officeDocument/2006/relationships/image" Target="../media/image74.png"/><Relationship Id="rId44" Type="http://schemas.openxmlformats.org/officeDocument/2006/relationships/image" Target="../media/image86.jp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 Id="rId22" Type="http://schemas.openxmlformats.org/officeDocument/2006/relationships/image" Target="../media/image65.png"/><Relationship Id="rId27" Type="http://schemas.openxmlformats.org/officeDocument/2006/relationships/image" Target="../media/image70.png"/><Relationship Id="rId30" Type="http://schemas.openxmlformats.org/officeDocument/2006/relationships/image" Target="../media/image73.png"/><Relationship Id="rId35" Type="http://schemas.openxmlformats.org/officeDocument/2006/relationships/image" Target="../media/image78.png"/><Relationship Id="rId43" Type="http://schemas.openxmlformats.org/officeDocument/2006/relationships/image" Target="../media/image85.jpg"/><Relationship Id="rId8" Type="http://schemas.openxmlformats.org/officeDocument/2006/relationships/image" Target="../media/image51.png"/><Relationship Id="rId3" Type="http://schemas.openxmlformats.org/officeDocument/2006/relationships/image" Target="../media/image46.png"/><Relationship Id="rId12" Type="http://schemas.openxmlformats.org/officeDocument/2006/relationships/image" Target="../media/image55.png"/><Relationship Id="rId17" Type="http://schemas.openxmlformats.org/officeDocument/2006/relationships/image" Target="../media/image60.png"/><Relationship Id="rId25" Type="http://schemas.openxmlformats.org/officeDocument/2006/relationships/image" Target="../media/image68.png"/><Relationship Id="rId33" Type="http://schemas.openxmlformats.org/officeDocument/2006/relationships/image" Target="../media/image76.png"/><Relationship Id="rId38" Type="http://schemas.openxmlformats.org/officeDocument/2006/relationships/image" Target="../media/image81.jpg"/></Relationships>
</file>

<file path=ppt/slides/_rels/slide7.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png"/><Relationship Id="rId18" Type="http://schemas.openxmlformats.org/officeDocument/2006/relationships/image" Target="../media/image103.png"/><Relationship Id="rId26" Type="http://schemas.openxmlformats.org/officeDocument/2006/relationships/image" Target="../media/image110.png"/><Relationship Id="rId3" Type="http://schemas.openxmlformats.org/officeDocument/2006/relationships/image" Target="../media/image88.png"/><Relationship Id="rId21" Type="http://schemas.openxmlformats.org/officeDocument/2006/relationships/image" Target="../media/image106.png"/><Relationship Id="rId7" Type="http://schemas.openxmlformats.org/officeDocument/2006/relationships/image" Target="../media/image92.png"/><Relationship Id="rId12" Type="http://schemas.openxmlformats.org/officeDocument/2006/relationships/image" Target="../media/image97.png"/><Relationship Id="rId17" Type="http://schemas.openxmlformats.org/officeDocument/2006/relationships/image" Target="../media/image102.png"/><Relationship Id="rId25" Type="http://schemas.openxmlformats.org/officeDocument/2006/relationships/image" Target="../media/image11.jpg"/><Relationship Id="rId2" Type="http://schemas.openxmlformats.org/officeDocument/2006/relationships/image" Target="../media/image87.png"/><Relationship Id="rId16" Type="http://schemas.openxmlformats.org/officeDocument/2006/relationships/image" Target="../media/image101.png"/><Relationship Id="rId20" Type="http://schemas.openxmlformats.org/officeDocument/2006/relationships/image" Target="../media/image105.png"/><Relationship Id="rId1" Type="http://schemas.openxmlformats.org/officeDocument/2006/relationships/slideLayout" Target="../slideLayouts/slideLayout3.xml"/><Relationship Id="rId6" Type="http://schemas.openxmlformats.org/officeDocument/2006/relationships/image" Target="../media/image91.png"/><Relationship Id="rId11" Type="http://schemas.openxmlformats.org/officeDocument/2006/relationships/image" Target="../media/image96.png"/><Relationship Id="rId24" Type="http://schemas.openxmlformats.org/officeDocument/2006/relationships/image" Target="../media/image109.png"/><Relationship Id="rId5" Type="http://schemas.openxmlformats.org/officeDocument/2006/relationships/image" Target="../media/image90.png"/><Relationship Id="rId15" Type="http://schemas.openxmlformats.org/officeDocument/2006/relationships/image" Target="../media/image100.png"/><Relationship Id="rId23" Type="http://schemas.openxmlformats.org/officeDocument/2006/relationships/image" Target="../media/image108.png"/><Relationship Id="rId10" Type="http://schemas.openxmlformats.org/officeDocument/2006/relationships/image" Target="../media/image95.png"/><Relationship Id="rId19" Type="http://schemas.openxmlformats.org/officeDocument/2006/relationships/image" Target="../media/image104.png"/><Relationship Id="rId4" Type="http://schemas.openxmlformats.org/officeDocument/2006/relationships/image" Target="../media/image89.png"/><Relationship Id="rId9" Type="http://schemas.openxmlformats.org/officeDocument/2006/relationships/image" Target="../media/image94.png"/><Relationship Id="rId14" Type="http://schemas.openxmlformats.org/officeDocument/2006/relationships/image" Target="../media/image99.png"/><Relationship Id="rId22" Type="http://schemas.openxmlformats.org/officeDocument/2006/relationships/image" Target="../media/image107.png"/><Relationship Id="rId27"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21.png"/><Relationship Id="rId18" Type="http://schemas.openxmlformats.org/officeDocument/2006/relationships/image" Target="../media/image126.jpg"/><Relationship Id="rId26" Type="http://schemas.openxmlformats.org/officeDocument/2006/relationships/image" Target="../media/image131.jpg"/><Relationship Id="rId3" Type="http://schemas.openxmlformats.org/officeDocument/2006/relationships/image" Target="../media/image111.png"/><Relationship Id="rId21" Type="http://schemas.openxmlformats.org/officeDocument/2006/relationships/image" Target="../media/image129.jpg"/><Relationship Id="rId7" Type="http://schemas.openxmlformats.org/officeDocument/2006/relationships/image" Target="../media/image115.png"/><Relationship Id="rId12" Type="http://schemas.openxmlformats.org/officeDocument/2006/relationships/image" Target="../media/image120.png"/><Relationship Id="rId17" Type="http://schemas.openxmlformats.org/officeDocument/2006/relationships/image" Target="../media/image125.jpg"/><Relationship Id="rId25" Type="http://schemas.openxmlformats.org/officeDocument/2006/relationships/image" Target="../media/image130.jpg"/><Relationship Id="rId2" Type="http://schemas.openxmlformats.org/officeDocument/2006/relationships/notesSlide" Target="../notesSlides/notesSlide1.xml"/><Relationship Id="rId16" Type="http://schemas.openxmlformats.org/officeDocument/2006/relationships/image" Target="../media/image124.jpg"/><Relationship Id="rId20" Type="http://schemas.openxmlformats.org/officeDocument/2006/relationships/image" Target="../media/image128.jpg"/><Relationship Id="rId29" Type="http://schemas.openxmlformats.org/officeDocument/2006/relationships/image" Target="../media/image134.jpeg"/><Relationship Id="rId1" Type="http://schemas.openxmlformats.org/officeDocument/2006/relationships/slideLayout" Target="../slideLayouts/slideLayout3.xml"/><Relationship Id="rId6" Type="http://schemas.openxmlformats.org/officeDocument/2006/relationships/image" Target="../media/image114.png"/><Relationship Id="rId11" Type="http://schemas.openxmlformats.org/officeDocument/2006/relationships/image" Target="../media/image119.png"/><Relationship Id="rId24" Type="http://schemas.openxmlformats.org/officeDocument/2006/relationships/image" Target="../media/image62.png"/><Relationship Id="rId5" Type="http://schemas.openxmlformats.org/officeDocument/2006/relationships/image" Target="../media/image113.png"/><Relationship Id="rId15" Type="http://schemas.openxmlformats.org/officeDocument/2006/relationships/image" Target="../media/image123.jpg"/><Relationship Id="rId23" Type="http://schemas.openxmlformats.org/officeDocument/2006/relationships/image" Target="../media/image23.png"/><Relationship Id="rId28" Type="http://schemas.openxmlformats.org/officeDocument/2006/relationships/image" Target="../media/image133.png"/><Relationship Id="rId10" Type="http://schemas.openxmlformats.org/officeDocument/2006/relationships/image" Target="../media/image118.png"/><Relationship Id="rId19" Type="http://schemas.openxmlformats.org/officeDocument/2006/relationships/image" Target="../media/image127.jpg"/><Relationship Id="rId4" Type="http://schemas.openxmlformats.org/officeDocument/2006/relationships/image" Target="../media/image112.png"/><Relationship Id="rId9" Type="http://schemas.openxmlformats.org/officeDocument/2006/relationships/image" Target="../media/image117.png"/><Relationship Id="rId14" Type="http://schemas.openxmlformats.org/officeDocument/2006/relationships/image" Target="../media/image122.png"/><Relationship Id="rId22" Type="http://schemas.openxmlformats.org/officeDocument/2006/relationships/image" Target="../media/image61.jpg"/><Relationship Id="rId27" Type="http://schemas.openxmlformats.org/officeDocument/2006/relationships/image" Target="../media/image132.png"/></Relationships>
</file>

<file path=ppt/slides/_rels/slide9.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21.png"/><Relationship Id="rId7" Type="http://schemas.openxmlformats.org/officeDocument/2006/relationships/image" Target="../media/image137.png"/><Relationship Id="rId12"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3.png"/><Relationship Id="rId11" Type="http://schemas.openxmlformats.org/officeDocument/2006/relationships/image" Target="../media/image23.png"/><Relationship Id="rId5" Type="http://schemas.openxmlformats.org/officeDocument/2006/relationships/image" Target="../media/image136.png"/><Relationship Id="rId10" Type="http://schemas.openxmlformats.org/officeDocument/2006/relationships/image" Target="../media/image11.jpg"/><Relationship Id="rId4" Type="http://schemas.openxmlformats.org/officeDocument/2006/relationships/image" Target="../media/image135.png"/><Relationship Id="rId9" Type="http://schemas.openxmlformats.org/officeDocument/2006/relationships/image" Target="../media/image139.png"/></Relationships>
</file>

<file path=ppt/slides/_rels/slide10.xml.rels><?xml version="1.0" encoding="UTF-8" standalone="yes"?>
<Relationships xmlns="http://schemas.openxmlformats.org/package/2006/relationships"><Relationship Id="rId8" Type="http://schemas.openxmlformats.org/officeDocument/2006/relationships/image" Target="../media/image146.jpg"/><Relationship Id="rId13" Type="http://schemas.openxmlformats.org/officeDocument/2006/relationships/image" Target="../media/image150.png"/><Relationship Id="rId3" Type="http://schemas.openxmlformats.org/officeDocument/2006/relationships/image" Target="../media/image141.png"/><Relationship Id="rId7" Type="http://schemas.openxmlformats.org/officeDocument/2006/relationships/image" Target="../media/image145.jpg"/><Relationship Id="rId12" Type="http://schemas.openxmlformats.org/officeDocument/2006/relationships/image" Target="../media/image23.png"/><Relationship Id="rId17" Type="http://schemas.openxmlformats.org/officeDocument/2006/relationships/image" Target="../media/image12.png"/><Relationship Id="rId2" Type="http://schemas.openxmlformats.org/officeDocument/2006/relationships/image" Target="../media/image140.png"/><Relationship Id="rId16"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144.jpg"/><Relationship Id="rId11" Type="http://schemas.openxmlformats.org/officeDocument/2006/relationships/image" Target="../media/image149.jpg"/><Relationship Id="rId5" Type="http://schemas.openxmlformats.org/officeDocument/2006/relationships/image" Target="../media/image143.png"/><Relationship Id="rId15" Type="http://schemas.openxmlformats.org/officeDocument/2006/relationships/image" Target="../media/image152.jpg"/><Relationship Id="rId10" Type="http://schemas.openxmlformats.org/officeDocument/2006/relationships/image" Target="../media/image148.jpg"/><Relationship Id="rId4" Type="http://schemas.openxmlformats.org/officeDocument/2006/relationships/image" Target="../media/image142.png"/><Relationship Id="rId9" Type="http://schemas.openxmlformats.org/officeDocument/2006/relationships/image" Target="../media/image147.jpg"/><Relationship Id="rId14" Type="http://schemas.openxmlformats.org/officeDocument/2006/relationships/image" Target="../media/image151.png"/></Relationships>
</file>

<file path=ppt/slides/_rels/slide11.xml.rels><?xml version="1.0" encoding="UTF-8" standalone="yes"?>
<Relationships xmlns="http://schemas.openxmlformats.org/package/2006/relationships"><Relationship Id="rId8" Type="http://schemas.openxmlformats.org/officeDocument/2006/relationships/image" Target="../media/image153.png"/><Relationship Id="rId13" Type="http://schemas.openxmlformats.org/officeDocument/2006/relationships/image" Target="../media/image11.jpg"/><Relationship Id="rId3" Type="http://schemas.openxmlformats.org/officeDocument/2006/relationships/image" Target="../media/image151.png"/><Relationship Id="rId7" Type="http://schemas.openxmlformats.org/officeDocument/2006/relationships/image" Target="../media/image143.png"/><Relationship Id="rId12" Type="http://schemas.openxmlformats.org/officeDocument/2006/relationships/image" Target="../media/image23.png"/><Relationship Id="rId2"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image" Target="../media/image142.png"/><Relationship Id="rId11" Type="http://schemas.openxmlformats.org/officeDocument/2006/relationships/image" Target="../media/image156.jpg"/><Relationship Id="rId5" Type="http://schemas.openxmlformats.org/officeDocument/2006/relationships/image" Target="../media/image141.png"/><Relationship Id="rId10" Type="http://schemas.openxmlformats.org/officeDocument/2006/relationships/image" Target="../media/image155.png"/><Relationship Id="rId4" Type="http://schemas.openxmlformats.org/officeDocument/2006/relationships/image" Target="../media/image140.png"/><Relationship Id="rId9" Type="http://schemas.openxmlformats.org/officeDocument/2006/relationships/image" Target="../media/image154.jpg"/><Relationship Id="rId14"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image" Target="../media/image161.jpg"/><Relationship Id="rId3" Type="http://schemas.openxmlformats.org/officeDocument/2006/relationships/image" Target="../media/image157.png"/><Relationship Id="rId7" Type="http://schemas.openxmlformats.org/officeDocument/2006/relationships/image" Target="../media/image160.jpg"/><Relationship Id="rId12" Type="http://schemas.openxmlformats.org/officeDocument/2006/relationships/image" Target="../media/image23.png"/><Relationship Id="rId2" Type="http://schemas.openxmlformats.org/officeDocument/2006/relationships/image" Target="../media/image142.png"/><Relationship Id="rId1" Type="http://schemas.openxmlformats.org/officeDocument/2006/relationships/slideLayout" Target="../slideLayouts/slideLayout3.xml"/><Relationship Id="rId6" Type="http://schemas.openxmlformats.org/officeDocument/2006/relationships/image" Target="../media/image159.png"/><Relationship Id="rId11" Type="http://schemas.openxmlformats.org/officeDocument/2006/relationships/image" Target="../media/image12.png"/><Relationship Id="rId5" Type="http://schemas.openxmlformats.org/officeDocument/2006/relationships/image" Target="../media/image158.png"/><Relationship Id="rId10" Type="http://schemas.openxmlformats.org/officeDocument/2006/relationships/image" Target="../media/image11.jpg"/><Relationship Id="rId4" Type="http://schemas.openxmlformats.org/officeDocument/2006/relationships/image" Target="../media/image150.png"/><Relationship Id="rId9" Type="http://schemas.openxmlformats.org/officeDocument/2006/relationships/image" Target="../media/image162.jpg"/></Relationships>
</file>

<file path=ppt/slides/_rels/slide13.xml.rels><?xml version="1.0" encoding="UTF-8" standalone="yes"?>
<Relationships xmlns="http://schemas.openxmlformats.org/package/2006/relationships"><Relationship Id="rId8" Type="http://schemas.openxmlformats.org/officeDocument/2006/relationships/image" Target="../media/image169.png"/><Relationship Id="rId13" Type="http://schemas.openxmlformats.org/officeDocument/2006/relationships/image" Target="../media/image174.png"/><Relationship Id="rId18" Type="http://schemas.openxmlformats.org/officeDocument/2006/relationships/image" Target="../media/image179.jpg"/><Relationship Id="rId3" Type="http://schemas.openxmlformats.org/officeDocument/2006/relationships/image" Target="../media/image164.png"/><Relationship Id="rId21" Type="http://schemas.openxmlformats.org/officeDocument/2006/relationships/image" Target="../media/image12.png"/><Relationship Id="rId7" Type="http://schemas.openxmlformats.org/officeDocument/2006/relationships/image" Target="../media/image168.png"/><Relationship Id="rId12" Type="http://schemas.openxmlformats.org/officeDocument/2006/relationships/image" Target="../media/image173.png"/><Relationship Id="rId17" Type="http://schemas.openxmlformats.org/officeDocument/2006/relationships/image" Target="../media/image178.jpg"/><Relationship Id="rId2" Type="http://schemas.openxmlformats.org/officeDocument/2006/relationships/image" Target="../media/image163.png"/><Relationship Id="rId16" Type="http://schemas.openxmlformats.org/officeDocument/2006/relationships/image" Target="../media/image177.jpg"/><Relationship Id="rId20"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167.png"/><Relationship Id="rId11" Type="http://schemas.openxmlformats.org/officeDocument/2006/relationships/image" Target="../media/image172.png"/><Relationship Id="rId5" Type="http://schemas.openxmlformats.org/officeDocument/2006/relationships/image" Target="../media/image166.png"/><Relationship Id="rId15" Type="http://schemas.openxmlformats.org/officeDocument/2006/relationships/image" Target="../media/image176.png"/><Relationship Id="rId10" Type="http://schemas.openxmlformats.org/officeDocument/2006/relationships/image" Target="../media/image171.png"/><Relationship Id="rId19" Type="http://schemas.openxmlformats.org/officeDocument/2006/relationships/image" Target="../media/image11.jpg"/><Relationship Id="rId4" Type="http://schemas.openxmlformats.org/officeDocument/2006/relationships/image" Target="../media/image165.png"/><Relationship Id="rId9" Type="http://schemas.openxmlformats.org/officeDocument/2006/relationships/image" Target="../media/image170.png"/><Relationship Id="rId14" Type="http://schemas.openxmlformats.org/officeDocument/2006/relationships/image" Target="../media/image175.png"/></Relationships>
</file>

<file path=ppt/slides/_rels/slide14.xml.rels><?xml version="1.0" encoding="UTF-8" standalone="yes"?>
<Relationships xmlns="http://schemas.openxmlformats.org/package/2006/relationships"><Relationship Id="rId8" Type="http://schemas.openxmlformats.org/officeDocument/2006/relationships/image" Target="../media/image180.png"/><Relationship Id="rId13" Type="http://schemas.openxmlformats.org/officeDocument/2006/relationships/image" Target="../media/image183.png"/><Relationship Id="rId18" Type="http://schemas.openxmlformats.org/officeDocument/2006/relationships/image" Target="../media/image187.png"/><Relationship Id="rId26" Type="http://schemas.openxmlformats.org/officeDocument/2006/relationships/image" Target="../media/image194.png"/><Relationship Id="rId3" Type="http://schemas.openxmlformats.org/officeDocument/2006/relationships/image" Target="../media/image164.png"/><Relationship Id="rId21" Type="http://schemas.openxmlformats.org/officeDocument/2006/relationships/image" Target="../media/image189.png"/><Relationship Id="rId7" Type="http://schemas.openxmlformats.org/officeDocument/2006/relationships/image" Target="../media/image168.png"/><Relationship Id="rId12" Type="http://schemas.openxmlformats.org/officeDocument/2006/relationships/image" Target="../media/image23.png"/><Relationship Id="rId17" Type="http://schemas.openxmlformats.org/officeDocument/2006/relationships/image" Target="../media/image186.png"/><Relationship Id="rId25" Type="http://schemas.openxmlformats.org/officeDocument/2006/relationships/image" Target="../media/image193.png"/><Relationship Id="rId2" Type="http://schemas.openxmlformats.org/officeDocument/2006/relationships/image" Target="../media/image163.png"/><Relationship Id="rId16" Type="http://schemas.openxmlformats.org/officeDocument/2006/relationships/image" Target="../media/image169.png"/><Relationship Id="rId20" Type="http://schemas.openxmlformats.org/officeDocument/2006/relationships/image" Target="../media/image188.png"/><Relationship Id="rId29"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7.png"/><Relationship Id="rId11" Type="http://schemas.openxmlformats.org/officeDocument/2006/relationships/image" Target="../media/image182.png"/><Relationship Id="rId24" Type="http://schemas.openxmlformats.org/officeDocument/2006/relationships/image" Target="../media/image192.png"/><Relationship Id="rId5" Type="http://schemas.openxmlformats.org/officeDocument/2006/relationships/image" Target="../media/image166.png"/><Relationship Id="rId15" Type="http://schemas.openxmlformats.org/officeDocument/2006/relationships/image" Target="../media/image185.png"/><Relationship Id="rId23" Type="http://schemas.openxmlformats.org/officeDocument/2006/relationships/image" Target="../media/image191.png"/><Relationship Id="rId28" Type="http://schemas.openxmlformats.org/officeDocument/2006/relationships/image" Target="../media/image11.jpg"/><Relationship Id="rId10" Type="http://schemas.openxmlformats.org/officeDocument/2006/relationships/image" Target="../media/image177.jpg"/><Relationship Id="rId19" Type="http://schemas.openxmlformats.org/officeDocument/2006/relationships/image" Target="../media/image171.png"/><Relationship Id="rId4" Type="http://schemas.openxmlformats.org/officeDocument/2006/relationships/image" Target="../media/image165.png"/><Relationship Id="rId9" Type="http://schemas.openxmlformats.org/officeDocument/2006/relationships/image" Target="../media/image181.png"/><Relationship Id="rId14" Type="http://schemas.openxmlformats.org/officeDocument/2006/relationships/image" Target="../media/image184.png"/><Relationship Id="rId22" Type="http://schemas.openxmlformats.org/officeDocument/2006/relationships/image" Target="../media/image190.png"/><Relationship Id="rId27" Type="http://schemas.openxmlformats.org/officeDocument/2006/relationships/image" Target="../media/image195.png"/></Relationships>
</file>

<file path=ppt/slides/_rels/slide15.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8.png"/><Relationship Id="rId7" Type="http://schemas.openxmlformats.org/officeDocument/2006/relationships/image" Target="../media/image164.png"/><Relationship Id="rId12" Type="http://schemas.openxmlformats.org/officeDocument/2006/relationships/image" Target="../media/image23.png"/><Relationship Id="rId2" Type="http://schemas.openxmlformats.org/officeDocument/2006/relationships/image" Target="../media/image167.png"/><Relationship Id="rId1" Type="http://schemas.openxmlformats.org/officeDocument/2006/relationships/slideLayout" Target="../slideLayouts/slideLayout2.xml"/><Relationship Id="rId6" Type="http://schemas.openxmlformats.org/officeDocument/2006/relationships/image" Target="../media/image163.png"/><Relationship Id="rId11" Type="http://schemas.openxmlformats.org/officeDocument/2006/relationships/image" Target="../media/image197.png"/><Relationship Id="rId5" Type="http://schemas.openxmlformats.org/officeDocument/2006/relationships/image" Target="../media/image12.png"/><Relationship Id="rId10" Type="http://schemas.openxmlformats.org/officeDocument/2006/relationships/image" Target="../media/image196.png"/><Relationship Id="rId4" Type="http://schemas.openxmlformats.org/officeDocument/2006/relationships/image" Target="../media/image11.jpg"/><Relationship Id="rId9" Type="http://schemas.openxmlformats.org/officeDocument/2006/relationships/image" Target="../media/image166.png"/></Relationships>
</file>

<file path=ppt/slides/_rels/slide16.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image" Target="../media/image168.png"/><Relationship Id="rId7" Type="http://schemas.openxmlformats.org/officeDocument/2006/relationships/image" Target="../media/image166.png"/><Relationship Id="rId12" Type="http://schemas.openxmlformats.org/officeDocument/2006/relationships/image" Target="../media/image23.png"/><Relationship Id="rId2" Type="http://schemas.openxmlformats.org/officeDocument/2006/relationships/image" Target="../media/image167.png"/><Relationship Id="rId1" Type="http://schemas.openxmlformats.org/officeDocument/2006/relationships/slideLayout" Target="../slideLayouts/slideLayout2.xml"/><Relationship Id="rId6" Type="http://schemas.openxmlformats.org/officeDocument/2006/relationships/image" Target="../media/image165.png"/><Relationship Id="rId11" Type="http://schemas.openxmlformats.org/officeDocument/2006/relationships/image" Target="../media/image12.png"/><Relationship Id="rId5" Type="http://schemas.openxmlformats.org/officeDocument/2006/relationships/image" Target="../media/image164.png"/><Relationship Id="rId10" Type="http://schemas.openxmlformats.org/officeDocument/2006/relationships/image" Target="../media/image11.jpg"/><Relationship Id="rId4" Type="http://schemas.openxmlformats.org/officeDocument/2006/relationships/image" Target="../media/image163.png"/><Relationship Id="rId9" Type="http://schemas.openxmlformats.org/officeDocument/2006/relationships/image" Target="../media/image199.png"/></Relationships>
</file>

<file path=ppt/slides/_rels/slide17.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168.png"/><Relationship Id="rId7" Type="http://schemas.openxmlformats.org/officeDocument/2006/relationships/image" Target="../media/image166.png"/><Relationship Id="rId2" Type="http://schemas.openxmlformats.org/officeDocument/2006/relationships/image" Target="../media/image167.png"/><Relationship Id="rId1" Type="http://schemas.openxmlformats.org/officeDocument/2006/relationships/slideLayout" Target="../slideLayouts/slideLayout2.xml"/><Relationship Id="rId6" Type="http://schemas.openxmlformats.org/officeDocument/2006/relationships/image" Target="../media/image165.png"/><Relationship Id="rId11" Type="http://schemas.openxmlformats.org/officeDocument/2006/relationships/image" Target="../media/image23.png"/><Relationship Id="rId5" Type="http://schemas.openxmlformats.org/officeDocument/2006/relationships/image" Target="../media/image164.png"/><Relationship Id="rId10" Type="http://schemas.openxmlformats.org/officeDocument/2006/relationships/image" Target="../media/image200.jpg"/><Relationship Id="rId4" Type="http://schemas.openxmlformats.org/officeDocument/2006/relationships/image" Target="../media/image163.png"/><Relationship Id="rId9" Type="http://schemas.openxmlformats.org/officeDocument/2006/relationships/image" Target="../media/image12.png"/></Relationships>
</file>

<file path=ppt/slides/_rels/slide18.xml.rels><?xml version="1.0" encoding="UTF-8" standalone="yes"?>
<Relationships xmlns="http://schemas.openxmlformats.org/package/2006/relationships"><Relationship Id="rId8" Type="http://schemas.openxmlformats.org/officeDocument/2006/relationships/image" Target="../media/image206.png"/><Relationship Id="rId3" Type="http://schemas.openxmlformats.org/officeDocument/2006/relationships/image" Target="../media/image201.png"/><Relationship Id="rId7" Type="http://schemas.openxmlformats.org/officeDocument/2006/relationships/image" Target="../media/image205.png"/><Relationship Id="rId12"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4.png"/><Relationship Id="rId11" Type="http://schemas.openxmlformats.org/officeDocument/2006/relationships/image" Target="../media/image23.png"/><Relationship Id="rId5" Type="http://schemas.openxmlformats.org/officeDocument/2006/relationships/image" Target="../media/image203.png"/><Relationship Id="rId10" Type="http://schemas.openxmlformats.org/officeDocument/2006/relationships/image" Target="../media/image61.jpg"/><Relationship Id="rId4" Type="http://schemas.openxmlformats.org/officeDocument/2006/relationships/image" Target="../media/image202.png"/><Relationship Id="rId9" Type="http://schemas.openxmlformats.org/officeDocument/2006/relationships/image" Target="../media/image207.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10.png"/><Relationship Id="rId5" Type="http://schemas.openxmlformats.org/officeDocument/2006/relationships/image" Target="../media/image209.png"/><Relationship Id="rId4" Type="http://schemas.openxmlformats.org/officeDocument/2006/relationships/image" Target="../media/image208.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11.png"/><Relationship Id="rId7" Type="http://schemas.openxmlformats.org/officeDocument/2006/relationships/image" Target="../media/image11.jpg"/><Relationship Id="rId2" Type="http://schemas.openxmlformats.org/officeDocument/2006/relationships/image" Target="../media/image167.png"/><Relationship Id="rId1" Type="http://schemas.openxmlformats.org/officeDocument/2006/relationships/slideLayout" Target="../slideLayouts/slideLayout2.xml"/><Relationship Id="rId6" Type="http://schemas.openxmlformats.org/officeDocument/2006/relationships/image" Target="../media/image213.jpg"/><Relationship Id="rId5" Type="http://schemas.openxmlformats.org/officeDocument/2006/relationships/image" Target="../media/image212.png"/><Relationship Id="rId4" Type="http://schemas.openxmlformats.org/officeDocument/2006/relationships/image" Target="../media/image203.png"/><Relationship Id="rId9"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4.png"/><Relationship Id="rId1" Type="http://schemas.openxmlformats.org/officeDocument/2006/relationships/slideLayout" Target="../slideLayouts/slideLayout6.xml"/><Relationship Id="rId5" Type="http://schemas.openxmlformats.org/officeDocument/2006/relationships/image" Target="../media/image215.png"/><Relationship Id="rId4" Type="http://schemas.openxmlformats.org/officeDocument/2006/relationships/image" Target="../media/image214.png"/></Relationships>
</file>

<file path=ppt/slides/_rels/slide23.xml.rels><?xml version="1.0" encoding="UTF-8" standalone="yes"?>
<Relationships xmlns="http://schemas.openxmlformats.org/package/2006/relationships"><Relationship Id="rId3" Type="http://schemas.openxmlformats.org/officeDocument/2006/relationships/image" Target="../media/image216.jpg"/><Relationship Id="rId2" Type="http://schemas.openxmlformats.org/officeDocument/2006/relationships/image" Target="../media/image11.jpg"/><Relationship Id="rId1" Type="http://schemas.openxmlformats.org/officeDocument/2006/relationships/slideLayout" Target="../slideLayouts/slideLayout5.xml"/><Relationship Id="rId4" Type="http://schemas.openxmlformats.org/officeDocument/2006/relationships/image" Target="../media/image217.jpg"/></Relationships>
</file>

<file path=ppt/slides/_rels/slide24.xml.rels><?xml version="1.0" encoding="UTF-8" standalone="yes"?>
<Relationships xmlns="http://schemas.openxmlformats.org/package/2006/relationships"><Relationship Id="rId8" Type="http://schemas.openxmlformats.org/officeDocument/2006/relationships/image" Target="../media/image222.png"/><Relationship Id="rId3" Type="http://schemas.openxmlformats.org/officeDocument/2006/relationships/image" Target="../media/image219.jpg"/><Relationship Id="rId7" Type="http://schemas.openxmlformats.org/officeDocument/2006/relationships/image" Target="../media/image221.png"/><Relationship Id="rId2" Type="http://schemas.openxmlformats.org/officeDocument/2006/relationships/image" Target="../media/image218.jpg"/><Relationship Id="rId1" Type="http://schemas.openxmlformats.org/officeDocument/2006/relationships/slideLayout" Target="../slideLayouts/slideLayout2.xml"/><Relationship Id="rId6" Type="http://schemas.openxmlformats.org/officeDocument/2006/relationships/image" Target="../media/image220.jpeg"/><Relationship Id="rId11" Type="http://schemas.openxmlformats.org/officeDocument/2006/relationships/image" Target="../media/image225.png"/><Relationship Id="rId5" Type="http://schemas.openxmlformats.org/officeDocument/2006/relationships/image" Target="../media/image23.png"/><Relationship Id="rId10" Type="http://schemas.openxmlformats.org/officeDocument/2006/relationships/image" Target="../media/image224.tiff"/><Relationship Id="rId4" Type="http://schemas.openxmlformats.org/officeDocument/2006/relationships/image" Target="../media/image11.jpg"/><Relationship Id="rId9" Type="http://schemas.openxmlformats.org/officeDocument/2006/relationships/image" Target="../media/image223.png"/></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26.jpg"/><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152.jpg"/><Relationship Id="rId7" Type="http://schemas.openxmlformats.org/officeDocument/2006/relationships/image" Target="../media/image229.jpeg"/><Relationship Id="rId2" Type="http://schemas.openxmlformats.org/officeDocument/2006/relationships/image" Target="../media/image11.jpg"/><Relationship Id="rId1" Type="http://schemas.openxmlformats.org/officeDocument/2006/relationships/slideLayout" Target="../slideLayouts/slideLayout4.xml"/><Relationship Id="rId6" Type="http://schemas.openxmlformats.org/officeDocument/2006/relationships/image" Target="../media/image228.jpeg"/><Relationship Id="rId5" Type="http://schemas.openxmlformats.org/officeDocument/2006/relationships/image" Target="../media/image227.jpe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94433" y="4186250"/>
            <a:ext cx="8811260" cy="757555"/>
          </a:xfrm>
          <a:prstGeom prst="rect">
            <a:avLst/>
          </a:prstGeom>
        </p:spPr>
        <p:txBody>
          <a:bodyPr vert="horz" wrap="square" lIns="0" tIns="12700" rIns="0" bIns="0" rtlCol="0">
            <a:spAutoFit/>
          </a:bodyPr>
          <a:lstStyle/>
          <a:p>
            <a:pPr marL="12700">
              <a:lnSpc>
                <a:spcPct val="100000"/>
              </a:lnSpc>
              <a:spcBef>
                <a:spcPts val="100"/>
              </a:spcBef>
            </a:pPr>
            <a:r>
              <a:rPr sz="4800" b="1" spc="-10" dirty="0">
                <a:solidFill>
                  <a:srgbClr val="2A1680"/>
                </a:solidFill>
                <a:latin typeface="Arial"/>
                <a:cs typeface="Arial"/>
              </a:rPr>
              <a:t>CORPORATE</a:t>
            </a:r>
            <a:r>
              <a:rPr sz="4800" b="1" spc="-275" dirty="0">
                <a:solidFill>
                  <a:srgbClr val="2A1680"/>
                </a:solidFill>
                <a:latin typeface="Arial"/>
                <a:cs typeface="Arial"/>
              </a:rPr>
              <a:t> </a:t>
            </a:r>
            <a:r>
              <a:rPr sz="4800" b="1" spc="-10" dirty="0">
                <a:solidFill>
                  <a:srgbClr val="2A1680"/>
                </a:solidFill>
                <a:latin typeface="Arial"/>
                <a:cs typeface="Arial"/>
              </a:rPr>
              <a:t>PRESENTATION</a:t>
            </a:r>
            <a:endParaRPr sz="4800">
              <a:latin typeface="Arial"/>
              <a:cs typeface="Arial"/>
            </a:endParaRPr>
          </a:p>
        </p:txBody>
      </p:sp>
      <p:sp>
        <p:nvSpPr>
          <p:cNvPr id="3" name="object 3"/>
          <p:cNvSpPr/>
          <p:nvPr/>
        </p:nvSpPr>
        <p:spPr>
          <a:xfrm>
            <a:off x="0" y="6609075"/>
            <a:ext cx="12192000" cy="248920"/>
          </a:xfrm>
          <a:custGeom>
            <a:avLst/>
            <a:gdLst/>
            <a:ahLst/>
            <a:cxnLst/>
            <a:rect l="l" t="t" r="r" b="b"/>
            <a:pathLst>
              <a:path w="12192000" h="248920">
                <a:moveTo>
                  <a:pt x="12192000" y="0"/>
                </a:moveTo>
                <a:lnTo>
                  <a:pt x="0" y="0"/>
                </a:lnTo>
                <a:lnTo>
                  <a:pt x="0" y="248411"/>
                </a:lnTo>
                <a:lnTo>
                  <a:pt x="12192000" y="248411"/>
                </a:lnTo>
                <a:lnTo>
                  <a:pt x="12192000" y="0"/>
                </a:lnTo>
                <a:close/>
              </a:path>
            </a:pathLst>
          </a:custGeom>
          <a:solidFill>
            <a:srgbClr val="001543"/>
          </a:solidFill>
        </p:spPr>
        <p:txBody>
          <a:bodyPr wrap="square" lIns="0" tIns="0" rIns="0" bIns="0" rtlCol="0"/>
          <a:lstStyle/>
          <a:p>
            <a:endParaRPr/>
          </a:p>
        </p:txBody>
      </p:sp>
      <p:pic>
        <p:nvPicPr>
          <p:cNvPr id="4" name="object 4"/>
          <p:cNvPicPr/>
          <p:nvPr/>
        </p:nvPicPr>
        <p:blipFill>
          <a:blip r:embed="rId2" cstate="print"/>
          <a:stretch>
            <a:fillRect/>
          </a:stretch>
        </p:blipFill>
        <p:spPr>
          <a:xfrm>
            <a:off x="3556000" y="889000"/>
            <a:ext cx="5487670" cy="23304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209675" y="674369"/>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grpSp>
        <p:nvGrpSpPr>
          <p:cNvPr id="3" name="object 3"/>
          <p:cNvGrpSpPr/>
          <p:nvPr/>
        </p:nvGrpSpPr>
        <p:grpSpPr>
          <a:xfrm>
            <a:off x="2115185" y="718566"/>
            <a:ext cx="8288655" cy="4646295"/>
            <a:chOff x="2115185" y="718566"/>
            <a:chExt cx="8288655" cy="4646295"/>
          </a:xfrm>
        </p:grpSpPr>
        <p:pic>
          <p:nvPicPr>
            <p:cNvPr id="4" name="object 4"/>
            <p:cNvPicPr/>
            <p:nvPr/>
          </p:nvPicPr>
          <p:blipFill>
            <a:blip r:embed="rId2" cstate="print"/>
            <a:stretch>
              <a:fillRect/>
            </a:stretch>
          </p:blipFill>
          <p:spPr>
            <a:xfrm>
              <a:off x="4359783" y="1695450"/>
              <a:ext cx="3471672" cy="3470148"/>
            </a:xfrm>
            <a:prstGeom prst="rect">
              <a:avLst/>
            </a:prstGeom>
          </p:spPr>
        </p:pic>
        <p:pic>
          <p:nvPicPr>
            <p:cNvPr id="5" name="object 5"/>
            <p:cNvPicPr/>
            <p:nvPr/>
          </p:nvPicPr>
          <p:blipFill>
            <a:blip r:embed="rId3" cstate="print"/>
            <a:stretch>
              <a:fillRect/>
            </a:stretch>
          </p:blipFill>
          <p:spPr>
            <a:xfrm>
              <a:off x="5231511" y="718566"/>
              <a:ext cx="1780032" cy="1039367"/>
            </a:xfrm>
            <a:prstGeom prst="rect">
              <a:avLst/>
            </a:prstGeom>
          </p:spPr>
        </p:pic>
        <p:pic>
          <p:nvPicPr>
            <p:cNvPr id="6" name="object 6"/>
            <p:cNvPicPr/>
            <p:nvPr/>
          </p:nvPicPr>
          <p:blipFill>
            <a:blip r:embed="rId4" cstate="print"/>
            <a:stretch>
              <a:fillRect/>
            </a:stretch>
          </p:blipFill>
          <p:spPr>
            <a:xfrm>
              <a:off x="3338195" y="755053"/>
              <a:ext cx="1267460" cy="468591"/>
            </a:xfrm>
            <a:prstGeom prst="rect">
              <a:avLst/>
            </a:prstGeom>
          </p:spPr>
        </p:pic>
        <p:pic>
          <p:nvPicPr>
            <p:cNvPr id="7" name="object 7"/>
            <p:cNvPicPr/>
            <p:nvPr/>
          </p:nvPicPr>
          <p:blipFill>
            <a:blip r:embed="rId5" cstate="print"/>
            <a:stretch>
              <a:fillRect/>
            </a:stretch>
          </p:blipFill>
          <p:spPr>
            <a:xfrm>
              <a:off x="7668260" y="806450"/>
              <a:ext cx="1574165" cy="354329"/>
            </a:xfrm>
            <a:prstGeom prst="rect">
              <a:avLst/>
            </a:prstGeom>
          </p:spPr>
        </p:pic>
        <p:pic>
          <p:nvPicPr>
            <p:cNvPr id="8" name="object 8"/>
            <p:cNvPicPr/>
            <p:nvPr/>
          </p:nvPicPr>
          <p:blipFill>
            <a:blip r:embed="rId6" cstate="print"/>
            <a:stretch>
              <a:fillRect/>
            </a:stretch>
          </p:blipFill>
          <p:spPr>
            <a:xfrm>
              <a:off x="2115185" y="4711064"/>
              <a:ext cx="1189596" cy="653415"/>
            </a:xfrm>
            <a:prstGeom prst="rect">
              <a:avLst/>
            </a:prstGeom>
          </p:spPr>
        </p:pic>
        <p:pic>
          <p:nvPicPr>
            <p:cNvPr id="9" name="object 9"/>
            <p:cNvPicPr/>
            <p:nvPr/>
          </p:nvPicPr>
          <p:blipFill>
            <a:blip r:embed="rId7" cstate="print"/>
            <a:stretch>
              <a:fillRect/>
            </a:stretch>
          </p:blipFill>
          <p:spPr>
            <a:xfrm>
              <a:off x="8832850" y="4674869"/>
              <a:ext cx="1570863" cy="420369"/>
            </a:xfrm>
            <a:prstGeom prst="rect">
              <a:avLst/>
            </a:prstGeom>
          </p:spPr>
        </p:pic>
      </p:grpSp>
      <p:sp>
        <p:nvSpPr>
          <p:cNvPr id="10" name="object 10"/>
          <p:cNvSpPr txBox="1">
            <a:spLocks noGrp="1"/>
          </p:cNvSpPr>
          <p:nvPr>
            <p:ph type="title"/>
          </p:nvPr>
        </p:nvSpPr>
        <p:spPr>
          <a:prstGeom prst="rect">
            <a:avLst/>
          </a:prstGeom>
        </p:spPr>
        <p:txBody>
          <a:bodyPr vert="horz" wrap="square" lIns="0" tIns="14605" rIns="0" bIns="0" rtlCol="0">
            <a:spAutoFit/>
          </a:bodyPr>
          <a:lstStyle/>
          <a:p>
            <a:pPr marL="1287145">
              <a:lnSpc>
                <a:spcPct val="100000"/>
              </a:lnSpc>
              <a:spcBef>
                <a:spcPts val="115"/>
              </a:spcBef>
            </a:pPr>
            <a:r>
              <a:rPr sz="2700" dirty="0">
                <a:solidFill>
                  <a:srgbClr val="2A1680"/>
                </a:solidFill>
              </a:rPr>
              <a:t>RAYOMAR</a:t>
            </a:r>
            <a:r>
              <a:rPr sz="2700" spc="-65" dirty="0">
                <a:solidFill>
                  <a:srgbClr val="2A1680"/>
                </a:solidFill>
              </a:rPr>
              <a:t> </a:t>
            </a:r>
            <a:r>
              <a:rPr sz="2700" dirty="0">
                <a:solidFill>
                  <a:srgbClr val="2A1680"/>
                </a:solidFill>
              </a:rPr>
              <a:t>GROUP</a:t>
            </a:r>
            <a:r>
              <a:rPr sz="2700" spc="-95" dirty="0">
                <a:solidFill>
                  <a:srgbClr val="2A1680"/>
                </a:solidFill>
              </a:rPr>
              <a:t> </a:t>
            </a:r>
            <a:r>
              <a:rPr sz="2700" dirty="0">
                <a:solidFill>
                  <a:srgbClr val="2A1680"/>
                </a:solidFill>
              </a:rPr>
              <a:t>OF</a:t>
            </a:r>
            <a:r>
              <a:rPr sz="2700" spc="-105" dirty="0">
                <a:solidFill>
                  <a:srgbClr val="2A1680"/>
                </a:solidFill>
              </a:rPr>
              <a:t> </a:t>
            </a:r>
            <a:r>
              <a:rPr sz="2700" spc="-10" dirty="0">
                <a:solidFill>
                  <a:srgbClr val="2A1680"/>
                </a:solidFill>
              </a:rPr>
              <a:t>COMPANIES</a:t>
            </a:r>
            <a:endParaRPr sz="2700"/>
          </a:p>
        </p:txBody>
      </p:sp>
      <p:pic>
        <p:nvPicPr>
          <p:cNvPr id="11" name="object 11"/>
          <p:cNvPicPr/>
          <p:nvPr/>
        </p:nvPicPr>
        <p:blipFill>
          <a:blip r:embed="rId8" cstate="print"/>
          <a:stretch>
            <a:fillRect/>
          </a:stretch>
        </p:blipFill>
        <p:spPr>
          <a:xfrm>
            <a:off x="2136139" y="1563344"/>
            <a:ext cx="1183005" cy="478815"/>
          </a:xfrm>
          <a:prstGeom prst="rect">
            <a:avLst/>
          </a:prstGeom>
        </p:spPr>
      </p:pic>
      <p:grpSp>
        <p:nvGrpSpPr>
          <p:cNvPr id="12" name="object 12"/>
          <p:cNvGrpSpPr/>
          <p:nvPr/>
        </p:nvGrpSpPr>
        <p:grpSpPr>
          <a:xfrm>
            <a:off x="8837294" y="1243304"/>
            <a:ext cx="1995805" cy="681355"/>
            <a:chOff x="8837294" y="1243304"/>
            <a:chExt cx="1995805" cy="681355"/>
          </a:xfrm>
        </p:grpSpPr>
        <p:pic>
          <p:nvPicPr>
            <p:cNvPr id="13" name="object 13"/>
            <p:cNvPicPr/>
            <p:nvPr/>
          </p:nvPicPr>
          <p:blipFill>
            <a:blip r:embed="rId9" cstate="print"/>
            <a:stretch>
              <a:fillRect/>
            </a:stretch>
          </p:blipFill>
          <p:spPr>
            <a:xfrm>
              <a:off x="9603739" y="1243304"/>
              <a:ext cx="426135" cy="431952"/>
            </a:xfrm>
            <a:prstGeom prst="rect">
              <a:avLst/>
            </a:prstGeom>
          </p:spPr>
        </p:pic>
        <p:pic>
          <p:nvPicPr>
            <p:cNvPr id="14" name="object 14"/>
            <p:cNvPicPr/>
            <p:nvPr/>
          </p:nvPicPr>
          <p:blipFill>
            <a:blip r:embed="rId10" cstate="print"/>
            <a:stretch>
              <a:fillRect/>
            </a:stretch>
          </p:blipFill>
          <p:spPr>
            <a:xfrm>
              <a:off x="8837294" y="1535430"/>
              <a:ext cx="1995804" cy="388620"/>
            </a:xfrm>
            <a:prstGeom prst="rect">
              <a:avLst/>
            </a:prstGeom>
          </p:spPr>
        </p:pic>
      </p:grpSp>
      <p:pic>
        <p:nvPicPr>
          <p:cNvPr id="15" name="object 15"/>
          <p:cNvPicPr/>
          <p:nvPr/>
        </p:nvPicPr>
        <p:blipFill>
          <a:blip r:embed="rId11" cstate="print"/>
          <a:stretch>
            <a:fillRect/>
          </a:stretch>
        </p:blipFill>
        <p:spPr>
          <a:xfrm>
            <a:off x="25400" y="125095"/>
            <a:ext cx="1119543" cy="524509"/>
          </a:xfrm>
          <a:prstGeom prst="rect">
            <a:avLst/>
          </a:prstGeom>
        </p:spPr>
      </p:pic>
      <p:sp>
        <p:nvSpPr>
          <p:cNvPr id="16" name="object 16"/>
          <p:cNvSpPr/>
          <p:nvPr/>
        </p:nvSpPr>
        <p:spPr>
          <a:xfrm>
            <a:off x="0" y="6697345"/>
            <a:ext cx="11363325" cy="155575"/>
          </a:xfrm>
          <a:custGeom>
            <a:avLst/>
            <a:gdLst/>
            <a:ahLst/>
            <a:cxnLst/>
            <a:rect l="l" t="t" r="r" b="b"/>
            <a:pathLst>
              <a:path w="11363325" h="155575">
                <a:moveTo>
                  <a:pt x="11362944" y="0"/>
                </a:moveTo>
                <a:lnTo>
                  <a:pt x="0" y="0"/>
                </a:lnTo>
                <a:lnTo>
                  <a:pt x="0" y="155448"/>
                </a:lnTo>
                <a:lnTo>
                  <a:pt x="11362944" y="155448"/>
                </a:lnTo>
                <a:lnTo>
                  <a:pt x="11362944" y="0"/>
                </a:lnTo>
                <a:close/>
              </a:path>
            </a:pathLst>
          </a:custGeom>
          <a:solidFill>
            <a:srgbClr val="001543"/>
          </a:solidFill>
        </p:spPr>
        <p:txBody>
          <a:bodyPr wrap="square" lIns="0" tIns="0" rIns="0" bIns="0" rtlCol="0"/>
          <a:lstStyle/>
          <a:p>
            <a:endParaRPr/>
          </a:p>
        </p:txBody>
      </p:sp>
      <p:pic>
        <p:nvPicPr>
          <p:cNvPr id="17" name="object 17"/>
          <p:cNvPicPr/>
          <p:nvPr/>
        </p:nvPicPr>
        <p:blipFill>
          <a:blip r:embed="rId12" cstate="print"/>
          <a:stretch>
            <a:fillRect/>
          </a:stretch>
        </p:blipFill>
        <p:spPr>
          <a:xfrm>
            <a:off x="3785870" y="313054"/>
            <a:ext cx="112184" cy="182245"/>
          </a:xfrm>
          <a:prstGeom prst="rect">
            <a:avLst/>
          </a:prstGeom>
        </p:spPr>
      </p:pic>
      <p:pic>
        <p:nvPicPr>
          <p:cNvPr id="18" name="object 18"/>
          <p:cNvPicPr/>
          <p:nvPr/>
        </p:nvPicPr>
        <p:blipFill>
          <a:blip r:embed="rId13" cstate="print"/>
          <a:stretch>
            <a:fillRect/>
          </a:stretch>
        </p:blipFill>
        <p:spPr>
          <a:xfrm>
            <a:off x="1394460" y="2328545"/>
            <a:ext cx="1430401" cy="433704"/>
          </a:xfrm>
          <a:prstGeom prst="rect">
            <a:avLst/>
          </a:prstGeom>
        </p:spPr>
      </p:pic>
      <p:pic>
        <p:nvPicPr>
          <p:cNvPr id="19" name="object 19"/>
          <p:cNvPicPr/>
          <p:nvPr/>
        </p:nvPicPr>
        <p:blipFill>
          <a:blip r:embed="rId14" cstate="print"/>
          <a:stretch>
            <a:fillRect/>
          </a:stretch>
        </p:blipFill>
        <p:spPr>
          <a:xfrm>
            <a:off x="9373869" y="2402839"/>
            <a:ext cx="2010155" cy="246379"/>
          </a:xfrm>
          <a:prstGeom prst="rect">
            <a:avLst/>
          </a:prstGeom>
        </p:spPr>
      </p:pic>
      <p:pic>
        <p:nvPicPr>
          <p:cNvPr id="20" name="object 20"/>
          <p:cNvPicPr/>
          <p:nvPr/>
        </p:nvPicPr>
        <p:blipFill>
          <a:blip r:embed="rId15" cstate="print"/>
          <a:stretch>
            <a:fillRect/>
          </a:stretch>
        </p:blipFill>
        <p:spPr>
          <a:xfrm>
            <a:off x="1450339" y="3013075"/>
            <a:ext cx="1193799" cy="502792"/>
          </a:xfrm>
          <a:prstGeom prst="rect">
            <a:avLst/>
          </a:prstGeom>
        </p:spPr>
      </p:pic>
      <p:pic>
        <p:nvPicPr>
          <p:cNvPr id="21" name="object 21"/>
          <p:cNvPicPr/>
          <p:nvPr/>
        </p:nvPicPr>
        <p:blipFill>
          <a:blip r:embed="rId16" cstate="print"/>
          <a:stretch>
            <a:fillRect/>
          </a:stretch>
        </p:blipFill>
        <p:spPr>
          <a:xfrm>
            <a:off x="9532619" y="3080385"/>
            <a:ext cx="1085773" cy="383539"/>
          </a:xfrm>
          <a:prstGeom prst="rect">
            <a:avLst/>
          </a:prstGeom>
        </p:spPr>
      </p:pic>
      <p:pic>
        <p:nvPicPr>
          <p:cNvPr id="22" name="object 22"/>
          <p:cNvPicPr/>
          <p:nvPr/>
        </p:nvPicPr>
        <p:blipFill>
          <a:blip r:embed="rId17" cstate="print"/>
          <a:stretch>
            <a:fillRect/>
          </a:stretch>
        </p:blipFill>
        <p:spPr>
          <a:xfrm>
            <a:off x="1517014" y="3936365"/>
            <a:ext cx="1291717" cy="355600"/>
          </a:xfrm>
          <a:prstGeom prst="rect">
            <a:avLst/>
          </a:prstGeom>
        </p:spPr>
      </p:pic>
      <p:pic>
        <p:nvPicPr>
          <p:cNvPr id="23" name="object 23"/>
          <p:cNvPicPr/>
          <p:nvPr/>
        </p:nvPicPr>
        <p:blipFill>
          <a:blip r:embed="rId18" cstate="print"/>
          <a:stretch>
            <a:fillRect/>
          </a:stretch>
        </p:blipFill>
        <p:spPr>
          <a:xfrm>
            <a:off x="9342119" y="3853815"/>
            <a:ext cx="1462277" cy="393064"/>
          </a:xfrm>
          <a:prstGeom prst="rect">
            <a:avLst/>
          </a:prstGeom>
        </p:spPr>
      </p:pic>
      <p:pic>
        <p:nvPicPr>
          <p:cNvPr id="24" name="object 24"/>
          <p:cNvPicPr/>
          <p:nvPr/>
        </p:nvPicPr>
        <p:blipFill>
          <a:blip r:embed="rId19" cstate="print"/>
          <a:stretch>
            <a:fillRect/>
          </a:stretch>
        </p:blipFill>
        <p:spPr>
          <a:xfrm>
            <a:off x="3251834" y="5433695"/>
            <a:ext cx="1210310" cy="484416"/>
          </a:xfrm>
          <a:prstGeom prst="rect">
            <a:avLst/>
          </a:prstGeom>
        </p:spPr>
      </p:pic>
      <p:pic>
        <p:nvPicPr>
          <p:cNvPr id="25" name="object 25"/>
          <p:cNvPicPr/>
          <p:nvPr/>
        </p:nvPicPr>
        <p:blipFill>
          <a:blip r:embed="rId20" cstate="print"/>
          <a:stretch>
            <a:fillRect/>
          </a:stretch>
        </p:blipFill>
        <p:spPr>
          <a:xfrm>
            <a:off x="7782559" y="5442584"/>
            <a:ext cx="1224927" cy="420369"/>
          </a:xfrm>
          <a:prstGeom prst="rect">
            <a:avLst/>
          </a:prstGeom>
        </p:spPr>
      </p:pic>
      <p:pic>
        <p:nvPicPr>
          <p:cNvPr id="26" name="object 26"/>
          <p:cNvPicPr/>
          <p:nvPr/>
        </p:nvPicPr>
        <p:blipFill>
          <a:blip r:embed="rId21" cstate="print"/>
          <a:stretch>
            <a:fillRect/>
          </a:stretch>
        </p:blipFill>
        <p:spPr>
          <a:xfrm>
            <a:off x="4693920" y="6008370"/>
            <a:ext cx="1320291" cy="474980"/>
          </a:xfrm>
          <a:prstGeom prst="rect">
            <a:avLst/>
          </a:prstGeom>
        </p:spPr>
      </p:pic>
      <p:pic>
        <p:nvPicPr>
          <p:cNvPr id="27" name="object 27"/>
          <p:cNvPicPr/>
          <p:nvPr/>
        </p:nvPicPr>
        <p:blipFill>
          <a:blip r:embed="rId22" cstate="print"/>
          <a:stretch>
            <a:fillRect/>
          </a:stretch>
        </p:blipFill>
        <p:spPr>
          <a:xfrm>
            <a:off x="6752590" y="6017895"/>
            <a:ext cx="1070609" cy="525767"/>
          </a:xfrm>
          <a:prstGeom prst="rect">
            <a:avLst/>
          </a:prstGeom>
        </p:spPr>
      </p:pic>
      <p:pic>
        <p:nvPicPr>
          <p:cNvPr id="28" name="object 28"/>
          <p:cNvPicPr/>
          <p:nvPr/>
        </p:nvPicPr>
        <p:blipFill>
          <a:blip r:embed="rId23" cstate="print"/>
          <a:stretch>
            <a:fillRect/>
          </a:stretch>
        </p:blipFill>
        <p:spPr>
          <a:xfrm>
            <a:off x="11499850" y="6474463"/>
            <a:ext cx="560070" cy="3199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E159D8B2-3D12-4E61-9BBF-DCCCAFB4CBC6}"/>
              </a:ext>
            </a:extLst>
          </p:cNvPr>
          <p:cNvSpPr/>
          <p:nvPr/>
        </p:nvSpPr>
        <p:spPr>
          <a:xfrm>
            <a:off x="6312441" y="759946"/>
            <a:ext cx="2725189" cy="4679149"/>
          </a:xfrm>
          <a:prstGeom prst="roundRect">
            <a:avLst/>
          </a:prstGeom>
          <a:solidFill>
            <a:srgbClr val="00206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latin typeface="Arial" panose="020B0604020202020204" pitchFamily="34" charset="0"/>
                <a:cs typeface="Arial" panose="020B0604020202020204" pitchFamily="34" charset="0"/>
              </a:rPr>
              <a:t>Our Commitment </a:t>
            </a:r>
            <a:r>
              <a:rPr lang="en-US" sz="2400" b="1" dirty="0">
                <a:latin typeface="Arial" panose="020B0604020202020204" pitchFamily="34" charset="0"/>
                <a:cs typeface="Arial" panose="020B0604020202020204" pitchFamily="34" charset="0"/>
              </a:rPr>
              <a:t>:</a:t>
            </a:r>
          </a:p>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Total Customer Satisfaction by providing Quality Service</a:t>
            </a:r>
            <a:endParaRPr lang="en-PH" sz="2000" dirty="0">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05C0BD5E-65A2-411E-95A7-6D497D6B873D}"/>
              </a:ext>
            </a:extLst>
          </p:cNvPr>
          <p:cNvSpPr/>
          <p:nvPr/>
        </p:nvSpPr>
        <p:spPr>
          <a:xfrm>
            <a:off x="3262983" y="1668952"/>
            <a:ext cx="2725189" cy="4694551"/>
          </a:xfrm>
          <a:prstGeom prst="roundRect">
            <a:avLst/>
          </a:prstGeom>
          <a:solidFill>
            <a:srgbClr val="FF00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Our Vision</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algn="ctr"/>
            <a:endParaRPr 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To become the recognized industry leader in Creative Logistic Solutions</a:t>
            </a:r>
            <a:endParaRPr lang="en-PH" sz="2000" dirty="0">
              <a:latin typeface="Arial" panose="020B0604020202020204" pitchFamily="34"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F5230BE4-662C-4FE5-A19F-0DAB1BD7F499}"/>
              </a:ext>
            </a:extLst>
          </p:cNvPr>
          <p:cNvSpPr/>
          <p:nvPr/>
        </p:nvSpPr>
        <p:spPr>
          <a:xfrm>
            <a:off x="79510" y="792958"/>
            <a:ext cx="2859204" cy="4684824"/>
          </a:xfrm>
          <a:prstGeom prst="roundRect">
            <a:avLst/>
          </a:prstGeom>
          <a:solidFill>
            <a:srgbClr val="00206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latin typeface="Arial" panose="020B0604020202020204" pitchFamily="34" charset="0"/>
                <a:cs typeface="Arial" panose="020B0604020202020204" pitchFamily="34" charset="0"/>
              </a:rPr>
              <a:t>Our Mission :</a:t>
            </a:r>
          </a:p>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To ensure Total Customer Satisfaction by providing efficient, reliable, economical and innovative logistics and multi-modal transport services</a:t>
            </a:r>
            <a:endParaRPr lang="en-PH" sz="2000" dirty="0">
              <a:latin typeface="Arial" panose="020B0604020202020204" pitchFamily="34" charset="0"/>
              <a:cs typeface="Arial" panose="020B0604020202020204" pitchFamily="34" charset="0"/>
            </a:endParaRPr>
          </a:p>
        </p:txBody>
      </p:sp>
      <p:sp>
        <p:nvSpPr>
          <p:cNvPr id="50" name="Rectangle: Rounded Corners 49">
            <a:extLst>
              <a:ext uri="{FF2B5EF4-FFF2-40B4-BE49-F238E27FC236}">
                <a16:creationId xmlns:a16="http://schemas.microsoft.com/office/drawing/2014/main" id="{904ABFDB-7C0D-429A-8A04-03BE13749F41}"/>
              </a:ext>
            </a:extLst>
          </p:cNvPr>
          <p:cNvSpPr/>
          <p:nvPr/>
        </p:nvSpPr>
        <p:spPr>
          <a:xfrm>
            <a:off x="9361899" y="1676214"/>
            <a:ext cx="2721300" cy="4694551"/>
          </a:xfrm>
          <a:prstGeom prst="roundRect">
            <a:avLst/>
          </a:prstGeom>
          <a:solidFill>
            <a:srgbClr val="FF00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latin typeface="Arial" panose="020B0604020202020204" pitchFamily="34" charset="0"/>
                <a:cs typeface="Arial" panose="020B0604020202020204" pitchFamily="34" charset="0"/>
              </a:rPr>
              <a:t>Our Core Values:</a:t>
            </a:r>
          </a:p>
          <a:p>
            <a:pPr algn="ctr"/>
            <a:endParaRPr lang="en-US" sz="2000" b="1"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Respect</a:t>
            </a:r>
          </a:p>
          <a:p>
            <a:pPr algn="ctr"/>
            <a:r>
              <a:rPr lang="en-US" sz="2000" dirty="0">
                <a:latin typeface="Arial" panose="020B0604020202020204" pitchFamily="34" charset="0"/>
                <a:cs typeface="Arial" panose="020B0604020202020204" pitchFamily="34" charset="0"/>
              </a:rPr>
              <a:t>Creativity</a:t>
            </a:r>
          </a:p>
          <a:p>
            <a:pPr algn="ctr"/>
            <a:r>
              <a:rPr lang="en-US" sz="2000" dirty="0">
                <a:latin typeface="Arial" panose="020B0604020202020204" pitchFamily="34" charset="0"/>
                <a:cs typeface="Arial" panose="020B0604020202020204" pitchFamily="34" charset="0"/>
              </a:rPr>
              <a:t>Integrity</a:t>
            </a:r>
          </a:p>
          <a:p>
            <a:pPr algn="ctr"/>
            <a:r>
              <a:rPr lang="en-US" sz="2000" dirty="0">
                <a:latin typeface="Arial" panose="020B0604020202020204" pitchFamily="34" charset="0"/>
                <a:cs typeface="Arial" panose="020B0604020202020204" pitchFamily="34" charset="0"/>
              </a:rPr>
              <a:t>Passion</a:t>
            </a:r>
          </a:p>
          <a:p>
            <a:pPr algn="ctr"/>
            <a:r>
              <a:rPr lang="en-US" sz="2000" dirty="0">
                <a:latin typeface="Arial" panose="020B0604020202020204" pitchFamily="34" charset="0"/>
                <a:cs typeface="Arial" panose="020B0604020202020204" pitchFamily="34" charset="0"/>
              </a:rPr>
              <a:t>Teamwork</a:t>
            </a:r>
            <a:endParaRPr lang="en-PH" sz="2000" dirty="0">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D6F6EA60-AE96-3CC1-9698-910C3B8B9F09}"/>
              </a:ext>
            </a:extLst>
          </p:cNvPr>
          <p:cNvGrpSpPr/>
          <p:nvPr/>
        </p:nvGrpSpPr>
        <p:grpSpPr>
          <a:xfrm>
            <a:off x="23620" y="6432641"/>
            <a:ext cx="12168380" cy="402348"/>
            <a:chOff x="8122" y="6401644"/>
            <a:chExt cx="12168380" cy="427057"/>
          </a:xfrm>
        </p:grpSpPr>
        <p:sp>
          <p:nvSpPr>
            <p:cNvPr id="4" name="Arrow: Pentagon 5">
              <a:extLst>
                <a:ext uri="{FF2B5EF4-FFF2-40B4-BE49-F238E27FC236}">
                  <a16:creationId xmlns:a16="http://schemas.microsoft.com/office/drawing/2014/main" id="{485C12A2-64F2-C1EF-7BD5-02C8FE9DA0CD}"/>
                </a:ext>
              </a:extLst>
            </p:cNvPr>
            <p:cNvSpPr/>
            <p:nvPr/>
          </p:nvSpPr>
          <p:spPr>
            <a:xfrm>
              <a:off x="8122" y="6401644"/>
              <a:ext cx="11138000" cy="427057"/>
            </a:xfrm>
            <a:prstGeom prst="homePlat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latin typeface="Arial" panose="020B0604020202020204" pitchFamily="34" charset="0"/>
                  <a:cs typeface="Arial" panose="020B0604020202020204" pitchFamily="34" charset="0"/>
                </a:rPr>
                <a:t>”CREATIVE  LOGISTIC SOLUTIONS”</a:t>
              </a:r>
            </a:p>
          </p:txBody>
        </p:sp>
        <p:sp>
          <p:nvSpPr>
            <p:cNvPr id="5" name="Arrow: Chevron 7">
              <a:extLst>
                <a:ext uri="{FF2B5EF4-FFF2-40B4-BE49-F238E27FC236}">
                  <a16:creationId xmlns:a16="http://schemas.microsoft.com/office/drawing/2014/main" id="{707C2D4D-C209-F90C-8B92-08BFC1326496}"/>
                </a:ext>
              </a:extLst>
            </p:cNvPr>
            <p:cNvSpPr/>
            <p:nvPr/>
          </p:nvSpPr>
          <p:spPr>
            <a:xfrm>
              <a:off x="10960519" y="6401644"/>
              <a:ext cx="1215983" cy="426306"/>
            </a:xfrm>
            <a:prstGeom prst="chevr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solidFill>
                  <a:schemeClr val="tx1"/>
                </a:solidFill>
              </a:endParaRPr>
            </a:p>
          </p:txBody>
        </p:sp>
      </p:grpSp>
      <p:pic>
        <p:nvPicPr>
          <p:cNvPr id="36" name="Picture 35">
            <a:extLst>
              <a:ext uri="{FF2B5EF4-FFF2-40B4-BE49-F238E27FC236}">
                <a16:creationId xmlns:a16="http://schemas.microsoft.com/office/drawing/2014/main" id="{35B8EC34-F95E-FAC0-4A9E-F124CC465B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343" y="22034"/>
            <a:ext cx="1042365" cy="620456"/>
          </a:xfrm>
          <a:prstGeom prst="rect">
            <a:avLst/>
          </a:prstGeom>
        </p:spPr>
      </p:pic>
      <p:cxnSp>
        <p:nvCxnSpPr>
          <p:cNvPr id="37" name="Straight Connector 36">
            <a:extLst>
              <a:ext uri="{FF2B5EF4-FFF2-40B4-BE49-F238E27FC236}">
                <a16:creationId xmlns:a16="http://schemas.microsoft.com/office/drawing/2014/main" id="{7EE2A356-0136-4175-0C31-B9F182A56F4E}"/>
              </a:ext>
            </a:extLst>
          </p:cNvPr>
          <p:cNvCxnSpPr>
            <a:cxnSpLocks/>
          </p:cNvCxnSpPr>
          <p:nvPr/>
        </p:nvCxnSpPr>
        <p:spPr>
          <a:xfrm flipV="1">
            <a:off x="39118" y="660252"/>
            <a:ext cx="12092574" cy="635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Title 1">
            <a:extLst>
              <a:ext uri="{FF2B5EF4-FFF2-40B4-BE49-F238E27FC236}">
                <a16:creationId xmlns:a16="http://schemas.microsoft.com/office/drawing/2014/main" id="{386F9594-95B8-9CDB-D78D-80620EDEDCBF}"/>
              </a:ext>
            </a:extLst>
          </p:cNvPr>
          <p:cNvSpPr txBox="1">
            <a:spLocks/>
          </p:cNvSpPr>
          <p:nvPr/>
        </p:nvSpPr>
        <p:spPr>
          <a:xfrm>
            <a:off x="1178356" y="-1895"/>
            <a:ext cx="10974526" cy="718453"/>
          </a:xfrm>
          <a:prstGeom prst="rect">
            <a:avLst/>
          </a:prstGeom>
        </p:spPr>
        <p:txBody>
          <a:bodyPr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rial" panose="020B0604020202020204" pitchFamily="34" charset="0"/>
                <a:cs typeface="Arial" panose="020B0604020202020204" pitchFamily="34" charset="0"/>
              </a:rPr>
              <a:t>Orient Freight – Vision, Mission, Core Values </a:t>
            </a:r>
            <a:endParaRPr lang="en-US" sz="28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1406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4605" rIns="0" bIns="0" rtlCol="0">
            <a:spAutoFit/>
          </a:bodyPr>
          <a:lstStyle/>
          <a:p>
            <a:pPr marL="1771650">
              <a:lnSpc>
                <a:spcPct val="100000"/>
              </a:lnSpc>
              <a:spcBef>
                <a:spcPts val="115"/>
              </a:spcBef>
            </a:pPr>
            <a:r>
              <a:rPr sz="2700" dirty="0">
                <a:solidFill>
                  <a:srgbClr val="2A1680"/>
                </a:solidFill>
              </a:rPr>
              <a:t>OFII</a:t>
            </a:r>
            <a:r>
              <a:rPr sz="2700" spc="-80" dirty="0">
                <a:solidFill>
                  <a:srgbClr val="2A1680"/>
                </a:solidFill>
              </a:rPr>
              <a:t> </a:t>
            </a:r>
            <a:r>
              <a:rPr sz="2700" dirty="0">
                <a:solidFill>
                  <a:srgbClr val="2A1680"/>
                </a:solidFill>
              </a:rPr>
              <a:t>Services</a:t>
            </a:r>
            <a:r>
              <a:rPr sz="2700" spc="-60" dirty="0">
                <a:solidFill>
                  <a:srgbClr val="2A1680"/>
                </a:solidFill>
              </a:rPr>
              <a:t> </a:t>
            </a:r>
            <a:r>
              <a:rPr sz="2700" dirty="0">
                <a:solidFill>
                  <a:srgbClr val="2A1680"/>
                </a:solidFill>
              </a:rPr>
              <a:t>and</a:t>
            </a:r>
            <a:r>
              <a:rPr sz="2700" spc="-60" dirty="0">
                <a:solidFill>
                  <a:srgbClr val="2A1680"/>
                </a:solidFill>
              </a:rPr>
              <a:t> </a:t>
            </a:r>
            <a:r>
              <a:rPr sz="2700" spc="-10" dirty="0">
                <a:solidFill>
                  <a:srgbClr val="2A1680"/>
                </a:solidFill>
              </a:rPr>
              <a:t>Capabilities</a:t>
            </a:r>
            <a:endParaRPr sz="2700"/>
          </a:p>
        </p:txBody>
      </p:sp>
      <p:sp>
        <p:nvSpPr>
          <p:cNvPr id="3" name="object 3"/>
          <p:cNvSpPr/>
          <p:nvPr/>
        </p:nvSpPr>
        <p:spPr>
          <a:xfrm>
            <a:off x="1209675" y="674369"/>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pic>
        <p:nvPicPr>
          <p:cNvPr id="4" name="object 4"/>
          <p:cNvPicPr/>
          <p:nvPr/>
        </p:nvPicPr>
        <p:blipFill>
          <a:blip r:embed="rId2" cstate="print"/>
          <a:stretch>
            <a:fillRect/>
          </a:stretch>
        </p:blipFill>
        <p:spPr>
          <a:xfrm>
            <a:off x="4269740" y="313054"/>
            <a:ext cx="112184" cy="182245"/>
          </a:xfrm>
          <a:prstGeom prst="rect">
            <a:avLst/>
          </a:prstGeom>
        </p:spPr>
      </p:pic>
      <p:pic>
        <p:nvPicPr>
          <p:cNvPr id="5" name="object 5"/>
          <p:cNvPicPr/>
          <p:nvPr/>
        </p:nvPicPr>
        <p:blipFill>
          <a:blip r:embed="rId3" cstate="print"/>
          <a:stretch>
            <a:fillRect/>
          </a:stretch>
        </p:blipFill>
        <p:spPr>
          <a:xfrm>
            <a:off x="25400" y="125095"/>
            <a:ext cx="1119543" cy="524509"/>
          </a:xfrm>
          <a:prstGeom prst="rect">
            <a:avLst/>
          </a:prstGeom>
        </p:spPr>
      </p:pic>
      <p:sp>
        <p:nvSpPr>
          <p:cNvPr id="6" name="object 6"/>
          <p:cNvSpPr/>
          <p:nvPr/>
        </p:nvSpPr>
        <p:spPr>
          <a:xfrm>
            <a:off x="0" y="6697345"/>
            <a:ext cx="11363325" cy="155575"/>
          </a:xfrm>
          <a:custGeom>
            <a:avLst/>
            <a:gdLst/>
            <a:ahLst/>
            <a:cxnLst/>
            <a:rect l="l" t="t" r="r" b="b"/>
            <a:pathLst>
              <a:path w="11363325" h="155575">
                <a:moveTo>
                  <a:pt x="11362944" y="0"/>
                </a:moveTo>
                <a:lnTo>
                  <a:pt x="0" y="0"/>
                </a:lnTo>
                <a:lnTo>
                  <a:pt x="0" y="155448"/>
                </a:lnTo>
                <a:lnTo>
                  <a:pt x="11362944" y="155448"/>
                </a:lnTo>
                <a:lnTo>
                  <a:pt x="11362944" y="0"/>
                </a:lnTo>
                <a:close/>
              </a:path>
            </a:pathLst>
          </a:custGeom>
          <a:solidFill>
            <a:srgbClr val="001543"/>
          </a:solidFill>
        </p:spPr>
        <p:txBody>
          <a:bodyPr wrap="square" lIns="0" tIns="0" rIns="0" bIns="0" rtlCol="0"/>
          <a:lstStyle/>
          <a:p>
            <a:endParaRPr/>
          </a:p>
        </p:txBody>
      </p:sp>
      <p:pic>
        <p:nvPicPr>
          <p:cNvPr id="7" name="object 7"/>
          <p:cNvPicPr/>
          <p:nvPr/>
        </p:nvPicPr>
        <p:blipFill>
          <a:blip r:embed="rId4" cstate="print"/>
          <a:stretch>
            <a:fillRect/>
          </a:stretch>
        </p:blipFill>
        <p:spPr>
          <a:xfrm>
            <a:off x="519430" y="769619"/>
            <a:ext cx="3192780" cy="798195"/>
          </a:xfrm>
          <a:prstGeom prst="rect">
            <a:avLst/>
          </a:prstGeom>
        </p:spPr>
      </p:pic>
      <p:pic>
        <p:nvPicPr>
          <p:cNvPr id="8" name="object 8"/>
          <p:cNvPicPr/>
          <p:nvPr/>
        </p:nvPicPr>
        <p:blipFill>
          <a:blip r:embed="rId5" cstate="print"/>
          <a:stretch>
            <a:fillRect/>
          </a:stretch>
        </p:blipFill>
        <p:spPr>
          <a:xfrm>
            <a:off x="4493895" y="756919"/>
            <a:ext cx="3343147" cy="835025"/>
          </a:xfrm>
          <a:prstGeom prst="rect">
            <a:avLst/>
          </a:prstGeom>
        </p:spPr>
      </p:pic>
      <p:pic>
        <p:nvPicPr>
          <p:cNvPr id="9" name="object 9"/>
          <p:cNvPicPr/>
          <p:nvPr/>
        </p:nvPicPr>
        <p:blipFill>
          <a:blip r:embed="rId6" cstate="print"/>
          <a:stretch>
            <a:fillRect/>
          </a:stretch>
        </p:blipFill>
        <p:spPr>
          <a:xfrm>
            <a:off x="8529319" y="769619"/>
            <a:ext cx="3310128" cy="828675"/>
          </a:xfrm>
          <a:prstGeom prst="rect">
            <a:avLst/>
          </a:prstGeom>
        </p:spPr>
      </p:pic>
      <p:grpSp>
        <p:nvGrpSpPr>
          <p:cNvPr id="10" name="object 10"/>
          <p:cNvGrpSpPr/>
          <p:nvPr/>
        </p:nvGrpSpPr>
        <p:grpSpPr>
          <a:xfrm>
            <a:off x="128904" y="1689735"/>
            <a:ext cx="3962400" cy="4302760"/>
            <a:chOff x="128904" y="1689735"/>
            <a:chExt cx="3962400" cy="4302760"/>
          </a:xfrm>
        </p:grpSpPr>
        <p:sp>
          <p:nvSpPr>
            <p:cNvPr id="11" name="object 11"/>
            <p:cNvSpPr/>
            <p:nvPr/>
          </p:nvSpPr>
          <p:spPr>
            <a:xfrm>
              <a:off x="160908" y="1721739"/>
              <a:ext cx="3898900" cy="4238625"/>
            </a:xfrm>
            <a:custGeom>
              <a:avLst/>
              <a:gdLst/>
              <a:ahLst/>
              <a:cxnLst/>
              <a:rect l="l" t="t" r="r" b="b"/>
              <a:pathLst>
                <a:path w="3898900" h="4238625">
                  <a:moveTo>
                    <a:pt x="0" y="423672"/>
                  </a:moveTo>
                  <a:lnTo>
                    <a:pt x="2844" y="374269"/>
                  </a:lnTo>
                  <a:lnTo>
                    <a:pt x="11188" y="326516"/>
                  </a:lnTo>
                  <a:lnTo>
                    <a:pt x="24701" y="280797"/>
                  </a:lnTo>
                  <a:lnTo>
                    <a:pt x="43065" y="237362"/>
                  </a:lnTo>
                  <a:lnTo>
                    <a:pt x="65963" y="196596"/>
                  </a:lnTo>
                  <a:lnTo>
                    <a:pt x="93078" y="158750"/>
                  </a:lnTo>
                  <a:lnTo>
                    <a:pt x="124104" y="124078"/>
                  </a:lnTo>
                  <a:lnTo>
                    <a:pt x="158699" y="93090"/>
                  </a:lnTo>
                  <a:lnTo>
                    <a:pt x="196557" y="65912"/>
                  </a:lnTo>
                  <a:lnTo>
                    <a:pt x="237375" y="43052"/>
                  </a:lnTo>
                  <a:lnTo>
                    <a:pt x="280809" y="24764"/>
                  </a:lnTo>
                  <a:lnTo>
                    <a:pt x="326567" y="11175"/>
                  </a:lnTo>
                  <a:lnTo>
                    <a:pt x="374307" y="2794"/>
                  </a:lnTo>
                  <a:lnTo>
                    <a:pt x="423722" y="0"/>
                  </a:lnTo>
                  <a:lnTo>
                    <a:pt x="3474719" y="0"/>
                  </a:lnTo>
                  <a:lnTo>
                    <a:pt x="3524123" y="2794"/>
                  </a:lnTo>
                  <a:lnTo>
                    <a:pt x="3571875" y="11175"/>
                  </a:lnTo>
                  <a:lnTo>
                    <a:pt x="3617594" y="24764"/>
                  </a:lnTo>
                  <a:lnTo>
                    <a:pt x="3661029" y="43052"/>
                  </a:lnTo>
                  <a:lnTo>
                    <a:pt x="3701795" y="65912"/>
                  </a:lnTo>
                  <a:lnTo>
                    <a:pt x="3739641" y="93090"/>
                  </a:lnTo>
                  <a:lnTo>
                    <a:pt x="3774313" y="124078"/>
                  </a:lnTo>
                  <a:lnTo>
                    <a:pt x="3805301" y="158750"/>
                  </a:lnTo>
                  <a:lnTo>
                    <a:pt x="3832479" y="196596"/>
                  </a:lnTo>
                  <a:lnTo>
                    <a:pt x="3855339" y="237362"/>
                  </a:lnTo>
                  <a:lnTo>
                    <a:pt x="3873627" y="280797"/>
                  </a:lnTo>
                  <a:lnTo>
                    <a:pt x="3887216" y="326516"/>
                  </a:lnTo>
                  <a:lnTo>
                    <a:pt x="3895598" y="374269"/>
                  </a:lnTo>
                  <a:lnTo>
                    <a:pt x="3898391" y="423672"/>
                  </a:lnTo>
                  <a:lnTo>
                    <a:pt x="3898391" y="3814572"/>
                  </a:lnTo>
                  <a:lnTo>
                    <a:pt x="3895598" y="3863975"/>
                  </a:lnTo>
                  <a:lnTo>
                    <a:pt x="3887216" y="3911714"/>
                  </a:lnTo>
                  <a:lnTo>
                    <a:pt x="3873627" y="3957447"/>
                  </a:lnTo>
                  <a:lnTo>
                    <a:pt x="3855339" y="4000880"/>
                  </a:lnTo>
                  <a:lnTo>
                    <a:pt x="3832479" y="4041686"/>
                  </a:lnTo>
                  <a:lnTo>
                    <a:pt x="3805301" y="4079544"/>
                  </a:lnTo>
                  <a:lnTo>
                    <a:pt x="3774313" y="4114152"/>
                  </a:lnTo>
                  <a:lnTo>
                    <a:pt x="3739641" y="4145165"/>
                  </a:lnTo>
                  <a:lnTo>
                    <a:pt x="3701795" y="4172280"/>
                  </a:lnTo>
                  <a:lnTo>
                    <a:pt x="3661029" y="4195178"/>
                  </a:lnTo>
                  <a:lnTo>
                    <a:pt x="3617594" y="4213542"/>
                  </a:lnTo>
                  <a:lnTo>
                    <a:pt x="3571875" y="4227055"/>
                  </a:lnTo>
                  <a:lnTo>
                    <a:pt x="3524123" y="4235386"/>
                  </a:lnTo>
                  <a:lnTo>
                    <a:pt x="3474719" y="4238244"/>
                  </a:lnTo>
                  <a:lnTo>
                    <a:pt x="423722" y="4238244"/>
                  </a:lnTo>
                  <a:lnTo>
                    <a:pt x="374307" y="4235386"/>
                  </a:lnTo>
                  <a:lnTo>
                    <a:pt x="326567" y="4227055"/>
                  </a:lnTo>
                  <a:lnTo>
                    <a:pt x="280809" y="4213542"/>
                  </a:lnTo>
                  <a:lnTo>
                    <a:pt x="237375" y="4195178"/>
                  </a:lnTo>
                  <a:lnTo>
                    <a:pt x="196557" y="4172280"/>
                  </a:lnTo>
                  <a:lnTo>
                    <a:pt x="158699" y="4145165"/>
                  </a:lnTo>
                  <a:lnTo>
                    <a:pt x="124104" y="4114152"/>
                  </a:lnTo>
                  <a:lnTo>
                    <a:pt x="93078" y="4079544"/>
                  </a:lnTo>
                  <a:lnTo>
                    <a:pt x="65963" y="4041686"/>
                  </a:lnTo>
                  <a:lnTo>
                    <a:pt x="43065" y="4000880"/>
                  </a:lnTo>
                  <a:lnTo>
                    <a:pt x="24701" y="3957447"/>
                  </a:lnTo>
                  <a:lnTo>
                    <a:pt x="11188" y="3911714"/>
                  </a:lnTo>
                  <a:lnTo>
                    <a:pt x="2844" y="3863975"/>
                  </a:lnTo>
                  <a:lnTo>
                    <a:pt x="0" y="3814572"/>
                  </a:lnTo>
                  <a:lnTo>
                    <a:pt x="0" y="423672"/>
                  </a:lnTo>
                  <a:close/>
                </a:path>
              </a:pathLst>
            </a:custGeom>
            <a:ln w="64008">
              <a:solidFill>
                <a:srgbClr val="1F0D5F"/>
              </a:solidFill>
            </a:ln>
          </p:spPr>
          <p:txBody>
            <a:bodyPr wrap="square" lIns="0" tIns="0" rIns="0" bIns="0" rtlCol="0"/>
            <a:lstStyle/>
            <a:p>
              <a:endParaRPr/>
            </a:p>
          </p:txBody>
        </p:sp>
        <p:pic>
          <p:nvPicPr>
            <p:cNvPr id="12" name="object 12"/>
            <p:cNvPicPr/>
            <p:nvPr/>
          </p:nvPicPr>
          <p:blipFill>
            <a:blip r:embed="rId7" cstate="print"/>
            <a:stretch>
              <a:fillRect/>
            </a:stretch>
          </p:blipFill>
          <p:spPr>
            <a:xfrm>
              <a:off x="2395093" y="2269121"/>
              <a:ext cx="1359281" cy="548246"/>
            </a:xfrm>
            <a:prstGeom prst="rect">
              <a:avLst/>
            </a:prstGeom>
          </p:spPr>
        </p:pic>
        <p:pic>
          <p:nvPicPr>
            <p:cNvPr id="13" name="object 13"/>
            <p:cNvPicPr/>
            <p:nvPr/>
          </p:nvPicPr>
          <p:blipFill>
            <a:blip r:embed="rId8" cstate="print"/>
            <a:stretch>
              <a:fillRect/>
            </a:stretch>
          </p:blipFill>
          <p:spPr>
            <a:xfrm>
              <a:off x="909192" y="2631567"/>
              <a:ext cx="2450464" cy="2453639"/>
            </a:xfrm>
            <a:prstGeom prst="rect">
              <a:avLst/>
            </a:prstGeom>
          </p:spPr>
        </p:pic>
        <p:pic>
          <p:nvPicPr>
            <p:cNvPr id="14" name="object 14"/>
            <p:cNvPicPr/>
            <p:nvPr/>
          </p:nvPicPr>
          <p:blipFill>
            <a:blip r:embed="rId9" cstate="print"/>
            <a:stretch>
              <a:fillRect/>
            </a:stretch>
          </p:blipFill>
          <p:spPr>
            <a:xfrm>
              <a:off x="1270380" y="4131183"/>
              <a:ext cx="1557528" cy="592836"/>
            </a:xfrm>
            <a:prstGeom prst="rect">
              <a:avLst/>
            </a:prstGeom>
          </p:spPr>
        </p:pic>
        <p:pic>
          <p:nvPicPr>
            <p:cNvPr id="15" name="object 15"/>
            <p:cNvPicPr/>
            <p:nvPr/>
          </p:nvPicPr>
          <p:blipFill>
            <a:blip r:embed="rId10" cstate="print"/>
            <a:stretch>
              <a:fillRect/>
            </a:stretch>
          </p:blipFill>
          <p:spPr>
            <a:xfrm>
              <a:off x="324002" y="5125085"/>
              <a:ext cx="1632204" cy="442721"/>
            </a:xfrm>
            <a:prstGeom prst="rect">
              <a:avLst/>
            </a:prstGeom>
          </p:spPr>
        </p:pic>
        <p:pic>
          <p:nvPicPr>
            <p:cNvPr id="16" name="object 16"/>
            <p:cNvPicPr/>
            <p:nvPr/>
          </p:nvPicPr>
          <p:blipFill>
            <a:blip r:embed="rId11" cstate="print"/>
            <a:stretch>
              <a:fillRect/>
            </a:stretch>
          </p:blipFill>
          <p:spPr>
            <a:xfrm>
              <a:off x="2277744" y="5120348"/>
              <a:ext cx="1537716" cy="472325"/>
            </a:xfrm>
            <a:prstGeom prst="rect">
              <a:avLst/>
            </a:prstGeom>
          </p:spPr>
        </p:pic>
        <p:pic>
          <p:nvPicPr>
            <p:cNvPr id="17" name="object 17"/>
            <p:cNvPicPr/>
            <p:nvPr/>
          </p:nvPicPr>
          <p:blipFill>
            <a:blip r:embed="rId12" cstate="print"/>
            <a:stretch>
              <a:fillRect/>
            </a:stretch>
          </p:blipFill>
          <p:spPr>
            <a:xfrm>
              <a:off x="996060" y="3201543"/>
              <a:ext cx="2383536" cy="434340"/>
            </a:xfrm>
            <a:prstGeom prst="rect">
              <a:avLst/>
            </a:prstGeom>
          </p:spPr>
        </p:pic>
        <p:pic>
          <p:nvPicPr>
            <p:cNvPr id="18" name="object 18"/>
            <p:cNvPicPr/>
            <p:nvPr/>
          </p:nvPicPr>
          <p:blipFill>
            <a:blip r:embed="rId13" cstate="print"/>
            <a:stretch>
              <a:fillRect/>
            </a:stretch>
          </p:blipFill>
          <p:spPr>
            <a:xfrm>
              <a:off x="259968" y="2043303"/>
              <a:ext cx="1726692" cy="661415"/>
            </a:xfrm>
            <a:prstGeom prst="rect">
              <a:avLst/>
            </a:prstGeom>
          </p:spPr>
        </p:pic>
      </p:grpSp>
      <p:grpSp>
        <p:nvGrpSpPr>
          <p:cNvPr id="19" name="object 19"/>
          <p:cNvGrpSpPr/>
          <p:nvPr/>
        </p:nvGrpSpPr>
        <p:grpSpPr>
          <a:xfrm>
            <a:off x="4163059" y="1708150"/>
            <a:ext cx="3962400" cy="4300855"/>
            <a:chOff x="4163059" y="1708150"/>
            <a:chExt cx="3962400" cy="4300855"/>
          </a:xfrm>
        </p:grpSpPr>
        <p:pic>
          <p:nvPicPr>
            <p:cNvPr id="20" name="object 20"/>
            <p:cNvPicPr/>
            <p:nvPr/>
          </p:nvPicPr>
          <p:blipFill>
            <a:blip r:embed="rId14" cstate="print"/>
            <a:stretch>
              <a:fillRect/>
            </a:stretch>
          </p:blipFill>
          <p:spPr>
            <a:xfrm>
              <a:off x="5127624" y="3705771"/>
              <a:ext cx="2027301" cy="558634"/>
            </a:xfrm>
            <a:prstGeom prst="rect">
              <a:avLst/>
            </a:prstGeom>
          </p:spPr>
        </p:pic>
        <p:pic>
          <p:nvPicPr>
            <p:cNvPr id="21" name="object 21"/>
            <p:cNvPicPr/>
            <p:nvPr/>
          </p:nvPicPr>
          <p:blipFill>
            <a:blip r:embed="rId8" cstate="print"/>
            <a:stretch>
              <a:fillRect/>
            </a:stretch>
          </p:blipFill>
          <p:spPr>
            <a:xfrm>
              <a:off x="4870195" y="2755138"/>
              <a:ext cx="2450465" cy="2453640"/>
            </a:xfrm>
            <a:prstGeom prst="rect">
              <a:avLst/>
            </a:prstGeom>
          </p:spPr>
        </p:pic>
        <p:sp>
          <p:nvSpPr>
            <p:cNvPr id="22" name="object 22"/>
            <p:cNvSpPr/>
            <p:nvPr/>
          </p:nvSpPr>
          <p:spPr>
            <a:xfrm>
              <a:off x="4195063" y="1740153"/>
              <a:ext cx="3898900" cy="4236720"/>
            </a:xfrm>
            <a:custGeom>
              <a:avLst/>
              <a:gdLst/>
              <a:ahLst/>
              <a:cxnLst/>
              <a:rect l="l" t="t" r="r" b="b"/>
              <a:pathLst>
                <a:path w="3898900" h="4236720">
                  <a:moveTo>
                    <a:pt x="0" y="423672"/>
                  </a:moveTo>
                  <a:lnTo>
                    <a:pt x="2794" y="374269"/>
                  </a:lnTo>
                  <a:lnTo>
                    <a:pt x="11175" y="326517"/>
                  </a:lnTo>
                  <a:lnTo>
                    <a:pt x="24764" y="280797"/>
                  </a:lnTo>
                  <a:lnTo>
                    <a:pt x="43052" y="237362"/>
                  </a:lnTo>
                  <a:lnTo>
                    <a:pt x="65912" y="196596"/>
                  </a:lnTo>
                  <a:lnTo>
                    <a:pt x="93090" y="158750"/>
                  </a:lnTo>
                  <a:lnTo>
                    <a:pt x="124078" y="124079"/>
                  </a:lnTo>
                  <a:lnTo>
                    <a:pt x="158750" y="93091"/>
                  </a:lnTo>
                  <a:lnTo>
                    <a:pt x="196596" y="65912"/>
                  </a:lnTo>
                  <a:lnTo>
                    <a:pt x="237362" y="43053"/>
                  </a:lnTo>
                  <a:lnTo>
                    <a:pt x="280797" y="24765"/>
                  </a:lnTo>
                  <a:lnTo>
                    <a:pt x="326516" y="11175"/>
                  </a:lnTo>
                  <a:lnTo>
                    <a:pt x="374269" y="2794"/>
                  </a:lnTo>
                  <a:lnTo>
                    <a:pt x="423672" y="0"/>
                  </a:lnTo>
                  <a:lnTo>
                    <a:pt x="3474719" y="0"/>
                  </a:lnTo>
                  <a:lnTo>
                    <a:pt x="3524122" y="2794"/>
                  </a:lnTo>
                  <a:lnTo>
                    <a:pt x="3571875" y="11175"/>
                  </a:lnTo>
                  <a:lnTo>
                    <a:pt x="3617594" y="24765"/>
                  </a:lnTo>
                  <a:lnTo>
                    <a:pt x="3661029" y="43053"/>
                  </a:lnTo>
                  <a:lnTo>
                    <a:pt x="3701795" y="65912"/>
                  </a:lnTo>
                  <a:lnTo>
                    <a:pt x="3739641" y="93091"/>
                  </a:lnTo>
                  <a:lnTo>
                    <a:pt x="3774313" y="124079"/>
                  </a:lnTo>
                  <a:lnTo>
                    <a:pt x="3805301" y="158750"/>
                  </a:lnTo>
                  <a:lnTo>
                    <a:pt x="3832479" y="196596"/>
                  </a:lnTo>
                  <a:lnTo>
                    <a:pt x="3855339" y="237362"/>
                  </a:lnTo>
                  <a:lnTo>
                    <a:pt x="3873627" y="280797"/>
                  </a:lnTo>
                  <a:lnTo>
                    <a:pt x="3887216" y="326517"/>
                  </a:lnTo>
                  <a:lnTo>
                    <a:pt x="3895597" y="374269"/>
                  </a:lnTo>
                  <a:lnTo>
                    <a:pt x="3898391" y="423672"/>
                  </a:lnTo>
                  <a:lnTo>
                    <a:pt x="3898391" y="3813048"/>
                  </a:lnTo>
                  <a:lnTo>
                    <a:pt x="3895597" y="3862451"/>
                  </a:lnTo>
                  <a:lnTo>
                    <a:pt x="3887216" y="3910190"/>
                  </a:lnTo>
                  <a:lnTo>
                    <a:pt x="3873627" y="3955923"/>
                  </a:lnTo>
                  <a:lnTo>
                    <a:pt x="3855339" y="3999357"/>
                  </a:lnTo>
                  <a:lnTo>
                    <a:pt x="3832479" y="4040162"/>
                  </a:lnTo>
                  <a:lnTo>
                    <a:pt x="3805301" y="4078020"/>
                  </a:lnTo>
                  <a:lnTo>
                    <a:pt x="3774313" y="4112615"/>
                  </a:lnTo>
                  <a:lnTo>
                    <a:pt x="3739641" y="4143641"/>
                  </a:lnTo>
                  <a:lnTo>
                    <a:pt x="3701795" y="4170756"/>
                  </a:lnTo>
                  <a:lnTo>
                    <a:pt x="3661029" y="4193654"/>
                  </a:lnTo>
                  <a:lnTo>
                    <a:pt x="3617594" y="4212018"/>
                  </a:lnTo>
                  <a:lnTo>
                    <a:pt x="3571875" y="4225531"/>
                  </a:lnTo>
                  <a:lnTo>
                    <a:pt x="3524122" y="4233862"/>
                  </a:lnTo>
                  <a:lnTo>
                    <a:pt x="3474719" y="4236720"/>
                  </a:lnTo>
                  <a:lnTo>
                    <a:pt x="423672" y="4236720"/>
                  </a:lnTo>
                  <a:lnTo>
                    <a:pt x="374269" y="4233862"/>
                  </a:lnTo>
                  <a:lnTo>
                    <a:pt x="326516" y="4225531"/>
                  </a:lnTo>
                  <a:lnTo>
                    <a:pt x="280797" y="4212018"/>
                  </a:lnTo>
                  <a:lnTo>
                    <a:pt x="237362" y="4193654"/>
                  </a:lnTo>
                  <a:lnTo>
                    <a:pt x="196596" y="4170756"/>
                  </a:lnTo>
                  <a:lnTo>
                    <a:pt x="158750" y="4143641"/>
                  </a:lnTo>
                  <a:lnTo>
                    <a:pt x="124078" y="4112615"/>
                  </a:lnTo>
                  <a:lnTo>
                    <a:pt x="93090" y="4078020"/>
                  </a:lnTo>
                  <a:lnTo>
                    <a:pt x="65912" y="4040162"/>
                  </a:lnTo>
                  <a:lnTo>
                    <a:pt x="43052" y="3999357"/>
                  </a:lnTo>
                  <a:lnTo>
                    <a:pt x="24764" y="3955923"/>
                  </a:lnTo>
                  <a:lnTo>
                    <a:pt x="11175" y="3910190"/>
                  </a:lnTo>
                  <a:lnTo>
                    <a:pt x="2794" y="3862451"/>
                  </a:lnTo>
                  <a:lnTo>
                    <a:pt x="0" y="3813048"/>
                  </a:lnTo>
                  <a:lnTo>
                    <a:pt x="0" y="423672"/>
                  </a:lnTo>
                  <a:close/>
                </a:path>
              </a:pathLst>
            </a:custGeom>
            <a:ln w="64008">
              <a:solidFill>
                <a:srgbClr val="1F0D5F"/>
              </a:solidFill>
            </a:ln>
          </p:spPr>
          <p:txBody>
            <a:bodyPr wrap="square" lIns="0" tIns="0" rIns="0" bIns="0" rtlCol="0"/>
            <a:lstStyle/>
            <a:p>
              <a:endParaRPr/>
            </a:p>
          </p:txBody>
        </p:sp>
        <p:pic>
          <p:nvPicPr>
            <p:cNvPr id="23" name="object 23"/>
            <p:cNvPicPr/>
            <p:nvPr/>
          </p:nvPicPr>
          <p:blipFill>
            <a:blip r:embed="rId15" cstate="print"/>
            <a:stretch>
              <a:fillRect/>
            </a:stretch>
          </p:blipFill>
          <p:spPr>
            <a:xfrm>
              <a:off x="5781674" y="1925332"/>
              <a:ext cx="705154" cy="721093"/>
            </a:xfrm>
            <a:prstGeom prst="rect">
              <a:avLst/>
            </a:prstGeom>
          </p:spPr>
        </p:pic>
        <p:pic>
          <p:nvPicPr>
            <p:cNvPr id="24" name="object 24"/>
            <p:cNvPicPr/>
            <p:nvPr/>
          </p:nvPicPr>
          <p:blipFill>
            <a:blip r:embed="rId16" cstate="print"/>
            <a:stretch>
              <a:fillRect/>
            </a:stretch>
          </p:blipFill>
          <p:spPr>
            <a:xfrm>
              <a:off x="4499863" y="2409190"/>
              <a:ext cx="3325367" cy="649224"/>
            </a:xfrm>
            <a:prstGeom prst="rect">
              <a:avLst/>
            </a:prstGeom>
          </p:spPr>
        </p:pic>
        <p:pic>
          <p:nvPicPr>
            <p:cNvPr id="25" name="object 25"/>
            <p:cNvPicPr/>
            <p:nvPr/>
          </p:nvPicPr>
          <p:blipFill>
            <a:blip r:embed="rId17" cstate="print"/>
            <a:stretch>
              <a:fillRect/>
            </a:stretch>
          </p:blipFill>
          <p:spPr>
            <a:xfrm>
              <a:off x="4918963" y="5156961"/>
              <a:ext cx="2634995" cy="661416"/>
            </a:xfrm>
            <a:prstGeom prst="rect">
              <a:avLst/>
            </a:prstGeom>
          </p:spPr>
        </p:pic>
      </p:grpSp>
      <p:grpSp>
        <p:nvGrpSpPr>
          <p:cNvPr id="26" name="object 26"/>
          <p:cNvGrpSpPr/>
          <p:nvPr/>
        </p:nvGrpSpPr>
        <p:grpSpPr>
          <a:xfrm>
            <a:off x="8209280" y="1708150"/>
            <a:ext cx="3962400" cy="4300855"/>
            <a:chOff x="8209280" y="1708150"/>
            <a:chExt cx="3962400" cy="4300855"/>
          </a:xfrm>
        </p:grpSpPr>
        <p:pic>
          <p:nvPicPr>
            <p:cNvPr id="27" name="object 27"/>
            <p:cNvPicPr/>
            <p:nvPr/>
          </p:nvPicPr>
          <p:blipFill>
            <a:blip r:embed="rId18" cstate="print"/>
            <a:stretch>
              <a:fillRect/>
            </a:stretch>
          </p:blipFill>
          <p:spPr>
            <a:xfrm>
              <a:off x="8517128" y="4145318"/>
              <a:ext cx="1609344" cy="397471"/>
            </a:xfrm>
            <a:prstGeom prst="rect">
              <a:avLst/>
            </a:prstGeom>
          </p:spPr>
        </p:pic>
        <p:sp>
          <p:nvSpPr>
            <p:cNvPr id="28" name="object 28"/>
            <p:cNvSpPr/>
            <p:nvPr/>
          </p:nvSpPr>
          <p:spPr>
            <a:xfrm>
              <a:off x="8241284" y="1740153"/>
              <a:ext cx="3898900" cy="4236720"/>
            </a:xfrm>
            <a:custGeom>
              <a:avLst/>
              <a:gdLst/>
              <a:ahLst/>
              <a:cxnLst/>
              <a:rect l="l" t="t" r="r" b="b"/>
              <a:pathLst>
                <a:path w="3898900" h="4236720">
                  <a:moveTo>
                    <a:pt x="0" y="423672"/>
                  </a:moveTo>
                  <a:lnTo>
                    <a:pt x="2794" y="374269"/>
                  </a:lnTo>
                  <a:lnTo>
                    <a:pt x="11175" y="326517"/>
                  </a:lnTo>
                  <a:lnTo>
                    <a:pt x="24765" y="280797"/>
                  </a:lnTo>
                  <a:lnTo>
                    <a:pt x="43052" y="237362"/>
                  </a:lnTo>
                  <a:lnTo>
                    <a:pt x="65913" y="196596"/>
                  </a:lnTo>
                  <a:lnTo>
                    <a:pt x="93091" y="158750"/>
                  </a:lnTo>
                  <a:lnTo>
                    <a:pt x="124079" y="124079"/>
                  </a:lnTo>
                  <a:lnTo>
                    <a:pt x="158750" y="93091"/>
                  </a:lnTo>
                  <a:lnTo>
                    <a:pt x="196596" y="65912"/>
                  </a:lnTo>
                  <a:lnTo>
                    <a:pt x="237363" y="43053"/>
                  </a:lnTo>
                  <a:lnTo>
                    <a:pt x="280797" y="24765"/>
                  </a:lnTo>
                  <a:lnTo>
                    <a:pt x="326517" y="11175"/>
                  </a:lnTo>
                  <a:lnTo>
                    <a:pt x="374269" y="2794"/>
                  </a:lnTo>
                  <a:lnTo>
                    <a:pt x="423672" y="0"/>
                  </a:lnTo>
                  <a:lnTo>
                    <a:pt x="3474720" y="0"/>
                  </a:lnTo>
                  <a:lnTo>
                    <a:pt x="3524123" y="2794"/>
                  </a:lnTo>
                  <a:lnTo>
                    <a:pt x="3571875" y="11175"/>
                  </a:lnTo>
                  <a:lnTo>
                    <a:pt x="3617595" y="24765"/>
                  </a:lnTo>
                  <a:lnTo>
                    <a:pt x="3661029" y="43053"/>
                  </a:lnTo>
                  <a:lnTo>
                    <a:pt x="3701796" y="65912"/>
                  </a:lnTo>
                  <a:lnTo>
                    <a:pt x="3739642" y="93091"/>
                  </a:lnTo>
                  <a:lnTo>
                    <a:pt x="3774313" y="124079"/>
                  </a:lnTo>
                  <a:lnTo>
                    <a:pt x="3805301" y="158750"/>
                  </a:lnTo>
                  <a:lnTo>
                    <a:pt x="3832352" y="196596"/>
                  </a:lnTo>
                  <a:lnTo>
                    <a:pt x="3855339" y="237362"/>
                  </a:lnTo>
                  <a:lnTo>
                    <a:pt x="3873627" y="280797"/>
                  </a:lnTo>
                  <a:lnTo>
                    <a:pt x="3887216" y="326517"/>
                  </a:lnTo>
                  <a:lnTo>
                    <a:pt x="3895598" y="374269"/>
                  </a:lnTo>
                  <a:lnTo>
                    <a:pt x="3898392" y="423672"/>
                  </a:lnTo>
                  <a:lnTo>
                    <a:pt x="3898392" y="3813048"/>
                  </a:lnTo>
                  <a:lnTo>
                    <a:pt x="3895598" y="3862451"/>
                  </a:lnTo>
                  <a:lnTo>
                    <a:pt x="3887216" y="3910190"/>
                  </a:lnTo>
                  <a:lnTo>
                    <a:pt x="3873627" y="3955923"/>
                  </a:lnTo>
                  <a:lnTo>
                    <a:pt x="3855339" y="3999357"/>
                  </a:lnTo>
                  <a:lnTo>
                    <a:pt x="3832352" y="4040162"/>
                  </a:lnTo>
                  <a:lnTo>
                    <a:pt x="3805301" y="4078020"/>
                  </a:lnTo>
                  <a:lnTo>
                    <a:pt x="3774313" y="4112615"/>
                  </a:lnTo>
                  <a:lnTo>
                    <a:pt x="3739642" y="4143641"/>
                  </a:lnTo>
                  <a:lnTo>
                    <a:pt x="3701796" y="4170756"/>
                  </a:lnTo>
                  <a:lnTo>
                    <a:pt x="3661029" y="4193654"/>
                  </a:lnTo>
                  <a:lnTo>
                    <a:pt x="3617595" y="4212018"/>
                  </a:lnTo>
                  <a:lnTo>
                    <a:pt x="3571875" y="4225531"/>
                  </a:lnTo>
                  <a:lnTo>
                    <a:pt x="3524123" y="4233862"/>
                  </a:lnTo>
                  <a:lnTo>
                    <a:pt x="3474720" y="4236720"/>
                  </a:lnTo>
                  <a:lnTo>
                    <a:pt x="423672" y="4236720"/>
                  </a:lnTo>
                  <a:lnTo>
                    <a:pt x="374269" y="4233862"/>
                  </a:lnTo>
                  <a:lnTo>
                    <a:pt x="326517" y="4225531"/>
                  </a:lnTo>
                  <a:lnTo>
                    <a:pt x="280797" y="4212018"/>
                  </a:lnTo>
                  <a:lnTo>
                    <a:pt x="237363" y="4193654"/>
                  </a:lnTo>
                  <a:lnTo>
                    <a:pt x="196596" y="4170756"/>
                  </a:lnTo>
                  <a:lnTo>
                    <a:pt x="158750" y="4143641"/>
                  </a:lnTo>
                  <a:lnTo>
                    <a:pt x="124079" y="4112615"/>
                  </a:lnTo>
                  <a:lnTo>
                    <a:pt x="93091" y="4078020"/>
                  </a:lnTo>
                  <a:lnTo>
                    <a:pt x="65913" y="4040162"/>
                  </a:lnTo>
                  <a:lnTo>
                    <a:pt x="43052" y="3999357"/>
                  </a:lnTo>
                  <a:lnTo>
                    <a:pt x="24765" y="3955923"/>
                  </a:lnTo>
                  <a:lnTo>
                    <a:pt x="11175" y="3910190"/>
                  </a:lnTo>
                  <a:lnTo>
                    <a:pt x="2794" y="3862451"/>
                  </a:lnTo>
                  <a:lnTo>
                    <a:pt x="0" y="3813048"/>
                  </a:lnTo>
                  <a:lnTo>
                    <a:pt x="0" y="423672"/>
                  </a:lnTo>
                  <a:close/>
                </a:path>
              </a:pathLst>
            </a:custGeom>
            <a:ln w="64008">
              <a:solidFill>
                <a:srgbClr val="1F0D5F"/>
              </a:solidFill>
            </a:ln>
          </p:spPr>
          <p:txBody>
            <a:bodyPr wrap="square" lIns="0" tIns="0" rIns="0" bIns="0" rtlCol="0"/>
            <a:lstStyle/>
            <a:p>
              <a:endParaRPr/>
            </a:p>
          </p:txBody>
        </p:sp>
        <p:pic>
          <p:nvPicPr>
            <p:cNvPr id="29" name="object 29"/>
            <p:cNvPicPr/>
            <p:nvPr/>
          </p:nvPicPr>
          <p:blipFill>
            <a:blip r:embed="rId19" cstate="print"/>
            <a:stretch>
              <a:fillRect/>
            </a:stretch>
          </p:blipFill>
          <p:spPr>
            <a:xfrm>
              <a:off x="8910320" y="2750566"/>
              <a:ext cx="2448814" cy="2453639"/>
            </a:xfrm>
            <a:prstGeom prst="rect">
              <a:avLst/>
            </a:prstGeom>
          </p:spPr>
        </p:pic>
        <p:pic>
          <p:nvPicPr>
            <p:cNvPr id="30" name="object 30"/>
            <p:cNvPicPr/>
            <p:nvPr/>
          </p:nvPicPr>
          <p:blipFill>
            <a:blip r:embed="rId20" cstate="print"/>
            <a:stretch>
              <a:fillRect/>
            </a:stretch>
          </p:blipFill>
          <p:spPr>
            <a:xfrm>
              <a:off x="10217912" y="1924773"/>
              <a:ext cx="1662556" cy="665645"/>
            </a:xfrm>
            <a:prstGeom prst="rect">
              <a:avLst/>
            </a:prstGeom>
          </p:spPr>
        </p:pic>
        <p:pic>
          <p:nvPicPr>
            <p:cNvPr id="31" name="object 31"/>
            <p:cNvPicPr/>
            <p:nvPr/>
          </p:nvPicPr>
          <p:blipFill>
            <a:blip r:embed="rId21" cstate="print"/>
            <a:stretch>
              <a:fillRect/>
            </a:stretch>
          </p:blipFill>
          <p:spPr>
            <a:xfrm>
              <a:off x="10225532" y="3058413"/>
              <a:ext cx="1684020" cy="740663"/>
            </a:xfrm>
            <a:prstGeom prst="rect">
              <a:avLst/>
            </a:prstGeom>
          </p:spPr>
        </p:pic>
        <p:pic>
          <p:nvPicPr>
            <p:cNvPr id="32" name="object 32"/>
            <p:cNvPicPr/>
            <p:nvPr/>
          </p:nvPicPr>
          <p:blipFill>
            <a:blip r:embed="rId22" cstate="print"/>
            <a:stretch>
              <a:fillRect/>
            </a:stretch>
          </p:blipFill>
          <p:spPr>
            <a:xfrm>
              <a:off x="8357108" y="2238501"/>
              <a:ext cx="1557527" cy="830580"/>
            </a:xfrm>
            <a:prstGeom prst="rect">
              <a:avLst/>
            </a:prstGeom>
          </p:spPr>
        </p:pic>
        <p:pic>
          <p:nvPicPr>
            <p:cNvPr id="33" name="object 33"/>
            <p:cNvPicPr/>
            <p:nvPr/>
          </p:nvPicPr>
          <p:blipFill>
            <a:blip r:embed="rId23" cstate="print"/>
            <a:stretch>
              <a:fillRect/>
            </a:stretch>
          </p:blipFill>
          <p:spPr>
            <a:xfrm>
              <a:off x="10355072" y="4762245"/>
              <a:ext cx="1705355" cy="896111"/>
            </a:xfrm>
            <a:prstGeom prst="rect">
              <a:avLst/>
            </a:prstGeom>
          </p:spPr>
        </p:pic>
        <p:pic>
          <p:nvPicPr>
            <p:cNvPr id="34" name="object 34"/>
            <p:cNvPicPr/>
            <p:nvPr/>
          </p:nvPicPr>
          <p:blipFill>
            <a:blip r:embed="rId24" cstate="print"/>
            <a:stretch>
              <a:fillRect/>
            </a:stretch>
          </p:blipFill>
          <p:spPr>
            <a:xfrm>
              <a:off x="8421116" y="5059426"/>
              <a:ext cx="1638300" cy="595884"/>
            </a:xfrm>
            <a:prstGeom prst="rect">
              <a:avLst/>
            </a:prstGeom>
          </p:spPr>
        </p:pic>
      </p:grpSp>
      <p:pic>
        <p:nvPicPr>
          <p:cNvPr id="35" name="object 35"/>
          <p:cNvPicPr/>
          <p:nvPr/>
        </p:nvPicPr>
        <p:blipFill>
          <a:blip r:embed="rId25" cstate="print"/>
          <a:stretch>
            <a:fillRect/>
          </a:stretch>
        </p:blipFill>
        <p:spPr>
          <a:xfrm>
            <a:off x="11499850" y="6477003"/>
            <a:ext cx="560070" cy="3199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5128F6-4C0F-475E-CE06-B73BD461AF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343" y="22034"/>
            <a:ext cx="1042365" cy="620456"/>
          </a:xfrm>
          <a:prstGeom prst="rect">
            <a:avLst/>
          </a:prstGeom>
        </p:spPr>
      </p:pic>
      <p:cxnSp>
        <p:nvCxnSpPr>
          <p:cNvPr id="4" name="Straight Connector 3">
            <a:extLst>
              <a:ext uri="{FF2B5EF4-FFF2-40B4-BE49-F238E27FC236}">
                <a16:creationId xmlns:a16="http://schemas.microsoft.com/office/drawing/2014/main" id="{545332AD-4B68-BEF4-1F39-DEF4EDDE2613}"/>
              </a:ext>
            </a:extLst>
          </p:cNvPr>
          <p:cNvCxnSpPr>
            <a:cxnSpLocks/>
          </p:cNvCxnSpPr>
          <p:nvPr/>
        </p:nvCxnSpPr>
        <p:spPr>
          <a:xfrm flipV="1">
            <a:off x="39118" y="660252"/>
            <a:ext cx="12092574" cy="635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0155C98E-2BCE-0309-5EB3-3AB718F81A2A}"/>
              </a:ext>
            </a:extLst>
          </p:cNvPr>
          <p:cNvGrpSpPr/>
          <p:nvPr/>
        </p:nvGrpSpPr>
        <p:grpSpPr>
          <a:xfrm>
            <a:off x="23620" y="6432641"/>
            <a:ext cx="12168380" cy="402348"/>
            <a:chOff x="8122" y="6401644"/>
            <a:chExt cx="12168380" cy="427057"/>
          </a:xfrm>
        </p:grpSpPr>
        <p:sp>
          <p:nvSpPr>
            <p:cNvPr id="35" name="Arrow: Pentagon 5">
              <a:extLst>
                <a:ext uri="{FF2B5EF4-FFF2-40B4-BE49-F238E27FC236}">
                  <a16:creationId xmlns:a16="http://schemas.microsoft.com/office/drawing/2014/main" id="{30F4329B-8A1D-887A-F8A6-411F9EA1D26E}"/>
                </a:ext>
              </a:extLst>
            </p:cNvPr>
            <p:cNvSpPr/>
            <p:nvPr/>
          </p:nvSpPr>
          <p:spPr>
            <a:xfrm>
              <a:off x="8122" y="6401644"/>
              <a:ext cx="11138000" cy="427057"/>
            </a:xfrm>
            <a:prstGeom prst="homePlat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latin typeface="Arial" panose="020B0604020202020204" pitchFamily="34" charset="0"/>
                  <a:cs typeface="Arial" panose="020B0604020202020204" pitchFamily="34" charset="0"/>
                </a:rPr>
                <a:t>”CREATIVE  LOGISTIC SOLUTIONS”</a:t>
              </a:r>
            </a:p>
          </p:txBody>
        </p:sp>
        <p:sp>
          <p:nvSpPr>
            <p:cNvPr id="36" name="Arrow: Chevron 7">
              <a:extLst>
                <a:ext uri="{FF2B5EF4-FFF2-40B4-BE49-F238E27FC236}">
                  <a16:creationId xmlns:a16="http://schemas.microsoft.com/office/drawing/2014/main" id="{3ADA09FF-C0B2-E983-D4BF-E708886CB425}"/>
                </a:ext>
              </a:extLst>
            </p:cNvPr>
            <p:cNvSpPr/>
            <p:nvPr/>
          </p:nvSpPr>
          <p:spPr>
            <a:xfrm>
              <a:off x="10960519" y="6401644"/>
              <a:ext cx="1215983" cy="426306"/>
            </a:xfrm>
            <a:prstGeom prst="chevr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solidFill>
                  <a:schemeClr val="tx1"/>
                </a:solidFill>
              </a:endParaRPr>
            </a:p>
          </p:txBody>
        </p:sp>
      </p:grpSp>
      <p:sp>
        <p:nvSpPr>
          <p:cNvPr id="62" name="Title 1">
            <a:extLst>
              <a:ext uri="{FF2B5EF4-FFF2-40B4-BE49-F238E27FC236}">
                <a16:creationId xmlns:a16="http://schemas.microsoft.com/office/drawing/2014/main" id="{F1AE0D3D-CB7C-A1A0-4F97-D7355B75EEA9}"/>
              </a:ext>
            </a:extLst>
          </p:cNvPr>
          <p:cNvSpPr txBox="1">
            <a:spLocks/>
          </p:cNvSpPr>
          <p:nvPr/>
        </p:nvSpPr>
        <p:spPr>
          <a:xfrm>
            <a:off x="1178356" y="-1895"/>
            <a:ext cx="10974526" cy="71845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rial" panose="020B0604020202020204" pitchFamily="34" charset="0"/>
                <a:cs typeface="Arial" panose="020B0604020202020204" pitchFamily="34" charset="0"/>
              </a:rPr>
              <a:t>Orient Freight Milestones</a:t>
            </a:r>
            <a:endParaRPr lang="en-US" sz="2800" b="1" i="1" dirty="0">
              <a:latin typeface="Arial" panose="020B0604020202020204" pitchFamily="34" charset="0"/>
              <a:cs typeface="Arial" panose="020B0604020202020204" pitchFamily="34" charset="0"/>
            </a:endParaRPr>
          </a:p>
        </p:txBody>
      </p:sp>
      <p:grpSp>
        <p:nvGrpSpPr>
          <p:cNvPr id="81" name="Group 80">
            <a:extLst>
              <a:ext uri="{FF2B5EF4-FFF2-40B4-BE49-F238E27FC236}">
                <a16:creationId xmlns:a16="http://schemas.microsoft.com/office/drawing/2014/main" id="{74998514-F152-97BA-471D-FD432626DA7D}"/>
              </a:ext>
            </a:extLst>
          </p:cNvPr>
          <p:cNvGrpSpPr/>
          <p:nvPr/>
        </p:nvGrpSpPr>
        <p:grpSpPr>
          <a:xfrm>
            <a:off x="41549" y="1396288"/>
            <a:ext cx="16381793" cy="4443408"/>
            <a:chOff x="1805" y="3573749"/>
            <a:chExt cx="16587261" cy="4443408"/>
          </a:xfrm>
        </p:grpSpPr>
        <p:grpSp>
          <p:nvGrpSpPr>
            <p:cNvPr id="44" name="Group 43">
              <a:extLst>
                <a:ext uri="{FF2B5EF4-FFF2-40B4-BE49-F238E27FC236}">
                  <a16:creationId xmlns:a16="http://schemas.microsoft.com/office/drawing/2014/main" id="{57F2EDE0-257B-7135-46B6-506E5CA82F6F}"/>
                </a:ext>
              </a:extLst>
            </p:cNvPr>
            <p:cNvGrpSpPr/>
            <p:nvPr/>
          </p:nvGrpSpPr>
          <p:grpSpPr>
            <a:xfrm>
              <a:off x="7428565" y="3662213"/>
              <a:ext cx="2193642" cy="1761628"/>
              <a:chOff x="5146367" y="653744"/>
              <a:chExt cx="2444669" cy="2619132"/>
            </a:xfrm>
          </p:grpSpPr>
          <p:sp>
            <p:nvSpPr>
              <p:cNvPr id="45" name="Rectangle: Rounded Corners 14">
                <a:extLst>
                  <a:ext uri="{FF2B5EF4-FFF2-40B4-BE49-F238E27FC236}">
                    <a16:creationId xmlns:a16="http://schemas.microsoft.com/office/drawing/2014/main" id="{2AEFA8A6-5476-0407-CB2B-D4E6946F757B}"/>
                  </a:ext>
                </a:extLst>
              </p:cNvPr>
              <p:cNvSpPr/>
              <p:nvPr/>
            </p:nvSpPr>
            <p:spPr>
              <a:xfrm>
                <a:off x="5146367" y="653744"/>
                <a:ext cx="2444669" cy="2619132"/>
              </a:xfrm>
              <a:prstGeom prst="roundRect">
                <a:avLst>
                  <a:gd name="adj" fmla="val 5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PH" dirty="0"/>
              </a:p>
            </p:txBody>
          </p:sp>
          <p:sp>
            <p:nvSpPr>
              <p:cNvPr id="46" name="Rectangle: Rounded Corners 4">
                <a:extLst>
                  <a:ext uri="{FF2B5EF4-FFF2-40B4-BE49-F238E27FC236}">
                    <a16:creationId xmlns:a16="http://schemas.microsoft.com/office/drawing/2014/main" id="{D3E16B7A-C451-1538-18AA-F4FF1161846A}"/>
                  </a:ext>
                </a:extLst>
              </p:cNvPr>
              <p:cNvSpPr txBox="1"/>
              <p:nvPr/>
            </p:nvSpPr>
            <p:spPr>
              <a:xfrm rot="16200000">
                <a:off x="4181784" y="1669327"/>
                <a:ext cx="2569138" cy="609342"/>
              </a:xfrm>
              <a:prstGeom prst="rect">
                <a:avLst/>
              </a:prstGeom>
              <a:solidFill>
                <a:srgbClr val="002060"/>
              </a:solidFill>
            </p:spPr>
            <p:style>
              <a:lnRef idx="0">
                <a:scrgbClr r="0" g="0" b="0"/>
              </a:lnRef>
              <a:fillRef idx="0">
                <a:scrgbClr r="0" g="0" b="0"/>
              </a:fillRef>
              <a:effectRef idx="0">
                <a:scrgbClr r="0" g="0" b="0"/>
              </a:effectRef>
              <a:fontRef idx="minor">
                <a:schemeClr val="lt1"/>
              </a:fontRef>
            </p:style>
            <p:txBody>
              <a:bodyPr spcFirstLastPara="0" vert="horz" wrap="square" lIns="0" tIns="96012" rIns="124460" bIns="0" numCol="1" spcCol="1270" anchor="t" anchorCtr="0">
                <a:noAutofit/>
              </a:bodyPr>
              <a:lstStyle/>
              <a:p>
                <a:pPr marL="0" lvl="0" indent="0" algn="ctr" defTabSz="1244600">
                  <a:lnSpc>
                    <a:spcPct val="90000"/>
                  </a:lnSpc>
                  <a:spcBef>
                    <a:spcPct val="0"/>
                  </a:spcBef>
                  <a:spcAft>
                    <a:spcPct val="35000"/>
                  </a:spcAft>
                  <a:buNone/>
                </a:pPr>
                <a:r>
                  <a:rPr lang="en-US" sz="28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1990</a:t>
                </a:r>
                <a:endParaRPr lang="en-PH" sz="28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47" name="Group 46">
              <a:extLst>
                <a:ext uri="{FF2B5EF4-FFF2-40B4-BE49-F238E27FC236}">
                  <a16:creationId xmlns:a16="http://schemas.microsoft.com/office/drawing/2014/main" id="{454E3E0E-0CB9-D5EB-065E-7DA62C1DF3EE}"/>
                </a:ext>
              </a:extLst>
            </p:cNvPr>
            <p:cNvGrpSpPr/>
            <p:nvPr/>
          </p:nvGrpSpPr>
          <p:grpSpPr>
            <a:xfrm>
              <a:off x="8030838" y="3598527"/>
              <a:ext cx="8558228" cy="1903617"/>
              <a:chOff x="-3693500" y="440520"/>
              <a:chExt cx="8558228" cy="1903617"/>
            </a:xfrm>
          </p:grpSpPr>
          <p:sp>
            <p:nvSpPr>
              <p:cNvPr id="48" name="Rectangle 47">
                <a:extLst>
                  <a:ext uri="{FF2B5EF4-FFF2-40B4-BE49-F238E27FC236}">
                    <a16:creationId xmlns:a16="http://schemas.microsoft.com/office/drawing/2014/main" id="{B3D1197A-DABE-B257-BE01-50DFEB548C1B}"/>
                  </a:ext>
                </a:extLst>
              </p:cNvPr>
              <p:cNvSpPr/>
              <p:nvPr/>
            </p:nvSpPr>
            <p:spPr>
              <a:xfrm>
                <a:off x="3043083" y="537730"/>
                <a:ext cx="1821645" cy="1806407"/>
              </a:xfrm>
              <a:prstGeom prst="rect">
                <a:avLst/>
              </a:pr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9" name="TextBox 48">
                <a:extLst>
                  <a:ext uri="{FF2B5EF4-FFF2-40B4-BE49-F238E27FC236}">
                    <a16:creationId xmlns:a16="http://schemas.microsoft.com/office/drawing/2014/main" id="{47A2D779-ECE8-D7F3-8ED5-F1B1698D1A75}"/>
                  </a:ext>
                </a:extLst>
              </p:cNvPr>
              <p:cNvSpPr txBox="1"/>
              <p:nvPr/>
            </p:nvSpPr>
            <p:spPr>
              <a:xfrm>
                <a:off x="-3693500" y="440520"/>
                <a:ext cx="1576933" cy="178492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54864" rIns="0" bIns="0" numCol="1" spcCol="1270" anchor="ctr" anchorCtr="0">
                <a:noAutofit/>
              </a:bodyPr>
              <a:lstStyle/>
              <a:p>
                <a:pPr marL="285750" lvl="0" indent="-285750" algn="l" defTabSz="711200">
                  <a:lnSpc>
                    <a:spcPct val="90000"/>
                  </a:lnSpc>
                  <a:spcBef>
                    <a:spcPct val="0"/>
                  </a:spcBef>
                  <a:buFont typeface="Arial" panose="020B0604020202020204" pitchFamily="34" charset="0"/>
                  <a:buChar char="•"/>
                </a:pPr>
                <a:r>
                  <a:rPr lang="en-US" sz="1600" kern="1200" dirty="0">
                    <a:latin typeface="Arial" panose="020B0604020202020204" pitchFamily="34" charset="0"/>
                    <a:cs typeface="Arial" panose="020B0604020202020204" pitchFamily="34" charset="0"/>
                  </a:rPr>
                  <a:t>Logistics Management</a:t>
                </a:r>
              </a:p>
              <a:p>
                <a:pPr marL="285750" lvl="0" indent="-285750" algn="l" defTabSz="711200">
                  <a:lnSpc>
                    <a:spcPct val="90000"/>
                  </a:lnSpc>
                  <a:spcBef>
                    <a:spcPct val="0"/>
                  </a:spcBef>
                  <a:buFont typeface="Arial" panose="020B0604020202020204" pitchFamily="34" charset="0"/>
                  <a:buChar char="•"/>
                </a:pPr>
                <a:r>
                  <a:rPr lang="en-US" sz="1600" dirty="0">
                    <a:latin typeface="Arial" panose="020B0604020202020204" pitchFamily="34" charset="0"/>
                    <a:cs typeface="Arial" panose="020B0604020202020204" pitchFamily="34" charset="0"/>
                  </a:rPr>
                  <a:t>Project Cargoes</a:t>
                </a:r>
              </a:p>
              <a:p>
                <a:pPr marL="285750" lvl="0" indent="-285750" algn="l" defTabSz="711200">
                  <a:lnSpc>
                    <a:spcPct val="90000"/>
                  </a:lnSpc>
                  <a:spcBef>
                    <a:spcPct val="0"/>
                  </a:spcBef>
                  <a:buFont typeface="Arial" panose="020B0604020202020204" pitchFamily="34" charset="0"/>
                  <a:buChar char="•"/>
                </a:pPr>
                <a:r>
                  <a:rPr lang="en-US" sz="1600" kern="1200" dirty="0">
                    <a:latin typeface="Arial" panose="020B0604020202020204" pitchFamily="34" charset="0"/>
                    <a:cs typeface="Arial" panose="020B0604020202020204" pitchFamily="34" charset="0"/>
                  </a:rPr>
                  <a:t>Domestic Distribution</a:t>
                </a:r>
                <a:endParaRPr lang="en-PH" sz="1600" kern="1200" dirty="0">
                  <a:latin typeface="Arial" panose="020B0604020202020204" pitchFamily="34" charset="0"/>
                  <a:cs typeface="Arial" panose="020B0604020202020204" pitchFamily="34" charset="0"/>
                </a:endParaRPr>
              </a:p>
            </p:txBody>
          </p:sp>
        </p:grpSp>
        <p:grpSp>
          <p:nvGrpSpPr>
            <p:cNvPr id="50" name="Group 49">
              <a:extLst>
                <a:ext uri="{FF2B5EF4-FFF2-40B4-BE49-F238E27FC236}">
                  <a16:creationId xmlns:a16="http://schemas.microsoft.com/office/drawing/2014/main" id="{6344418E-B650-7F4C-41CA-CC1592440BB4}"/>
                </a:ext>
              </a:extLst>
            </p:cNvPr>
            <p:cNvGrpSpPr/>
            <p:nvPr/>
          </p:nvGrpSpPr>
          <p:grpSpPr>
            <a:xfrm>
              <a:off x="316823" y="3644923"/>
              <a:ext cx="2152878" cy="1757562"/>
              <a:chOff x="5213639" y="567757"/>
              <a:chExt cx="2399241" cy="2868963"/>
            </a:xfrm>
          </p:grpSpPr>
          <p:sp>
            <p:nvSpPr>
              <p:cNvPr id="51" name="Rectangle: Rounded Corners 20">
                <a:extLst>
                  <a:ext uri="{FF2B5EF4-FFF2-40B4-BE49-F238E27FC236}">
                    <a16:creationId xmlns:a16="http://schemas.microsoft.com/office/drawing/2014/main" id="{062EE9A0-2B04-3F1C-FD9C-F120A9B13EED}"/>
                  </a:ext>
                </a:extLst>
              </p:cNvPr>
              <p:cNvSpPr/>
              <p:nvPr/>
            </p:nvSpPr>
            <p:spPr>
              <a:xfrm>
                <a:off x="5213639" y="567757"/>
                <a:ext cx="2399241" cy="2844931"/>
              </a:xfrm>
              <a:prstGeom prst="roundRect">
                <a:avLst>
                  <a:gd name="adj" fmla="val 5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PH" dirty="0"/>
              </a:p>
            </p:txBody>
          </p:sp>
          <p:sp>
            <p:nvSpPr>
              <p:cNvPr id="58" name="Rectangle: Rounded Corners 4">
                <a:extLst>
                  <a:ext uri="{FF2B5EF4-FFF2-40B4-BE49-F238E27FC236}">
                    <a16:creationId xmlns:a16="http://schemas.microsoft.com/office/drawing/2014/main" id="{2F2443F1-9577-3EF6-F5D0-02BF41AA021A}"/>
                  </a:ext>
                </a:extLst>
              </p:cNvPr>
              <p:cNvSpPr txBox="1"/>
              <p:nvPr/>
            </p:nvSpPr>
            <p:spPr>
              <a:xfrm rot="16200000">
                <a:off x="4115266" y="1721693"/>
                <a:ext cx="2820711" cy="609343"/>
              </a:xfrm>
              <a:prstGeom prst="rect">
                <a:avLst/>
              </a:prstGeom>
              <a:solidFill>
                <a:srgbClr val="002060"/>
              </a:solidFill>
            </p:spPr>
            <p:style>
              <a:lnRef idx="0">
                <a:scrgbClr r="0" g="0" b="0"/>
              </a:lnRef>
              <a:fillRef idx="0">
                <a:scrgbClr r="0" g="0" b="0"/>
              </a:fillRef>
              <a:effectRef idx="0">
                <a:scrgbClr r="0" g="0" b="0"/>
              </a:effectRef>
              <a:fontRef idx="minor">
                <a:schemeClr val="lt1"/>
              </a:fontRef>
            </p:style>
            <p:txBody>
              <a:bodyPr spcFirstLastPara="0" vert="horz" wrap="square" lIns="0" tIns="96012" rIns="124460" bIns="0" numCol="1" spcCol="1270" anchor="t" anchorCtr="0">
                <a:noAutofit/>
              </a:bodyPr>
              <a:lstStyle/>
              <a:p>
                <a:pPr marL="0" lvl="0" indent="0" algn="ctr" defTabSz="1244600">
                  <a:lnSpc>
                    <a:spcPct val="90000"/>
                  </a:lnSpc>
                  <a:spcBef>
                    <a:spcPct val="0"/>
                  </a:spcBef>
                  <a:spcAft>
                    <a:spcPct val="35000"/>
                  </a:spcAft>
                  <a:buNone/>
                </a:pPr>
                <a:r>
                  <a:rPr lang="en-US" sz="28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1973</a:t>
                </a:r>
                <a:endParaRPr lang="en-PH" sz="28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59" name="TextBox 58">
              <a:extLst>
                <a:ext uri="{FF2B5EF4-FFF2-40B4-BE49-F238E27FC236}">
                  <a16:creationId xmlns:a16="http://schemas.microsoft.com/office/drawing/2014/main" id="{1E9C1C10-D28C-3132-4289-6A0A577A532D}"/>
                </a:ext>
              </a:extLst>
            </p:cNvPr>
            <p:cNvSpPr txBox="1"/>
            <p:nvPr/>
          </p:nvSpPr>
          <p:spPr>
            <a:xfrm>
              <a:off x="882365" y="3659646"/>
              <a:ext cx="1566397" cy="174283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54864" rIns="0" bIns="0" numCol="1" spcCol="1270" anchor="ctr" anchorCtr="0">
              <a:noAutofit/>
            </a:bodyPr>
            <a:lstStyle/>
            <a:p>
              <a:pPr marL="285750" lvl="0" indent="-285750" algn="l" defTabSz="711200">
                <a:lnSpc>
                  <a:spcPct val="90000"/>
                </a:lnSpc>
                <a:spcBef>
                  <a:spcPct val="0"/>
                </a:spcBef>
                <a:spcAft>
                  <a:spcPct val="35000"/>
                </a:spcAft>
                <a:buFont typeface="Arial" panose="020B0604020202020204" pitchFamily="34" charset="0"/>
                <a:buChar char="•"/>
              </a:pPr>
              <a:r>
                <a:rPr lang="en-US" sz="1600" kern="1200" dirty="0">
                  <a:latin typeface="Arial" panose="020B0604020202020204" pitchFamily="34" charset="0"/>
                  <a:cs typeface="Arial" panose="020B0604020202020204" pitchFamily="34" charset="0"/>
                </a:rPr>
                <a:t>Established as a Licensed Customs Broker</a:t>
              </a:r>
              <a:endParaRPr lang="en-PH" sz="1600" kern="1200" dirty="0">
                <a:latin typeface="Arial" panose="020B0604020202020204" pitchFamily="34" charset="0"/>
                <a:cs typeface="Arial" panose="020B0604020202020204" pitchFamily="34" charset="0"/>
              </a:endParaRPr>
            </a:p>
          </p:txBody>
        </p:sp>
        <p:grpSp>
          <p:nvGrpSpPr>
            <p:cNvPr id="60" name="Group 59">
              <a:extLst>
                <a:ext uri="{FF2B5EF4-FFF2-40B4-BE49-F238E27FC236}">
                  <a16:creationId xmlns:a16="http://schemas.microsoft.com/office/drawing/2014/main" id="{27B9757C-8143-7FB0-E09A-DB1B816AE4A6}"/>
                </a:ext>
              </a:extLst>
            </p:cNvPr>
            <p:cNvGrpSpPr/>
            <p:nvPr/>
          </p:nvGrpSpPr>
          <p:grpSpPr>
            <a:xfrm>
              <a:off x="2665309" y="3659657"/>
              <a:ext cx="2251667" cy="1742828"/>
              <a:chOff x="5176714" y="590026"/>
              <a:chExt cx="2509334" cy="2732641"/>
            </a:xfrm>
          </p:grpSpPr>
          <p:sp>
            <p:nvSpPr>
              <p:cNvPr id="61" name="Rectangle: Rounded Corners 24">
                <a:extLst>
                  <a:ext uri="{FF2B5EF4-FFF2-40B4-BE49-F238E27FC236}">
                    <a16:creationId xmlns:a16="http://schemas.microsoft.com/office/drawing/2014/main" id="{0C4FF567-7A15-BA4D-2C79-0DD77B8A81ED}"/>
                  </a:ext>
                </a:extLst>
              </p:cNvPr>
              <p:cNvSpPr/>
              <p:nvPr/>
            </p:nvSpPr>
            <p:spPr>
              <a:xfrm>
                <a:off x="5191764" y="590026"/>
                <a:ext cx="2494284" cy="2732641"/>
              </a:xfrm>
              <a:prstGeom prst="roundRect">
                <a:avLst>
                  <a:gd name="adj" fmla="val 5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PH" dirty="0"/>
              </a:p>
            </p:txBody>
          </p:sp>
          <p:sp>
            <p:nvSpPr>
              <p:cNvPr id="63" name="Rectangle: Rounded Corners 4">
                <a:extLst>
                  <a:ext uri="{FF2B5EF4-FFF2-40B4-BE49-F238E27FC236}">
                    <a16:creationId xmlns:a16="http://schemas.microsoft.com/office/drawing/2014/main" id="{81ABDDAB-3C4B-AB4D-99F9-E3B8AD75869E}"/>
                  </a:ext>
                </a:extLst>
              </p:cNvPr>
              <p:cNvSpPr txBox="1"/>
              <p:nvPr/>
            </p:nvSpPr>
            <p:spPr>
              <a:xfrm rot="16200000">
                <a:off x="4126687" y="1663297"/>
                <a:ext cx="2709395" cy="609342"/>
              </a:xfrm>
              <a:prstGeom prst="rect">
                <a:avLst/>
              </a:prstGeom>
              <a:solidFill>
                <a:srgbClr val="002060"/>
              </a:solidFill>
            </p:spPr>
            <p:style>
              <a:lnRef idx="0">
                <a:scrgbClr r="0" g="0" b="0"/>
              </a:lnRef>
              <a:fillRef idx="0">
                <a:scrgbClr r="0" g="0" b="0"/>
              </a:fillRef>
              <a:effectRef idx="0">
                <a:scrgbClr r="0" g="0" b="0"/>
              </a:effectRef>
              <a:fontRef idx="minor">
                <a:schemeClr val="lt1"/>
              </a:fontRef>
            </p:style>
            <p:txBody>
              <a:bodyPr spcFirstLastPara="0" vert="horz" wrap="square" lIns="0" tIns="96012" rIns="124460" bIns="0" numCol="1" spcCol="1270" anchor="t" anchorCtr="0">
                <a:noAutofit/>
              </a:bodyPr>
              <a:lstStyle/>
              <a:p>
                <a:pPr marL="0" lvl="0" indent="0" algn="ctr" defTabSz="1244600">
                  <a:lnSpc>
                    <a:spcPct val="90000"/>
                  </a:lnSpc>
                  <a:spcBef>
                    <a:spcPct val="0"/>
                  </a:spcBef>
                  <a:spcAft>
                    <a:spcPct val="35000"/>
                  </a:spcAft>
                  <a:buNone/>
                </a:pPr>
                <a:r>
                  <a:rPr lang="en-US" sz="28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1980</a:t>
                </a:r>
              </a:p>
              <a:p>
                <a:pPr marL="0" lvl="0" indent="0" algn="ctr" defTabSz="1244600">
                  <a:lnSpc>
                    <a:spcPct val="90000"/>
                  </a:lnSpc>
                  <a:spcBef>
                    <a:spcPct val="0"/>
                  </a:spcBef>
                  <a:spcAft>
                    <a:spcPct val="35000"/>
                  </a:spcAft>
                  <a:buNone/>
                </a:pPr>
                <a:endParaRPr lang="en-US" sz="2800" kern="1200" dirty="0">
                  <a:latin typeface="Arial" panose="020B0604020202020204" pitchFamily="34" charset="0"/>
                  <a:cs typeface="Arial" panose="020B0604020202020204" pitchFamily="34" charset="0"/>
                </a:endParaRPr>
              </a:p>
              <a:p>
                <a:pPr marL="0" lvl="0" indent="0" algn="ctr" defTabSz="1244600">
                  <a:lnSpc>
                    <a:spcPct val="90000"/>
                  </a:lnSpc>
                  <a:spcBef>
                    <a:spcPct val="0"/>
                  </a:spcBef>
                  <a:spcAft>
                    <a:spcPct val="35000"/>
                  </a:spcAft>
                  <a:buNone/>
                </a:pPr>
                <a:endParaRPr lang="en-PH" sz="2800" kern="1200" dirty="0">
                  <a:latin typeface="Arial" panose="020B0604020202020204" pitchFamily="34" charset="0"/>
                  <a:cs typeface="Arial" panose="020B0604020202020204" pitchFamily="34" charset="0"/>
                </a:endParaRPr>
              </a:p>
            </p:txBody>
          </p:sp>
        </p:grpSp>
        <p:sp>
          <p:nvSpPr>
            <p:cNvPr id="64" name="TextBox 63">
              <a:extLst>
                <a:ext uri="{FF2B5EF4-FFF2-40B4-BE49-F238E27FC236}">
                  <a16:creationId xmlns:a16="http://schemas.microsoft.com/office/drawing/2014/main" id="{DD919382-A67B-FB9A-D2FF-763633AD5A17}"/>
                </a:ext>
              </a:extLst>
            </p:cNvPr>
            <p:cNvSpPr txBox="1"/>
            <p:nvPr/>
          </p:nvSpPr>
          <p:spPr>
            <a:xfrm>
              <a:off x="3212078" y="3673560"/>
              <a:ext cx="1655321" cy="172012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54864" rIns="0" bIns="0" numCol="1" spcCol="1270" anchor="ctr" anchorCtr="0">
              <a:noAutofit/>
            </a:bodyPr>
            <a:lstStyle/>
            <a:p>
              <a:pPr marL="285750" lvl="0" indent="-285750" algn="l" defTabSz="711200">
                <a:lnSpc>
                  <a:spcPct val="90000"/>
                </a:lnSpc>
                <a:spcBef>
                  <a:spcPct val="0"/>
                </a:spcBef>
                <a:buFont typeface="Arial" panose="020B0604020202020204" pitchFamily="34" charset="0"/>
                <a:buChar char="•"/>
              </a:pPr>
              <a:r>
                <a:rPr lang="en-US" sz="1600" dirty="0">
                  <a:latin typeface="Arial" panose="020B0604020202020204" pitchFamily="34" charset="0"/>
                  <a:cs typeface="Arial" panose="020B0604020202020204" pitchFamily="34" charset="0"/>
                </a:rPr>
                <a:t>Land Transportation</a:t>
              </a:r>
            </a:p>
            <a:p>
              <a:pPr marL="285750" lvl="0" indent="-285750" algn="l" defTabSz="711200">
                <a:lnSpc>
                  <a:spcPct val="90000"/>
                </a:lnSpc>
                <a:spcBef>
                  <a:spcPct val="0"/>
                </a:spcBef>
                <a:buFont typeface="Arial" panose="020B0604020202020204" pitchFamily="34" charset="0"/>
                <a:buChar char="•"/>
              </a:pPr>
              <a:r>
                <a:rPr lang="en-US" sz="1600" kern="1200" dirty="0">
                  <a:latin typeface="Arial" panose="020B0604020202020204" pitchFamily="34" charset="0"/>
                  <a:cs typeface="Arial" panose="020B0604020202020204" pitchFamily="34" charset="0"/>
                </a:rPr>
                <a:t>Wa</a:t>
              </a:r>
              <a:r>
                <a:rPr lang="en-US" sz="1600" dirty="0">
                  <a:latin typeface="Arial" panose="020B0604020202020204" pitchFamily="34" charset="0"/>
                  <a:cs typeface="Arial" panose="020B0604020202020204" pitchFamily="34" charset="0"/>
                </a:rPr>
                <a:t>rehousing</a:t>
              </a:r>
            </a:p>
            <a:p>
              <a:pPr marL="285750" lvl="0" indent="-285750" algn="l" defTabSz="711200">
                <a:lnSpc>
                  <a:spcPct val="90000"/>
                </a:lnSpc>
                <a:spcBef>
                  <a:spcPct val="0"/>
                </a:spcBef>
                <a:buFont typeface="Arial" panose="020B0604020202020204" pitchFamily="34" charset="0"/>
                <a:buChar char="•"/>
              </a:pPr>
              <a:r>
                <a:rPr lang="en-US" sz="1600" kern="1200" dirty="0">
                  <a:latin typeface="Arial" panose="020B0604020202020204" pitchFamily="34" charset="0"/>
                  <a:cs typeface="Arial" panose="020B0604020202020204" pitchFamily="34" charset="0"/>
                </a:rPr>
                <a:t>Container Yard</a:t>
              </a:r>
              <a:endParaRPr lang="en-PH" sz="1600" kern="1200" dirty="0">
                <a:latin typeface="Arial" panose="020B0604020202020204" pitchFamily="34" charset="0"/>
                <a:cs typeface="Arial" panose="020B0604020202020204" pitchFamily="34" charset="0"/>
              </a:endParaRPr>
            </a:p>
          </p:txBody>
        </p:sp>
        <p:grpSp>
          <p:nvGrpSpPr>
            <p:cNvPr id="65" name="Group 64">
              <a:extLst>
                <a:ext uri="{FF2B5EF4-FFF2-40B4-BE49-F238E27FC236}">
                  <a16:creationId xmlns:a16="http://schemas.microsoft.com/office/drawing/2014/main" id="{38809681-DA74-7FC2-050F-03BDA89D6F5E}"/>
                </a:ext>
              </a:extLst>
            </p:cNvPr>
            <p:cNvGrpSpPr/>
            <p:nvPr/>
          </p:nvGrpSpPr>
          <p:grpSpPr>
            <a:xfrm>
              <a:off x="5100383" y="3678089"/>
              <a:ext cx="2150892" cy="1745012"/>
              <a:chOff x="5189270" y="663268"/>
              <a:chExt cx="2471920" cy="2643751"/>
            </a:xfrm>
          </p:grpSpPr>
          <p:sp>
            <p:nvSpPr>
              <p:cNvPr id="66" name="Rectangle: Rounded Corners 28">
                <a:extLst>
                  <a:ext uri="{FF2B5EF4-FFF2-40B4-BE49-F238E27FC236}">
                    <a16:creationId xmlns:a16="http://schemas.microsoft.com/office/drawing/2014/main" id="{BA10E96F-C2C7-C46A-AB07-1816AB8B374F}"/>
                  </a:ext>
                </a:extLst>
              </p:cNvPr>
              <p:cNvSpPr/>
              <p:nvPr/>
            </p:nvSpPr>
            <p:spPr>
              <a:xfrm>
                <a:off x="5189270" y="663268"/>
                <a:ext cx="2471920" cy="2643751"/>
              </a:xfrm>
              <a:prstGeom prst="roundRect">
                <a:avLst>
                  <a:gd name="adj" fmla="val 5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PH" dirty="0"/>
              </a:p>
            </p:txBody>
          </p:sp>
          <p:sp>
            <p:nvSpPr>
              <p:cNvPr id="67" name="Rectangle: Rounded Corners 4">
                <a:extLst>
                  <a:ext uri="{FF2B5EF4-FFF2-40B4-BE49-F238E27FC236}">
                    <a16:creationId xmlns:a16="http://schemas.microsoft.com/office/drawing/2014/main" id="{975C9F99-F43D-767E-548F-A63A5E81736E}"/>
                  </a:ext>
                </a:extLst>
              </p:cNvPr>
              <p:cNvSpPr txBox="1"/>
              <p:nvPr/>
            </p:nvSpPr>
            <p:spPr>
              <a:xfrm rot="16200000">
                <a:off x="4218538" y="1670377"/>
                <a:ext cx="2617970" cy="628381"/>
              </a:xfrm>
              <a:prstGeom prst="rect">
                <a:avLst/>
              </a:prstGeom>
              <a:solidFill>
                <a:srgbClr val="002060"/>
              </a:solidFill>
            </p:spPr>
            <p:style>
              <a:lnRef idx="0">
                <a:scrgbClr r="0" g="0" b="0"/>
              </a:lnRef>
              <a:fillRef idx="0">
                <a:scrgbClr r="0" g="0" b="0"/>
              </a:fillRef>
              <a:effectRef idx="0">
                <a:scrgbClr r="0" g="0" b="0"/>
              </a:effectRef>
              <a:fontRef idx="minor">
                <a:schemeClr val="lt1"/>
              </a:fontRef>
            </p:style>
            <p:txBody>
              <a:bodyPr spcFirstLastPara="0" vert="horz" wrap="square" lIns="0" tIns="96012" rIns="124460" bIns="0" numCol="1" spcCol="1270" anchor="t" anchorCtr="0">
                <a:noAutofit/>
              </a:bodyPr>
              <a:lstStyle/>
              <a:p>
                <a:pPr marL="0" lvl="0" indent="0" algn="ctr" defTabSz="1244600">
                  <a:lnSpc>
                    <a:spcPct val="90000"/>
                  </a:lnSpc>
                  <a:spcBef>
                    <a:spcPct val="0"/>
                  </a:spcBef>
                  <a:spcAft>
                    <a:spcPct val="35000"/>
                  </a:spcAft>
                  <a:buNone/>
                </a:pPr>
                <a:r>
                  <a:rPr lang="en-US" sz="28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1984</a:t>
                </a:r>
              </a:p>
              <a:p>
                <a:pPr marL="0" lvl="0" indent="0" algn="ctr" defTabSz="1244600">
                  <a:lnSpc>
                    <a:spcPct val="90000"/>
                  </a:lnSpc>
                  <a:spcBef>
                    <a:spcPct val="0"/>
                  </a:spcBef>
                  <a:spcAft>
                    <a:spcPct val="35000"/>
                  </a:spcAft>
                  <a:buNone/>
                </a:pPr>
                <a:endParaRPr lang="en-US" sz="2800" kern="1200" dirty="0">
                  <a:latin typeface="Arial" panose="020B0604020202020204" pitchFamily="34" charset="0"/>
                  <a:cs typeface="Arial" panose="020B0604020202020204" pitchFamily="34" charset="0"/>
                </a:endParaRPr>
              </a:p>
              <a:p>
                <a:pPr marL="0" lvl="0" indent="0" algn="ctr" defTabSz="1244600">
                  <a:lnSpc>
                    <a:spcPct val="90000"/>
                  </a:lnSpc>
                  <a:spcBef>
                    <a:spcPct val="0"/>
                  </a:spcBef>
                  <a:spcAft>
                    <a:spcPct val="35000"/>
                  </a:spcAft>
                  <a:buNone/>
                </a:pPr>
                <a:endParaRPr lang="en-PH" sz="2800" kern="1200" dirty="0">
                  <a:latin typeface="Arial" panose="020B0604020202020204" pitchFamily="34" charset="0"/>
                  <a:cs typeface="Arial" panose="020B0604020202020204" pitchFamily="34" charset="0"/>
                </a:endParaRPr>
              </a:p>
            </p:txBody>
          </p:sp>
        </p:grpSp>
        <p:sp>
          <p:nvSpPr>
            <p:cNvPr id="68" name="TextBox 67">
              <a:extLst>
                <a:ext uri="{FF2B5EF4-FFF2-40B4-BE49-F238E27FC236}">
                  <a16:creationId xmlns:a16="http://schemas.microsoft.com/office/drawing/2014/main" id="{CE81B84E-6F12-DB4E-4FF1-3D5CDD6D7B12}"/>
                </a:ext>
              </a:extLst>
            </p:cNvPr>
            <p:cNvSpPr txBox="1"/>
            <p:nvPr/>
          </p:nvSpPr>
          <p:spPr>
            <a:xfrm>
              <a:off x="5732545" y="3671163"/>
              <a:ext cx="1514734" cy="174500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54864" rIns="0" bIns="0" numCol="1" spcCol="1270" anchor="ctr" anchorCtr="0">
              <a:noAutofit/>
            </a:bodyPr>
            <a:lstStyle/>
            <a:p>
              <a:pPr marL="285750" lvl="0" indent="-285750" algn="l" defTabSz="711200">
                <a:lnSpc>
                  <a:spcPct val="90000"/>
                </a:lnSpc>
                <a:spcBef>
                  <a:spcPct val="0"/>
                </a:spcBef>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lvl="0" indent="-285750" algn="l" defTabSz="711200">
                <a:lnSpc>
                  <a:spcPct val="90000"/>
                </a:lnSpc>
                <a:spcBef>
                  <a:spcPct val="0"/>
                </a:spcBef>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lvl="0" indent="-285750" algn="l" defTabSz="711200">
                <a:lnSpc>
                  <a:spcPct val="90000"/>
                </a:lnSpc>
                <a:spcBef>
                  <a:spcPct val="0"/>
                </a:spcBef>
                <a:buFont typeface="Arial" panose="020B0604020202020204" pitchFamily="34" charset="0"/>
                <a:buChar char="•"/>
              </a:pPr>
              <a:r>
                <a:rPr lang="en-US" sz="1600" dirty="0">
                  <a:latin typeface="Arial" panose="020B0604020202020204" pitchFamily="34" charset="0"/>
                  <a:cs typeface="Arial" panose="020B0604020202020204" pitchFamily="34" charset="0"/>
                </a:rPr>
                <a:t>Airfreight Forwarding</a:t>
              </a:r>
            </a:p>
            <a:p>
              <a:pPr marL="285750" lvl="0" indent="-285750" algn="l" defTabSz="711200">
                <a:lnSpc>
                  <a:spcPct val="90000"/>
                </a:lnSpc>
                <a:spcBef>
                  <a:spcPct val="0"/>
                </a:spcBef>
                <a:buFont typeface="Arial" panose="020B0604020202020204" pitchFamily="34" charset="0"/>
                <a:buChar char="•"/>
              </a:pPr>
              <a:r>
                <a:rPr lang="en-US" sz="1600" kern="1200" dirty="0">
                  <a:latin typeface="Arial" panose="020B0604020202020204" pitchFamily="34" charset="0"/>
                  <a:cs typeface="Arial" panose="020B0604020202020204" pitchFamily="34" charset="0"/>
                </a:rPr>
                <a:t>Sea freight Forwarding</a:t>
              </a:r>
            </a:p>
            <a:p>
              <a:pPr marL="285750" lvl="0" indent="-285750" algn="l" defTabSz="711200">
                <a:lnSpc>
                  <a:spcPct val="90000"/>
                </a:lnSpc>
                <a:spcBef>
                  <a:spcPct val="0"/>
                </a:spcBef>
                <a:buFont typeface="Arial" panose="020B0604020202020204" pitchFamily="34" charset="0"/>
                <a:buChar char="•"/>
              </a:pPr>
              <a:endParaRPr lang="en-US" sz="1600" kern="1200" dirty="0">
                <a:latin typeface="Arial" panose="020B0604020202020204" pitchFamily="34" charset="0"/>
                <a:cs typeface="Arial" panose="020B0604020202020204" pitchFamily="34" charset="0"/>
              </a:endParaRPr>
            </a:p>
            <a:p>
              <a:pPr marL="285750" lvl="0" indent="-285750" algn="l" defTabSz="711200">
                <a:lnSpc>
                  <a:spcPct val="90000"/>
                </a:lnSpc>
                <a:spcBef>
                  <a:spcPct val="0"/>
                </a:spcBef>
                <a:spcAft>
                  <a:spcPct val="350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p:txBody>
        </p:sp>
        <p:grpSp>
          <p:nvGrpSpPr>
            <p:cNvPr id="69" name="Group 68">
              <a:extLst>
                <a:ext uri="{FF2B5EF4-FFF2-40B4-BE49-F238E27FC236}">
                  <a16:creationId xmlns:a16="http://schemas.microsoft.com/office/drawing/2014/main" id="{5787DB1C-EB2E-ED3E-3CA7-9FCBF5F5175A}"/>
                </a:ext>
              </a:extLst>
            </p:cNvPr>
            <p:cNvGrpSpPr/>
            <p:nvPr/>
          </p:nvGrpSpPr>
          <p:grpSpPr>
            <a:xfrm>
              <a:off x="9794127" y="3626143"/>
              <a:ext cx="2253151" cy="1761620"/>
              <a:chOff x="5088513" y="613401"/>
              <a:chExt cx="2474086" cy="2619132"/>
            </a:xfrm>
          </p:grpSpPr>
          <p:sp>
            <p:nvSpPr>
              <p:cNvPr id="70" name="Rectangle: Rounded Corners 32">
                <a:extLst>
                  <a:ext uri="{FF2B5EF4-FFF2-40B4-BE49-F238E27FC236}">
                    <a16:creationId xmlns:a16="http://schemas.microsoft.com/office/drawing/2014/main" id="{3E6B6B24-B547-8427-80DD-700D7EF1C665}"/>
                  </a:ext>
                </a:extLst>
              </p:cNvPr>
              <p:cNvSpPr/>
              <p:nvPr/>
            </p:nvSpPr>
            <p:spPr>
              <a:xfrm>
                <a:off x="5088513" y="613401"/>
                <a:ext cx="2474086" cy="2619132"/>
              </a:xfrm>
              <a:prstGeom prst="roundRect">
                <a:avLst>
                  <a:gd name="adj" fmla="val 5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PH" dirty="0"/>
              </a:p>
            </p:txBody>
          </p:sp>
          <p:sp>
            <p:nvSpPr>
              <p:cNvPr id="71" name="Rectangle: Rounded Corners 4">
                <a:extLst>
                  <a:ext uri="{FF2B5EF4-FFF2-40B4-BE49-F238E27FC236}">
                    <a16:creationId xmlns:a16="http://schemas.microsoft.com/office/drawing/2014/main" id="{24E99C52-5136-692F-79C9-7D85F25C31AE}"/>
                  </a:ext>
                </a:extLst>
              </p:cNvPr>
              <p:cNvSpPr txBox="1"/>
              <p:nvPr/>
            </p:nvSpPr>
            <p:spPr>
              <a:xfrm rot="16200000">
                <a:off x="4126364" y="1634302"/>
                <a:ext cx="2569138" cy="600387"/>
              </a:xfrm>
              <a:prstGeom prst="rect">
                <a:avLst/>
              </a:prstGeom>
              <a:solidFill>
                <a:srgbClr val="002060"/>
              </a:solidFill>
            </p:spPr>
            <p:style>
              <a:lnRef idx="0">
                <a:scrgbClr r="0" g="0" b="0"/>
              </a:lnRef>
              <a:fillRef idx="0">
                <a:scrgbClr r="0" g="0" b="0"/>
              </a:fillRef>
              <a:effectRef idx="0">
                <a:scrgbClr r="0" g="0" b="0"/>
              </a:effectRef>
              <a:fontRef idx="minor">
                <a:schemeClr val="lt1"/>
              </a:fontRef>
            </p:style>
            <p:txBody>
              <a:bodyPr spcFirstLastPara="0" vert="horz" wrap="square" lIns="0" tIns="96012" rIns="124460" bIns="0" numCol="1" spcCol="1270" anchor="t" anchorCtr="0">
                <a:noAutofit/>
              </a:bodyPr>
              <a:lstStyle/>
              <a:p>
                <a:pPr marL="0" lvl="0" indent="0" algn="ctr" defTabSz="1244600">
                  <a:lnSpc>
                    <a:spcPct val="90000"/>
                  </a:lnSpc>
                  <a:spcBef>
                    <a:spcPct val="0"/>
                  </a:spcBef>
                  <a:spcAft>
                    <a:spcPct val="35000"/>
                  </a:spcAft>
                  <a:buNone/>
                </a:pPr>
                <a:r>
                  <a:rPr lang="en-US" sz="2800" b="1" kern="1200" dirty="0">
                    <a:latin typeface="Arial" panose="020B0604020202020204" pitchFamily="34" charset="0"/>
                    <a:cs typeface="Arial" panose="020B0604020202020204" pitchFamily="34" charset="0"/>
                  </a:rPr>
                  <a:t>1997</a:t>
                </a:r>
                <a:endParaRPr lang="en-PH" sz="2800" b="1" kern="1200" dirty="0">
                  <a:latin typeface="Arial" panose="020B0604020202020204" pitchFamily="34" charset="0"/>
                  <a:cs typeface="Arial" panose="020B0604020202020204" pitchFamily="34" charset="0"/>
                </a:endParaRPr>
              </a:p>
            </p:txBody>
          </p:sp>
        </p:grpSp>
        <p:sp>
          <p:nvSpPr>
            <p:cNvPr id="72" name="TextBox 71">
              <a:extLst>
                <a:ext uri="{FF2B5EF4-FFF2-40B4-BE49-F238E27FC236}">
                  <a16:creationId xmlns:a16="http://schemas.microsoft.com/office/drawing/2014/main" id="{003DEE9E-8593-FC44-3310-F689D0671F89}"/>
                </a:ext>
              </a:extLst>
            </p:cNvPr>
            <p:cNvSpPr txBox="1"/>
            <p:nvPr/>
          </p:nvSpPr>
          <p:spPr>
            <a:xfrm>
              <a:off x="10373354" y="3573749"/>
              <a:ext cx="1651615" cy="174109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54864" rIns="0" bIns="0" numCol="1" spcCol="1270" anchor="ctr" anchorCtr="0">
              <a:noAutofit/>
            </a:bodyPr>
            <a:lstStyle/>
            <a:p>
              <a:pPr marL="285750" lvl="0" indent="-285750" algn="l" defTabSz="711200">
                <a:lnSpc>
                  <a:spcPct val="90000"/>
                </a:lnSpc>
                <a:spcBef>
                  <a:spcPct val="0"/>
                </a:spcBef>
                <a:buFont typeface="Arial" panose="020B0604020202020204" pitchFamily="34" charset="0"/>
                <a:buChar char="•"/>
              </a:pPr>
              <a:r>
                <a:rPr lang="en-US" sz="1600" kern="1200" dirty="0">
                  <a:latin typeface="Arial" panose="020B0604020202020204" pitchFamily="34" charset="0"/>
                  <a:cs typeface="Arial" panose="020B0604020202020204" pitchFamily="34" charset="0"/>
                </a:rPr>
                <a:t>Certified under ISO 9001 Quality Management System </a:t>
              </a:r>
              <a:endParaRPr lang="en-PH" sz="1600" kern="1200" dirty="0">
                <a:latin typeface="Arial" panose="020B0604020202020204" pitchFamily="34" charset="0"/>
                <a:cs typeface="Arial" panose="020B0604020202020204" pitchFamily="34" charset="0"/>
              </a:endParaRPr>
            </a:p>
          </p:txBody>
        </p:sp>
        <p:sp>
          <p:nvSpPr>
            <p:cNvPr id="73" name="Rectangle: Rounded Corners 39">
              <a:extLst>
                <a:ext uri="{FF2B5EF4-FFF2-40B4-BE49-F238E27FC236}">
                  <a16:creationId xmlns:a16="http://schemas.microsoft.com/office/drawing/2014/main" id="{D905F3A7-0E34-2479-FFA2-304F3173F679}"/>
                </a:ext>
              </a:extLst>
            </p:cNvPr>
            <p:cNvSpPr/>
            <p:nvPr/>
          </p:nvSpPr>
          <p:spPr>
            <a:xfrm>
              <a:off x="1805" y="5841140"/>
              <a:ext cx="12187386" cy="2176017"/>
            </a:xfrm>
            <a:prstGeom prst="roundRect">
              <a:avLst>
                <a:gd name="adj" fmla="val 5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PH" sz="1700" dirty="0">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6661209C-1CF9-CA4A-5BB6-7EAD299C0BAF}"/>
                </a:ext>
              </a:extLst>
            </p:cNvPr>
            <p:cNvSpPr txBox="1"/>
            <p:nvPr/>
          </p:nvSpPr>
          <p:spPr>
            <a:xfrm rot="16200000">
              <a:off x="-793889" y="6672266"/>
              <a:ext cx="2160000" cy="529782"/>
            </a:xfrm>
            <a:prstGeom prst="rect">
              <a:avLst/>
            </a:prstGeom>
            <a:solidFill>
              <a:srgbClr val="002060"/>
            </a:solid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2024 -2025</a:t>
              </a:r>
              <a:endParaRPr lang="en-PH" sz="2800" dirty="0">
                <a:solidFill>
                  <a:schemeClr val="bg1"/>
                </a:solidFill>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7F6785DB-ADF7-7C70-D8A9-7883CF809046}"/>
                </a:ext>
              </a:extLst>
            </p:cNvPr>
            <p:cNvSpPr txBox="1"/>
            <p:nvPr/>
          </p:nvSpPr>
          <p:spPr>
            <a:xfrm>
              <a:off x="596770" y="6003289"/>
              <a:ext cx="1779082" cy="1822457"/>
            </a:xfrm>
            <a:prstGeom prst="rect">
              <a:avLst/>
            </a:prstGeom>
            <a:ln w="12700">
              <a:solidFill>
                <a:schemeClr val="bg1"/>
              </a:solidFill>
            </a:ln>
            <a:sp3d/>
          </p:spPr>
          <p:style>
            <a:lnRef idx="0">
              <a:scrgbClr r="0" g="0" b="0"/>
            </a:lnRef>
            <a:fillRef idx="0">
              <a:scrgbClr r="0" g="0" b="0"/>
            </a:fillRef>
            <a:effectRef idx="0">
              <a:scrgbClr r="0" g="0" b="0"/>
            </a:effectRef>
            <a:fontRef idx="minor">
              <a:schemeClr val="lt1"/>
            </a:fontRef>
          </p:style>
          <p:txBody>
            <a:bodyPr spcFirstLastPara="0" vert="horz" wrap="square" lIns="0" tIns="54864" rIns="0" bIns="0" numCol="1" spcCol="1270" anchor="ctr" anchorCtr="0">
              <a:noAutofit/>
            </a:bodyPr>
            <a:lstStyle/>
            <a:p>
              <a:pPr marL="285750" lvl="0" indent="-285750" algn="l" defTabSz="711200">
                <a:lnSpc>
                  <a:spcPct val="90000"/>
                </a:lnSpc>
                <a:spcBef>
                  <a:spcPct val="0"/>
                </a:spcBef>
                <a:buFont typeface="Wingdings" panose="05000000000000000000" pitchFamily="2" charset="2"/>
                <a:buChar char="§"/>
              </a:pPr>
              <a:r>
                <a:rPr lang="en-US" sz="1600" b="1" u="sng" kern="1200" dirty="0">
                  <a:latin typeface="Arial" panose="020B0604020202020204" pitchFamily="34" charset="0"/>
                  <a:cs typeface="Arial" panose="020B0604020202020204" pitchFamily="34" charset="0"/>
                </a:rPr>
                <a:t>Auto Logistics</a:t>
              </a:r>
            </a:p>
            <a:p>
              <a:pPr marL="285750" lvl="0" indent="-285750" algn="l" defTabSz="711200">
                <a:lnSpc>
                  <a:spcPct val="90000"/>
                </a:lnSpc>
                <a:spcBef>
                  <a:spcPct val="0"/>
                </a:spcBef>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285750" lvl="0" indent="-285750" algn="l" defTabSz="711200">
                <a:lnSpc>
                  <a:spcPct val="90000"/>
                </a:lnSpc>
                <a:spcBef>
                  <a:spcPct val="0"/>
                </a:spcBef>
                <a:buFont typeface="Wingdings" panose="05000000000000000000" pitchFamily="2" charset="2"/>
                <a:buChar char="ü"/>
              </a:pPr>
              <a:r>
                <a:rPr lang="en-US" sz="1600" dirty="0">
                  <a:latin typeface="Arial" panose="020B0604020202020204" pitchFamily="34" charset="0"/>
                  <a:cs typeface="Arial" panose="020B0604020202020204" pitchFamily="34" charset="0"/>
                </a:rPr>
                <a:t>Car Carrier Haulage</a:t>
              </a:r>
            </a:p>
            <a:p>
              <a:pPr marL="285750" lvl="0" indent="-285750" algn="l" defTabSz="711200">
                <a:lnSpc>
                  <a:spcPct val="90000"/>
                </a:lnSpc>
                <a:spcBef>
                  <a:spcPct val="0"/>
                </a:spcBef>
                <a:buFont typeface="Wingdings" panose="05000000000000000000" pitchFamily="2" charset="2"/>
                <a:buChar char="ü"/>
              </a:pPr>
              <a:endParaRPr lang="en-US" sz="1600" kern="1200" dirty="0">
                <a:latin typeface="Arial" panose="020B0604020202020204" pitchFamily="34" charset="0"/>
                <a:cs typeface="Arial" panose="020B0604020202020204" pitchFamily="34" charset="0"/>
              </a:endParaRPr>
            </a:p>
            <a:p>
              <a:pPr marL="285750" lvl="0" indent="-285750" algn="l" defTabSz="711200">
                <a:lnSpc>
                  <a:spcPct val="90000"/>
                </a:lnSpc>
                <a:spcBef>
                  <a:spcPct val="0"/>
                </a:spcBef>
                <a:buFont typeface="Wingdings" panose="05000000000000000000" pitchFamily="2" charset="2"/>
                <a:buChar char="ü"/>
              </a:pPr>
              <a:endParaRPr lang="en-PH" sz="1600" kern="1200" dirty="0">
                <a:latin typeface="Arial" panose="020B0604020202020204" pitchFamily="34" charset="0"/>
                <a:cs typeface="Arial" panose="020B0604020202020204" pitchFamily="34" charset="0"/>
              </a:endParaRPr>
            </a:p>
          </p:txBody>
        </p:sp>
        <p:sp>
          <p:nvSpPr>
            <p:cNvPr id="76" name="TextBox 75">
              <a:extLst>
                <a:ext uri="{FF2B5EF4-FFF2-40B4-BE49-F238E27FC236}">
                  <a16:creationId xmlns:a16="http://schemas.microsoft.com/office/drawing/2014/main" id="{6C6FCA71-E853-33D6-514A-42BC78DD2BF6}"/>
                </a:ext>
              </a:extLst>
            </p:cNvPr>
            <p:cNvSpPr txBox="1"/>
            <p:nvPr/>
          </p:nvSpPr>
          <p:spPr>
            <a:xfrm>
              <a:off x="2474100" y="5990437"/>
              <a:ext cx="1779080" cy="1864501"/>
            </a:xfrm>
            <a:prstGeom prst="rect">
              <a:avLst/>
            </a:prstGeom>
            <a:ln w="12700">
              <a:solidFill>
                <a:schemeClr val="bg1"/>
              </a:solidFill>
            </a:ln>
            <a:sp3d/>
          </p:spPr>
          <p:style>
            <a:lnRef idx="0">
              <a:scrgbClr r="0" g="0" b="0"/>
            </a:lnRef>
            <a:fillRef idx="0">
              <a:scrgbClr r="0" g="0" b="0"/>
            </a:fillRef>
            <a:effectRef idx="0">
              <a:scrgbClr r="0" g="0" b="0"/>
            </a:effectRef>
            <a:fontRef idx="minor">
              <a:schemeClr val="lt1"/>
            </a:fontRef>
          </p:style>
          <p:txBody>
            <a:bodyPr spcFirstLastPara="0" vert="horz" wrap="square" lIns="0" tIns="54864" rIns="0" bIns="0" numCol="1" spcCol="1270" anchor="ctr" anchorCtr="0">
              <a:noAutofit/>
            </a:bodyPr>
            <a:lstStyle/>
            <a:p>
              <a:pPr marL="285750" lvl="0" indent="-285750" algn="l" defTabSz="711200">
                <a:lnSpc>
                  <a:spcPct val="90000"/>
                </a:lnSpc>
                <a:spcBef>
                  <a:spcPct val="0"/>
                </a:spcBef>
                <a:buFont typeface="Wingdings" panose="05000000000000000000" pitchFamily="2" charset="2"/>
                <a:buChar char="§"/>
              </a:pPr>
              <a:r>
                <a:rPr lang="en-US" sz="1600" b="1" u="sng" kern="1200" dirty="0">
                  <a:latin typeface="Arial" panose="020B0604020202020204" pitchFamily="34" charset="0"/>
                  <a:cs typeface="Arial" panose="020B0604020202020204" pitchFamily="34" charset="0"/>
                </a:rPr>
                <a:t>Agri Logistics</a:t>
              </a:r>
            </a:p>
            <a:p>
              <a:pPr marL="285750" lvl="0" indent="-285750" algn="l" defTabSz="711200">
                <a:lnSpc>
                  <a:spcPct val="90000"/>
                </a:lnSpc>
                <a:spcBef>
                  <a:spcPct val="0"/>
                </a:spcBef>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285750" lvl="0" indent="-285750" algn="l" defTabSz="711200">
                <a:lnSpc>
                  <a:spcPct val="90000"/>
                </a:lnSpc>
                <a:spcBef>
                  <a:spcPct val="0"/>
                </a:spcBef>
                <a:buFont typeface="Wingdings" panose="05000000000000000000" pitchFamily="2" charset="2"/>
                <a:buChar char="ü"/>
              </a:pPr>
              <a:r>
                <a:rPr lang="en-US" sz="1600" dirty="0">
                  <a:latin typeface="Arial" panose="020B0604020202020204" pitchFamily="34" charset="0"/>
                  <a:cs typeface="Arial" panose="020B0604020202020204" pitchFamily="34" charset="0"/>
                </a:rPr>
                <a:t>Customs Clearance</a:t>
              </a:r>
            </a:p>
            <a:p>
              <a:pPr marL="285750" lvl="0" indent="-285750" algn="l" defTabSz="711200">
                <a:lnSpc>
                  <a:spcPct val="90000"/>
                </a:lnSpc>
                <a:spcBef>
                  <a:spcPct val="0"/>
                </a:spcBef>
                <a:buFont typeface="Wingdings" panose="05000000000000000000" pitchFamily="2" charset="2"/>
                <a:buChar char="ü"/>
              </a:pPr>
              <a:r>
                <a:rPr lang="en-US" sz="1600" dirty="0">
                  <a:latin typeface="Arial" panose="020B0604020202020204" pitchFamily="34" charset="0"/>
                  <a:cs typeface="Arial" panose="020B0604020202020204" pitchFamily="34" charset="0"/>
                </a:rPr>
                <a:t>Warehousing</a:t>
              </a:r>
            </a:p>
            <a:p>
              <a:pPr marL="285750" lvl="0" indent="-285750" algn="l" defTabSz="711200">
                <a:lnSpc>
                  <a:spcPct val="90000"/>
                </a:lnSpc>
                <a:spcBef>
                  <a:spcPct val="0"/>
                </a:spcBef>
                <a:spcAft>
                  <a:spcPct val="35000"/>
                </a:spcAft>
                <a:buFont typeface="Wingdings" panose="05000000000000000000" pitchFamily="2" charset="2"/>
                <a:buChar char="§"/>
              </a:pPr>
              <a:endParaRPr lang="en-PH" sz="1600" kern="1200" dirty="0">
                <a:latin typeface="Arial" panose="020B0604020202020204" pitchFamily="34" charset="0"/>
                <a:cs typeface="Arial" panose="020B0604020202020204" pitchFamily="34" charset="0"/>
              </a:endParaRPr>
            </a:p>
          </p:txBody>
        </p:sp>
        <p:sp>
          <p:nvSpPr>
            <p:cNvPr id="77" name="TextBox 76">
              <a:extLst>
                <a:ext uri="{FF2B5EF4-FFF2-40B4-BE49-F238E27FC236}">
                  <a16:creationId xmlns:a16="http://schemas.microsoft.com/office/drawing/2014/main" id="{7AD7C53A-8979-3F31-FE45-4A1F17723213}"/>
                </a:ext>
              </a:extLst>
            </p:cNvPr>
            <p:cNvSpPr txBox="1"/>
            <p:nvPr/>
          </p:nvSpPr>
          <p:spPr>
            <a:xfrm>
              <a:off x="4335260" y="6018506"/>
              <a:ext cx="1752527" cy="1821505"/>
            </a:xfrm>
            <a:prstGeom prst="rect">
              <a:avLst/>
            </a:prstGeom>
            <a:ln w="12700">
              <a:solidFill>
                <a:schemeClr val="bg1"/>
              </a:solidFill>
            </a:ln>
            <a:sp3d/>
          </p:spPr>
          <p:style>
            <a:lnRef idx="0">
              <a:scrgbClr r="0" g="0" b="0"/>
            </a:lnRef>
            <a:fillRef idx="0">
              <a:scrgbClr r="0" g="0" b="0"/>
            </a:fillRef>
            <a:effectRef idx="0">
              <a:scrgbClr r="0" g="0" b="0"/>
            </a:effectRef>
            <a:fontRef idx="minor">
              <a:schemeClr val="lt1"/>
            </a:fontRef>
          </p:style>
          <p:txBody>
            <a:bodyPr spcFirstLastPara="0" vert="horz" wrap="square" lIns="0" tIns="54864" rIns="0" bIns="0" numCol="1" spcCol="1270" anchor="ctr" anchorCtr="0">
              <a:noAutofit/>
            </a:bodyPr>
            <a:lstStyle/>
            <a:p>
              <a:pPr marL="285750" lvl="0" indent="-285750" algn="l" defTabSz="711200">
                <a:lnSpc>
                  <a:spcPct val="90000"/>
                </a:lnSpc>
                <a:spcBef>
                  <a:spcPct val="0"/>
                </a:spcBef>
                <a:buFont typeface="Wingdings" panose="05000000000000000000" pitchFamily="2" charset="2"/>
                <a:buChar char="§"/>
              </a:pPr>
              <a:r>
                <a:rPr lang="en-US" sz="1600" b="1" u="sng" kern="1200" dirty="0">
                  <a:latin typeface="Arial" panose="020B0604020202020204" pitchFamily="34" charset="0"/>
                  <a:cs typeface="Arial" panose="020B0604020202020204" pitchFamily="34" charset="0"/>
                </a:rPr>
                <a:t>Infra Logistics</a:t>
              </a:r>
            </a:p>
            <a:p>
              <a:pPr marL="285750" lvl="0" indent="-285750" algn="l" defTabSz="711200">
                <a:lnSpc>
                  <a:spcPct val="90000"/>
                </a:lnSpc>
                <a:spcBef>
                  <a:spcPct val="0"/>
                </a:spcBef>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285750" lvl="0" indent="-285750" algn="l" defTabSz="711200">
                <a:lnSpc>
                  <a:spcPct val="90000"/>
                </a:lnSpc>
                <a:spcBef>
                  <a:spcPct val="0"/>
                </a:spcBef>
                <a:buFont typeface="Wingdings" panose="05000000000000000000" pitchFamily="2" charset="2"/>
                <a:buChar char="ü"/>
              </a:pPr>
              <a:r>
                <a:rPr lang="en-US" sz="1600" dirty="0">
                  <a:latin typeface="Arial" panose="020B0604020202020204" pitchFamily="34" charset="0"/>
                  <a:cs typeface="Arial" panose="020B0604020202020204" pitchFamily="34" charset="0"/>
                </a:rPr>
                <a:t>Customs Clearance</a:t>
              </a:r>
            </a:p>
            <a:p>
              <a:pPr marL="285750" lvl="0" indent="-285750" algn="l" defTabSz="711200">
                <a:lnSpc>
                  <a:spcPct val="90000"/>
                </a:lnSpc>
                <a:spcBef>
                  <a:spcPct val="0"/>
                </a:spcBef>
                <a:buFont typeface="Wingdings" panose="05000000000000000000" pitchFamily="2" charset="2"/>
                <a:buChar char="ü"/>
              </a:pPr>
              <a:r>
                <a:rPr lang="en-US" sz="1600" dirty="0">
                  <a:latin typeface="Arial" panose="020B0604020202020204" pitchFamily="34" charset="0"/>
                  <a:cs typeface="Arial" panose="020B0604020202020204" pitchFamily="34" charset="0"/>
                </a:rPr>
                <a:t>Project Cargo</a:t>
              </a:r>
            </a:p>
            <a:p>
              <a:pPr marL="285750" lvl="0" indent="-285750" algn="l" defTabSz="711200">
                <a:lnSpc>
                  <a:spcPct val="90000"/>
                </a:lnSpc>
                <a:spcBef>
                  <a:spcPct val="0"/>
                </a:spcBef>
                <a:spcAft>
                  <a:spcPct val="35000"/>
                </a:spcAft>
                <a:buFont typeface="Wingdings" panose="05000000000000000000" pitchFamily="2" charset="2"/>
                <a:buChar char="§"/>
              </a:pPr>
              <a:endParaRPr lang="en-PH" sz="1600" kern="1200" dirty="0">
                <a:latin typeface="Arial" panose="020B0604020202020204" pitchFamily="34" charset="0"/>
                <a:cs typeface="Arial" panose="020B0604020202020204" pitchFamily="34" charset="0"/>
              </a:endParaRPr>
            </a:p>
          </p:txBody>
        </p:sp>
        <p:sp>
          <p:nvSpPr>
            <p:cNvPr id="78" name="TextBox 77">
              <a:extLst>
                <a:ext uri="{FF2B5EF4-FFF2-40B4-BE49-F238E27FC236}">
                  <a16:creationId xmlns:a16="http://schemas.microsoft.com/office/drawing/2014/main" id="{D11D2202-1DCE-ADFC-1571-40EBE381C924}"/>
                </a:ext>
              </a:extLst>
            </p:cNvPr>
            <p:cNvSpPr txBox="1"/>
            <p:nvPr/>
          </p:nvSpPr>
          <p:spPr>
            <a:xfrm>
              <a:off x="7983694" y="6024714"/>
              <a:ext cx="1752528" cy="1783151"/>
            </a:xfrm>
            <a:prstGeom prst="rect">
              <a:avLst/>
            </a:prstGeom>
            <a:ln w="12700">
              <a:solidFill>
                <a:schemeClr val="bg1"/>
              </a:solidFill>
            </a:ln>
            <a:sp3d/>
          </p:spPr>
          <p:style>
            <a:lnRef idx="0">
              <a:scrgbClr r="0" g="0" b="0"/>
            </a:lnRef>
            <a:fillRef idx="0">
              <a:scrgbClr r="0" g="0" b="0"/>
            </a:fillRef>
            <a:effectRef idx="0">
              <a:scrgbClr r="0" g="0" b="0"/>
            </a:effectRef>
            <a:fontRef idx="minor">
              <a:schemeClr val="lt1"/>
            </a:fontRef>
          </p:style>
          <p:txBody>
            <a:bodyPr spcFirstLastPara="0" vert="horz" wrap="square" lIns="0" tIns="54864" rIns="0" bIns="0" numCol="1" spcCol="1270" anchor="ctr" anchorCtr="0">
              <a:noAutofit/>
            </a:bodyPr>
            <a:lstStyle/>
            <a:p>
              <a:pPr marL="285750" lvl="0" indent="-285750" algn="l" defTabSz="711200">
                <a:lnSpc>
                  <a:spcPct val="90000"/>
                </a:lnSpc>
                <a:spcBef>
                  <a:spcPct val="0"/>
                </a:spcBef>
                <a:buFont typeface="Wingdings" panose="05000000000000000000" pitchFamily="2" charset="2"/>
                <a:buChar char="§"/>
              </a:pPr>
              <a:r>
                <a:rPr lang="en-US" sz="1600" b="1" u="sng" kern="1200" dirty="0">
                  <a:latin typeface="Arial" panose="020B0604020202020204" pitchFamily="34" charset="0"/>
                  <a:cs typeface="Arial" panose="020B0604020202020204" pitchFamily="34" charset="0"/>
                </a:rPr>
                <a:t>Hub &amp; Spoke</a:t>
              </a:r>
            </a:p>
            <a:p>
              <a:pPr marL="342900" lvl="0" indent="-342900" algn="l" defTabSz="711200">
                <a:lnSpc>
                  <a:spcPct val="90000"/>
                </a:lnSpc>
                <a:spcBef>
                  <a:spcPct val="0"/>
                </a:spcBef>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a:p>
              <a:pPr marL="342900" lvl="0" indent="-342900" algn="l" defTabSz="711200">
                <a:lnSpc>
                  <a:spcPct val="90000"/>
                </a:lnSpc>
                <a:spcBef>
                  <a:spcPct val="0"/>
                </a:spcBef>
                <a:buFont typeface="Wingdings" panose="05000000000000000000" pitchFamily="2" charset="2"/>
                <a:buChar char="ü"/>
              </a:pPr>
              <a:r>
                <a:rPr lang="en-US" sz="1600" dirty="0">
                  <a:latin typeface="Arial" panose="020B0604020202020204" pitchFamily="34" charset="0"/>
                  <a:cs typeface="Arial" panose="020B0604020202020204" pitchFamily="34" charset="0"/>
                </a:rPr>
                <a:t>Nationwide distribution – air, sea, </a:t>
              </a:r>
              <a:r>
                <a:rPr lang="en-US" sz="1600" dirty="0" err="1">
                  <a:latin typeface="Arial" panose="020B0604020202020204" pitchFamily="34" charset="0"/>
                  <a:cs typeface="Arial" panose="020B0604020202020204" pitchFamily="34" charset="0"/>
                </a:rPr>
                <a:t>RoRo</a:t>
              </a:r>
              <a:endParaRPr lang="en-US" sz="1600" dirty="0">
                <a:latin typeface="Arial" panose="020B0604020202020204" pitchFamily="34" charset="0"/>
                <a:cs typeface="Arial" panose="020B0604020202020204" pitchFamily="34" charset="0"/>
              </a:endParaRPr>
            </a:p>
            <a:p>
              <a:pPr marL="285750" lvl="0" indent="-285750" algn="l" defTabSz="711200">
                <a:lnSpc>
                  <a:spcPct val="90000"/>
                </a:lnSpc>
                <a:spcBef>
                  <a:spcPct val="0"/>
                </a:spcBef>
                <a:spcAft>
                  <a:spcPct val="35000"/>
                </a:spcAft>
                <a:buFont typeface="Wingdings" panose="05000000000000000000" pitchFamily="2" charset="2"/>
                <a:buChar char="§"/>
              </a:pPr>
              <a:endParaRPr lang="en-PH" sz="1600" kern="1200" dirty="0">
                <a:latin typeface="Arial" panose="020B0604020202020204" pitchFamily="34" charset="0"/>
                <a:cs typeface="Arial" panose="020B0604020202020204" pitchFamily="34" charset="0"/>
              </a:endParaRPr>
            </a:p>
          </p:txBody>
        </p:sp>
        <p:sp>
          <p:nvSpPr>
            <p:cNvPr id="79" name="TextBox 78">
              <a:extLst>
                <a:ext uri="{FF2B5EF4-FFF2-40B4-BE49-F238E27FC236}">
                  <a16:creationId xmlns:a16="http://schemas.microsoft.com/office/drawing/2014/main" id="{E6F95B7F-DD42-160A-4627-CC9FA7C8B4F7}"/>
                </a:ext>
              </a:extLst>
            </p:cNvPr>
            <p:cNvSpPr txBox="1"/>
            <p:nvPr/>
          </p:nvSpPr>
          <p:spPr>
            <a:xfrm>
              <a:off x="9823845" y="6037212"/>
              <a:ext cx="2272707" cy="1783151"/>
            </a:xfrm>
            <a:prstGeom prst="rect">
              <a:avLst/>
            </a:prstGeom>
            <a:ln w="12700">
              <a:solidFill>
                <a:schemeClr val="bg1"/>
              </a:solidFill>
            </a:ln>
            <a:sp3d/>
          </p:spPr>
          <p:style>
            <a:lnRef idx="0">
              <a:scrgbClr r="0" g="0" b="0"/>
            </a:lnRef>
            <a:fillRef idx="0">
              <a:scrgbClr r="0" g="0" b="0"/>
            </a:fillRef>
            <a:effectRef idx="0">
              <a:scrgbClr r="0" g="0" b="0"/>
            </a:effectRef>
            <a:fontRef idx="minor">
              <a:schemeClr val="lt1"/>
            </a:fontRef>
          </p:style>
          <p:txBody>
            <a:bodyPr spcFirstLastPara="0" vert="horz" wrap="square" lIns="0" tIns="54864" rIns="0" bIns="0" numCol="1" spcCol="1270" anchor="ctr" anchorCtr="0">
              <a:noAutofit/>
            </a:bodyPr>
            <a:lstStyle/>
            <a:p>
              <a:pPr marL="285750" lvl="0" indent="-285750" algn="l" defTabSz="711200">
                <a:lnSpc>
                  <a:spcPct val="90000"/>
                </a:lnSpc>
                <a:spcBef>
                  <a:spcPct val="0"/>
                </a:spcBef>
                <a:buFont typeface="Wingdings" panose="05000000000000000000" pitchFamily="2" charset="2"/>
                <a:buChar char="§"/>
              </a:pPr>
              <a:r>
                <a:rPr lang="en-US" sz="1600" b="1" u="sng" kern="1200" dirty="0">
                  <a:latin typeface="Arial" panose="020B0604020202020204" pitchFamily="34" charset="0"/>
                  <a:cs typeface="Arial" panose="020B0604020202020204" pitchFamily="34" charset="0"/>
                </a:rPr>
                <a:t>Non-Commercial Logistics</a:t>
              </a:r>
            </a:p>
            <a:p>
              <a:pPr marL="285750" lvl="0" indent="-285750" algn="l" defTabSz="711200">
                <a:lnSpc>
                  <a:spcPct val="90000"/>
                </a:lnSpc>
                <a:spcBef>
                  <a:spcPct val="0"/>
                </a:spcBef>
                <a:buFont typeface="Wingdings" panose="05000000000000000000" pitchFamily="2" charset="2"/>
                <a:buChar char="§"/>
              </a:pPr>
              <a:endParaRPr lang="en-US" sz="1600" b="1" u="sng" kern="1200" dirty="0">
                <a:latin typeface="Arial" panose="020B0604020202020204" pitchFamily="34" charset="0"/>
                <a:cs typeface="Arial" panose="020B0604020202020204" pitchFamily="34" charset="0"/>
              </a:endParaRPr>
            </a:p>
            <a:p>
              <a:pPr marL="285750" lvl="0" indent="-285750" algn="l" defTabSz="711200">
                <a:lnSpc>
                  <a:spcPct val="90000"/>
                </a:lnSpc>
                <a:spcBef>
                  <a:spcPct val="0"/>
                </a:spcBef>
                <a:buFont typeface="Wingdings" panose="05000000000000000000" pitchFamily="2" charset="2"/>
                <a:buChar char="ü"/>
              </a:pPr>
              <a:r>
                <a:rPr lang="en-US" sz="1600" dirty="0">
                  <a:latin typeface="Arial" panose="020B0604020202020204" pitchFamily="34" charset="0"/>
                  <a:cs typeface="Arial" panose="020B0604020202020204" pitchFamily="34" charset="0"/>
                </a:rPr>
                <a:t>Customs Clearance</a:t>
              </a:r>
            </a:p>
            <a:p>
              <a:pPr marL="285750" lvl="0" indent="-285750" algn="l" defTabSz="711200">
                <a:lnSpc>
                  <a:spcPct val="90000"/>
                </a:lnSpc>
                <a:spcBef>
                  <a:spcPct val="0"/>
                </a:spcBef>
                <a:buFont typeface="Wingdings" panose="05000000000000000000" pitchFamily="2" charset="2"/>
                <a:buChar char="ü"/>
              </a:pPr>
              <a:r>
                <a:rPr lang="en-US" sz="1600" dirty="0">
                  <a:latin typeface="Arial" panose="020B0604020202020204" pitchFamily="34" charset="0"/>
                  <a:cs typeface="Arial" panose="020B0604020202020204" pitchFamily="34" charset="0"/>
                </a:rPr>
                <a:t>Domestic Distribution</a:t>
              </a:r>
            </a:p>
            <a:p>
              <a:pPr marL="285750" lvl="0" indent="-285750" algn="l" defTabSz="711200">
                <a:lnSpc>
                  <a:spcPct val="90000"/>
                </a:lnSpc>
                <a:spcBef>
                  <a:spcPct val="0"/>
                </a:spcBef>
                <a:buFont typeface="Wingdings" panose="05000000000000000000" pitchFamily="2" charset="2"/>
                <a:buChar char="ü"/>
              </a:pPr>
              <a:r>
                <a:rPr lang="en-US" sz="1600" dirty="0">
                  <a:latin typeface="Arial" panose="020B0604020202020204" pitchFamily="34" charset="0"/>
                  <a:cs typeface="Arial" panose="020B0604020202020204" pitchFamily="34" charset="0"/>
                </a:rPr>
                <a:t>Last Mile Delivery</a:t>
              </a:r>
            </a:p>
          </p:txBody>
        </p:sp>
        <p:sp>
          <p:nvSpPr>
            <p:cNvPr id="80" name="TextBox 79">
              <a:extLst>
                <a:ext uri="{FF2B5EF4-FFF2-40B4-BE49-F238E27FC236}">
                  <a16:creationId xmlns:a16="http://schemas.microsoft.com/office/drawing/2014/main" id="{C20E377C-1C20-5F07-C7DE-A163B5A46A8E}"/>
                </a:ext>
              </a:extLst>
            </p:cNvPr>
            <p:cNvSpPr txBox="1"/>
            <p:nvPr/>
          </p:nvSpPr>
          <p:spPr>
            <a:xfrm>
              <a:off x="6152476" y="6018506"/>
              <a:ext cx="1752528" cy="1821505"/>
            </a:xfrm>
            <a:prstGeom prst="rect">
              <a:avLst/>
            </a:prstGeom>
            <a:ln w="12700">
              <a:solidFill>
                <a:schemeClr val="bg1"/>
              </a:solidFill>
            </a:ln>
            <a:sp3d/>
          </p:spPr>
          <p:style>
            <a:lnRef idx="0">
              <a:scrgbClr r="0" g="0" b="0"/>
            </a:lnRef>
            <a:fillRef idx="0">
              <a:scrgbClr r="0" g="0" b="0"/>
            </a:fillRef>
            <a:effectRef idx="0">
              <a:scrgbClr r="0" g="0" b="0"/>
            </a:effectRef>
            <a:fontRef idx="minor">
              <a:schemeClr val="lt1"/>
            </a:fontRef>
          </p:style>
          <p:txBody>
            <a:bodyPr spcFirstLastPara="0" vert="horz" wrap="square" lIns="0" tIns="54864" rIns="0" bIns="0" numCol="1" spcCol="1270" anchor="ctr" anchorCtr="0">
              <a:noAutofit/>
            </a:bodyPr>
            <a:lstStyle/>
            <a:p>
              <a:pPr marL="285750" lvl="0" indent="-285750" algn="l" defTabSz="711200">
                <a:lnSpc>
                  <a:spcPct val="90000"/>
                </a:lnSpc>
                <a:spcBef>
                  <a:spcPct val="0"/>
                </a:spcBef>
                <a:buFont typeface="Wingdings" panose="05000000000000000000" pitchFamily="2" charset="2"/>
                <a:buChar char="§"/>
              </a:pPr>
              <a:r>
                <a:rPr lang="en-US" sz="1600" b="1" u="sng" kern="1200" dirty="0">
                  <a:latin typeface="Arial" panose="020B0604020202020204" pitchFamily="34" charset="0"/>
                  <a:cs typeface="Arial" panose="020B0604020202020204" pitchFamily="34" charset="0"/>
                </a:rPr>
                <a:t>Cold Chain</a:t>
              </a:r>
            </a:p>
            <a:p>
              <a:pPr marL="285750" lvl="0" indent="-285750" algn="l" defTabSz="711200">
                <a:lnSpc>
                  <a:spcPct val="90000"/>
                </a:lnSpc>
                <a:spcBef>
                  <a:spcPct val="0"/>
                </a:spcBef>
                <a:buFont typeface="Wingdings" panose="05000000000000000000" pitchFamily="2" charset="2"/>
                <a:buChar char="§"/>
              </a:pPr>
              <a:endParaRPr lang="en-US" sz="1600" b="1" u="sng" kern="1200" dirty="0">
                <a:latin typeface="Arial" panose="020B0604020202020204" pitchFamily="34" charset="0"/>
                <a:cs typeface="Arial" panose="020B0604020202020204" pitchFamily="34" charset="0"/>
              </a:endParaRPr>
            </a:p>
            <a:p>
              <a:pPr marL="342900" lvl="0" indent="-342900" algn="l" defTabSz="711200">
                <a:lnSpc>
                  <a:spcPct val="90000"/>
                </a:lnSpc>
                <a:spcBef>
                  <a:spcPct val="0"/>
                </a:spcBef>
                <a:buFont typeface="Wingdings" panose="05000000000000000000" pitchFamily="2" charset="2"/>
                <a:buChar char="ü"/>
              </a:pPr>
              <a:r>
                <a:rPr lang="en-US" sz="1600" dirty="0">
                  <a:latin typeface="Arial" panose="020B0604020202020204" pitchFamily="34" charset="0"/>
                  <a:cs typeface="Arial" panose="020B0604020202020204" pitchFamily="34" charset="0"/>
                </a:rPr>
                <a:t>Transportation</a:t>
              </a:r>
            </a:p>
            <a:p>
              <a:pPr marL="342900" lvl="0" indent="-342900" algn="l" defTabSz="711200">
                <a:lnSpc>
                  <a:spcPct val="90000"/>
                </a:lnSpc>
                <a:spcBef>
                  <a:spcPct val="0"/>
                </a:spcBef>
                <a:buFont typeface="Wingdings" panose="05000000000000000000" pitchFamily="2" charset="2"/>
                <a:buChar char="ü"/>
              </a:pPr>
              <a:r>
                <a:rPr lang="en-US" sz="1600" dirty="0">
                  <a:latin typeface="Arial" panose="020B0604020202020204" pitchFamily="34" charset="0"/>
                  <a:cs typeface="Arial" panose="020B0604020202020204" pitchFamily="34" charset="0"/>
                </a:rPr>
                <a:t>Warehousing</a:t>
              </a:r>
              <a:endParaRPr lang="en-PH" sz="1600" kern="1200" dirty="0">
                <a:latin typeface="Arial" panose="020B0604020202020204" pitchFamily="34" charset="0"/>
                <a:cs typeface="Arial" panose="020B0604020202020204" pitchFamily="34" charset="0"/>
              </a:endParaRPr>
            </a:p>
            <a:p>
              <a:pPr marL="342900" lvl="0" indent="-342900" algn="l" defTabSz="711200">
                <a:lnSpc>
                  <a:spcPct val="90000"/>
                </a:lnSpc>
                <a:spcBef>
                  <a:spcPct val="0"/>
                </a:spcBef>
                <a:buFont typeface="Wingdings" panose="05000000000000000000" pitchFamily="2" charset="2"/>
                <a:buChar char="ü"/>
              </a:pPr>
              <a:endParaRPr lang="en-PH" sz="1600" kern="1200" dirty="0">
                <a:latin typeface="Arial" panose="020B0604020202020204" pitchFamily="34" charset="0"/>
                <a:cs typeface="Arial" panose="020B0604020202020204" pitchFamily="34" charset="0"/>
              </a:endParaRPr>
            </a:p>
            <a:p>
              <a:pPr lvl="0" algn="l" defTabSz="711200">
                <a:lnSpc>
                  <a:spcPct val="90000"/>
                </a:lnSpc>
                <a:spcBef>
                  <a:spcPct val="0"/>
                </a:spcBef>
              </a:pPr>
              <a:endParaRPr lang="en-US" sz="16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9520601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495294" y="3039973"/>
            <a:ext cx="706247" cy="273456"/>
          </a:xfrm>
          <a:prstGeom prst="rect">
            <a:avLst/>
          </a:prstGeom>
        </p:spPr>
      </p:pic>
      <p:grpSp>
        <p:nvGrpSpPr>
          <p:cNvPr id="3" name="object 3"/>
          <p:cNvGrpSpPr/>
          <p:nvPr/>
        </p:nvGrpSpPr>
        <p:grpSpPr>
          <a:xfrm>
            <a:off x="0" y="388747"/>
            <a:ext cx="3608704" cy="2929255"/>
            <a:chOff x="0" y="388747"/>
            <a:chExt cx="3608704" cy="2929255"/>
          </a:xfrm>
        </p:grpSpPr>
        <p:pic>
          <p:nvPicPr>
            <p:cNvPr id="4" name="object 4"/>
            <p:cNvPicPr/>
            <p:nvPr/>
          </p:nvPicPr>
          <p:blipFill>
            <a:blip r:embed="rId3" cstate="print"/>
            <a:stretch>
              <a:fillRect/>
            </a:stretch>
          </p:blipFill>
          <p:spPr>
            <a:xfrm>
              <a:off x="1138275" y="3035414"/>
              <a:ext cx="685342" cy="282587"/>
            </a:xfrm>
            <a:prstGeom prst="rect">
              <a:avLst/>
            </a:prstGeom>
          </p:spPr>
        </p:pic>
        <p:sp>
          <p:nvSpPr>
            <p:cNvPr id="5" name="object 5"/>
            <p:cNvSpPr/>
            <p:nvPr/>
          </p:nvSpPr>
          <p:spPr>
            <a:xfrm>
              <a:off x="1161935" y="3066160"/>
              <a:ext cx="86995" cy="228600"/>
            </a:xfrm>
            <a:custGeom>
              <a:avLst/>
              <a:gdLst/>
              <a:ahLst/>
              <a:cxnLst/>
              <a:rect l="l" t="t" r="r" b="b"/>
              <a:pathLst>
                <a:path w="86994" h="228600">
                  <a:moveTo>
                    <a:pt x="86728" y="227711"/>
                  </a:moveTo>
                  <a:lnTo>
                    <a:pt x="83451" y="50800"/>
                  </a:lnTo>
                  <a:lnTo>
                    <a:pt x="82511" y="0"/>
                  </a:lnTo>
                  <a:lnTo>
                    <a:pt x="64566" y="254"/>
                  </a:lnTo>
                  <a:lnTo>
                    <a:pt x="60426" y="7747"/>
                  </a:lnTo>
                  <a:lnTo>
                    <a:pt x="55016" y="15367"/>
                  </a:lnTo>
                  <a:lnTo>
                    <a:pt x="21666" y="45974"/>
                  </a:lnTo>
                  <a:lnTo>
                    <a:pt x="0" y="58420"/>
                  </a:lnTo>
                  <a:lnTo>
                    <a:pt x="495" y="85344"/>
                  </a:lnTo>
                  <a:lnTo>
                    <a:pt x="37236" y="65532"/>
                  </a:lnTo>
                  <a:lnTo>
                    <a:pt x="55587" y="50800"/>
                  </a:lnTo>
                  <a:lnTo>
                    <a:pt x="58864" y="228346"/>
                  </a:lnTo>
                  <a:lnTo>
                    <a:pt x="86728" y="227711"/>
                  </a:lnTo>
                  <a:close/>
                </a:path>
              </a:pathLst>
            </a:custGeom>
            <a:solidFill>
              <a:srgbClr val="42081F"/>
            </a:solidFill>
          </p:spPr>
          <p:txBody>
            <a:bodyPr wrap="square" lIns="0" tIns="0" rIns="0" bIns="0" rtlCol="0"/>
            <a:lstStyle/>
            <a:p>
              <a:endParaRPr/>
            </a:p>
          </p:txBody>
        </p:sp>
        <p:pic>
          <p:nvPicPr>
            <p:cNvPr id="6" name="object 6"/>
            <p:cNvPicPr/>
            <p:nvPr/>
          </p:nvPicPr>
          <p:blipFill>
            <a:blip r:embed="rId4" cstate="print"/>
            <a:stretch>
              <a:fillRect/>
            </a:stretch>
          </p:blipFill>
          <p:spPr>
            <a:xfrm>
              <a:off x="1311655" y="3063620"/>
              <a:ext cx="149606" cy="231648"/>
            </a:xfrm>
            <a:prstGeom prst="rect">
              <a:avLst/>
            </a:prstGeom>
          </p:spPr>
        </p:pic>
        <p:pic>
          <p:nvPicPr>
            <p:cNvPr id="7" name="object 7"/>
            <p:cNvPicPr/>
            <p:nvPr/>
          </p:nvPicPr>
          <p:blipFill>
            <a:blip r:embed="rId5" cstate="print"/>
            <a:stretch>
              <a:fillRect/>
            </a:stretch>
          </p:blipFill>
          <p:spPr>
            <a:xfrm>
              <a:off x="1482725" y="3062858"/>
              <a:ext cx="147319" cy="226060"/>
            </a:xfrm>
            <a:prstGeom prst="rect">
              <a:avLst/>
            </a:prstGeom>
          </p:spPr>
        </p:pic>
        <p:pic>
          <p:nvPicPr>
            <p:cNvPr id="8" name="object 8"/>
            <p:cNvPicPr/>
            <p:nvPr/>
          </p:nvPicPr>
          <p:blipFill>
            <a:blip r:embed="rId6" cstate="print"/>
            <a:stretch>
              <a:fillRect/>
            </a:stretch>
          </p:blipFill>
          <p:spPr>
            <a:xfrm>
              <a:off x="1654810" y="3057270"/>
              <a:ext cx="148335" cy="231775"/>
            </a:xfrm>
            <a:prstGeom prst="rect">
              <a:avLst/>
            </a:prstGeom>
          </p:spPr>
        </p:pic>
        <p:pic>
          <p:nvPicPr>
            <p:cNvPr id="9" name="object 9"/>
            <p:cNvPicPr/>
            <p:nvPr/>
          </p:nvPicPr>
          <p:blipFill>
            <a:blip r:embed="rId7" cstate="print"/>
            <a:stretch>
              <a:fillRect/>
            </a:stretch>
          </p:blipFill>
          <p:spPr>
            <a:xfrm>
              <a:off x="0" y="405511"/>
              <a:ext cx="3524123" cy="2714752"/>
            </a:xfrm>
            <a:prstGeom prst="rect">
              <a:avLst/>
            </a:prstGeom>
          </p:spPr>
        </p:pic>
        <p:pic>
          <p:nvPicPr>
            <p:cNvPr id="10" name="object 10"/>
            <p:cNvPicPr/>
            <p:nvPr/>
          </p:nvPicPr>
          <p:blipFill>
            <a:blip r:embed="rId8" cstate="print"/>
            <a:stretch>
              <a:fillRect/>
            </a:stretch>
          </p:blipFill>
          <p:spPr>
            <a:xfrm>
              <a:off x="0" y="388747"/>
              <a:ext cx="3608197" cy="2591562"/>
            </a:xfrm>
            <a:prstGeom prst="rect">
              <a:avLst/>
            </a:prstGeom>
          </p:spPr>
        </p:pic>
        <p:sp>
          <p:nvSpPr>
            <p:cNvPr id="11" name="object 11"/>
            <p:cNvSpPr/>
            <p:nvPr/>
          </p:nvSpPr>
          <p:spPr>
            <a:xfrm>
              <a:off x="231647" y="794131"/>
              <a:ext cx="2810510" cy="1963420"/>
            </a:xfrm>
            <a:custGeom>
              <a:avLst/>
              <a:gdLst/>
              <a:ahLst/>
              <a:cxnLst/>
              <a:rect l="l" t="t" r="r" b="b"/>
              <a:pathLst>
                <a:path w="2810510" h="1963420">
                  <a:moveTo>
                    <a:pt x="2810256" y="0"/>
                  </a:moveTo>
                  <a:lnTo>
                    <a:pt x="0" y="0"/>
                  </a:lnTo>
                  <a:lnTo>
                    <a:pt x="0" y="1962912"/>
                  </a:lnTo>
                  <a:lnTo>
                    <a:pt x="2810256" y="1962912"/>
                  </a:lnTo>
                  <a:lnTo>
                    <a:pt x="2810256" y="0"/>
                  </a:lnTo>
                  <a:close/>
                </a:path>
              </a:pathLst>
            </a:custGeom>
            <a:solidFill>
              <a:srgbClr val="1F43C7"/>
            </a:solidFill>
          </p:spPr>
          <p:txBody>
            <a:bodyPr wrap="square" lIns="0" tIns="0" rIns="0" bIns="0" rtlCol="0"/>
            <a:lstStyle/>
            <a:p>
              <a:endParaRPr/>
            </a:p>
          </p:txBody>
        </p:sp>
        <p:sp>
          <p:nvSpPr>
            <p:cNvPr id="12" name="object 12"/>
            <p:cNvSpPr/>
            <p:nvPr/>
          </p:nvSpPr>
          <p:spPr>
            <a:xfrm>
              <a:off x="231647" y="794131"/>
              <a:ext cx="2810510" cy="1963420"/>
            </a:xfrm>
            <a:custGeom>
              <a:avLst/>
              <a:gdLst/>
              <a:ahLst/>
              <a:cxnLst/>
              <a:rect l="l" t="t" r="r" b="b"/>
              <a:pathLst>
                <a:path w="2810510" h="1963420">
                  <a:moveTo>
                    <a:pt x="0" y="1962912"/>
                  </a:moveTo>
                  <a:lnTo>
                    <a:pt x="2810256" y="1962912"/>
                  </a:lnTo>
                  <a:lnTo>
                    <a:pt x="2810256" y="0"/>
                  </a:lnTo>
                  <a:lnTo>
                    <a:pt x="0" y="0"/>
                  </a:lnTo>
                  <a:lnTo>
                    <a:pt x="0" y="1962912"/>
                  </a:lnTo>
                  <a:close/>
                </a:path>
              </a:pathLst>
            </a:custGeom>
            <a:ln w="12192">
              <a:solidFill>
                <a:srgbClr val="000000"/>
              </a:solidFill>
            </a:ln>
          </p:spPr>
          <p:txBody>
            <a:bodyPr wrap="square" lIns="0" tIns="0" rIns="0" bIns="0" rtlCol="0"/>
            <a:lstStyle/>
            <a:p>
              <a:endParaRPr/>
            </a:p>
          </p:txBody>
        </p:sp>
      </p:grpSp>
      <p:grpSp>
        <p:nvGrpSpPr>
          <p:cNvPr id="13" name="object 13"/>
          <p:cNvGrpSpPr/>
          <p:nvPr/>
        </p:nvGrpSpPr>
        <p:grpSpPr>
          <a:xfrm>
            <a:off x="2909316" y="381127"/>
            <a:ext cx="3747135" cy="2932430"/>
            <a:chOff x="2909316" y="381127"/>
            <a:chExt cx="3747135" cy="2932430"/>
          </a:xfrm>
        </p:grpSpPr>
        <p:pic>
          <p:nvPicPr>
            <p:cNvPr id="14" name="object 14"/>
            <p:cNvPicPr/>
            <p:nvPr/>
          </p:nvPicPr>
          <p:blipFill>
            <a:blip r:embed="rId9" cstate="print"/>
            <a:stretch>
              <a:fillRect/>
            </a:stretch>
          </p:blipFill>
          <p:spPr>
            <a:xfrm>
              <a:off x="5796533" y="3039973"/>
              <a:ext cx="710806" cy="273456"/>
            </a:xfrm>
            <a:prstGeom prst="rect">
              <a:avLst/>
            </a:prstGeom>
          </p:spPr>
        </p:pic>
        <p:pic>
          <p:nvPicPr>
            <p:cNvPr id="15" name="object 15"/>
            <p:cNvPicPr/>
            <p:nvPr/>
          </p:nvPicPr>
          <p:blipFill>
            <a:blip r:embed="rId10" cstate="print"/>
            <a:stretch>
              <a:fillRect/>
            </a:stretch>
          </p:blipFill>
          <p:spPr>
            <a:xfrm>
              <a:off x="3009900" y="405511"/>
              <a:ext cx="3562223" cy="2740914"/>
            </a:xfrm>
            <a:prstGeom prst="rect">
              <a:avLst/>
            </a:prstGeom>
          </p:spPr>
        </p:pic>
        <p:pic>
          <p:nvPicPr>
            <p:cNvPr id="16" name="object 16"/>
            <p:cNvPicPr/>
            <p:nvPr/>
          </p:nvPicPr>
          <p:blipFill>
            <a:blip r:embed="rId11" cstate="print"/>
            <a:stretch>
              <a:fillRect/>
            </a:stretch>
          </p:blipFill>
          <p:spPr>
            <a:xfrm>
              <a:off x="2909316" y="381127"/>
              <a:ext cx="3746754" cy="2629789"/>
            </a:xfrm>
            <a:prstGeom prst="rect">
              <a:avLst/>
            </a:prstGeom>
          </p:spPr>
        </p:pic>
        <p:sp>
          <p:nvSpPr>
            <p:cNvPr id="17" name="object 17"/>
            <p:cNvSpPr/>
            <p:nvPr/>
          </p:nvSpPr>
          <p:spPr>
            <a:xfrm>
              <a:off x="3279648" y="794131"/>
              <a:ext cx="2810510" cy="1988820"/>
            </a:xfrm>
            <a:custGeom>
              <a:avLst/>
              <a:gdLst/>
              <a:ahLst/>
              <a:cxnLst/>
              <a:rect l="l" t="t" r="r" b="b"/>
              <a:pathLst>
                <a:path w="2810510" h="1988820">
                  <a:moveTo>
                    <a:pt x="2810255" y="0"/>
                  </a:moveTo>
                  <a:lnTo>
                    <a:pt x="0" y="0"/>
                  </a:lnTo>
                  <a:lnTo>
                    <a:pt x="0" y="1988820"/>
                  </a:lnTo>
                  <a:lnTo>
                    <a:pt x="2810255" y="1988820"/>
                  </a:lnTo>
                  <a:lnTo>
                    <a:pt x="2810255" y="0"/>
                  </a:lnTo>
                  <a:close/>
                </a:path>
              </a:pathLst>
            </a:custGeom>
            <a:solidFill>
              <a:srgbClr val="1F43C7"/>
            </a:solidFill>
          </p:spPr>
          <p:txBody>
            <a:bodyPr wrap="square" lIns="0" tIns="0" rIns="0" bIns="0" rtlCol="0"/>
            <a:lstStyle/>
            <a:p>
              <a:endParaRPr/>
            </a:p>
          </p:txBody>
        </p:sp>
        <p:sp>
          <p:nvSpPr>
            <p:cNvPr id="18" name="object 18"/>
            <p:cNvSpPr/>
            <p:nvPr/>
          </p:nvSpPr>
          <p:spPr>
            <a:xfrm>
              <a:off x="3279648" y="794131"/>
              <a:ext cx="2810510" cy="1988820"/>
            </a:xfrm>
            <a:custGeom>
              <a:avLst/>
              <a:gdLst/>
              <a:ahLst/>
              <a:cxnLst/>
              <a:rect l="l" t="t" r="r" b="b"/>
              <a:pathLst>
                <a:path w="2810510" h="1988820">
                  <a:moveTo>
                    <a:pt x="0" y="1988820"/>
                  </a:moveTo>
                  <a:lnTo>
                    <a:pt x="2810255" y="1988820"/>
                  </a:lnTo>
                  <a:lnTo>
                    <a:pt x="2810255" y="0"/>
                  </a:lnTo>
                  <a:lnTo>
                    <a:pt x="0" y="0"/>
                  </a:lnTo>
                  <a:lnTo>
                    <a:pt x="0" y="1988820"/>
                  </a:lnTo>
                  <a:close/>
                </a:path>
              </a:pathLst>
            </a:custGeom>
            <a:ln w="12192">
              <a:solidFill>
                <a:srgbClr val="000000"/>
              </a:solidFill>
            </a:ln>
          </p:spPr>
          <p:txBody>
            <a:bodyPr wrap="square" lIns="0" tIns="0" rIns="0" bIns="0" rtlCol="0"/>
            <a:lstStyle/>
            <a:p>
              <a:endParaRPr/>
            </a:p>
          </p:txBody>
        </p:sp>
      </p:grpSp>
      <p:grpSp>
        <p:nvGrpSpPr>
          <p:cNvPr id="19" name="object 19"/>
          <p:cNvGrpSpPr/>
          <p:nvPr/>
        </p:nvGrpSpPr>
        <p:grpSpPr>
          <a:xfrm>
            <a:off x="5861303" y="402463"/>
            <a:ext cx="3731895" cy="2911475"/>
            <a:chOff x="5861303" y="402463"/>
            <a:chExt cx="3731895" cy="2911475"/>
          </a:xfrm>
        </p:grpSpPr>
        <p:pic>
          <p:nvPicPr>
            <p:cNvPr id="20" name="object 20"/>
            <p:cNvPicPr/>
            <p:nvPr/>
          </p:nvPicPr>
          <p:blipFill>
            <a:blip r:embed="rId12" cstate="print"/>
            <a:stretch>
              <a:fillRect/>
            </a:stretch>
          </p:blipFill>
          <p:spPr>
            <a:xfrm>
              <a:off x="8205977" y="3039973"/>
              <a:ext cx="706247" cy="273456"/>
            </a:xfrm>
            <a:prstGeom prst="rect">
              <a:avLst/>
            </a:prstGeom>
          </p:spPr>
        </p:pic>
        <p:pic>
          <p:nvPicPr>
            <p:cNvPr id="21" name="object 21"/>
            <p:cNvPicPr/>
            <p:nvPr/>
          </p:nvPicPr>
          <p:blipFill>
            <a:blip r:embed="rId13" cstate="print"/>
            <a:stretch>
              <a:fillRect/>
            </a:stretch>
          </p:blipFill>
          <p:spPr>
            <a:xfrm>
              <a:off x="5945123" y="419227"/>
              <a:ext cx="3562223" cy="2714752"/>
            </a:xfrm>
            <a:prstGeom prst="rect">
              <a:avLst/>
            </a:prstGeom>
          </p:spPr>
        </p:pic>
        <p:pic>
          <p:nvPicPr>
            <p:cNvPr id="22" name="object 22"/>
            <p:cNvPicPr/>
            <p:nvPr/>
          </p:nvPicPr>
          <p:blipFill>
            <a:blip r:embed="rId14" cstate="print"/>
            <a:stretch>
              <a:fillRect/>
            </a:stretch>
          </p:blipFill>
          <p:spPr>
            <a:xfrm>
              <a:off x="5861303" y="402463"/>
              <a:ext cx="3731640" cy="2317495"/>
            </a:xfrm>
            <a:prstGeom prst="rect">
              <a:avLst/>
            </a:prstGeom>
          </p:spPr>
        </p:pic>
        <p:sp>
          <p:nvSpPr>
            <p:cNvPr id="23" name="object 23"/>
            <p:cNvSpPr/>
            <p:nvPr/>
          </p:nvSpPr>
          <p:spPr>
            <a:xfrm>
              <a:off x="6214871" y="807847"/>
              <a:ext cx="2810510" cy="1963420"/>
            </a:xfrm>
            <a:custGeom>
              <a:avLst/>
              <a:gdLst/>
              <a:ahLst/>
              <a:cxnLst/>
              <a:rect l="l" t="t" r="r" b="b"/>
              <a:pathLst>
                <a:path w="2810509" h="1963420">
                  <a:moveTo>
                    <a:pt x="2810255" y="0"/>
                  </a:moveTo>
                  <a:lnTo>
                    <a:pt x="0" y="0"/>
                  </a:lnTo>
                  <a:lnTo>
                    <a:pt x="0" y="1962912"/>
                  </a:lnTo>
                  <a:lnTo>
                    <a:pt x="2810255" y="1962912"/>
                  </a:lnTo>
                  <a:lnTo>
                    <a:pt x="2810255" y="0"/>
                  </a:lnTo>
                  <a:close/>
                </a:path>
              </a:pathLst>
            </a:custGeom>
            <a:solidFill>
              <a:srgbClr val="1F43C7"/>
            </a:solidFill>
          </p:spPr>
          <p:txBody>
            <a:bodyPr wrap="square" lIns="0" tIns="0" rIns="0" bIns="0" rtlCol="0"/>
            <a:lstStyle/>
            <a:p>
              <a:endParaRPr/>
            </a:p>
          </p:txBody>
        </p:sp>
        <p:sp>
          <p:nvSpPr>
            <p:cNvPr id="24" name="object 24"/>
            <p:cNvSpPr/>
            <p:nvPr/>
          </p:nvSpPr>
          <p:spPr>
            <a:xfrm>
              <a:off x="6214871" y="807847"/>
              <a:ext cx="2810510" cy="1963420"/>
            </a:xfrm>
            <a:custGeom>
              <a:avLst/>
              <a:gdLst/>
              <a:ahLst/>
              <a:cxnLst/>
              <a:rect l="l" t="t" r="r" b="b"/>
              <a:pathLst>
                <a:path w="2810509" h="1963420">
                  <a:moveTo>
                    <a:pt x="0" y="1962912"/>
                  </a:moveTo>
                  <a:lnTo>
                    <a:pt x="2810255" y="1962912"/>
                  </a:lnTo>
                  <a:lnTo>
                    <a:pt x="2810255" y="0"/>
                  </a:lnTo>
                  <a:lnTo>
                    <a:pt x="0" y="0"/>
                  </a:lnTo>
                  <a:lnTo>
                    <a:pt x="0" y="1962912"/>
                  </a:lnTo>
                  <a:close/>
                </a:path>
              </a:pathLst>
            </a:custGeom>
            <a:ln w="12192">
              <a:solidFill>
                <a:srgbClr val="000000"/>
              </a:solidFill>
            </a:ln>
          </p:spPr>
          <p:txBody>
            <a:bodyPr wrap="square" lIns="0" tIns="0" rIns="0" bIns="0" rtlCol="0"/>
            <a:lstStyle/>
            <a:p>
              <a:endParaRPr/>
            </a:p>
          </p:txBody>
        </p:sp>
      </p:grpSp>
      <p:grpSp>
        <p:nvGrpSpPr>
          <p:cNvPr id="25" name="object 25"/>
          <p:cNvGrpSpPr/>
          <p:nvPr/>
        </p:nvGrpSpPr>
        <p:grpSpPr>
          <a:xfrm>
            <a:off x="1210055" y="381127"/>
            <a:ext cx="10983595" cy="2916555"/>
            <a:chOff x="1210055" y="381127"/>
            <a:chExt cx="10983595" cy="2916555"/>
          </a:xfrm>
        </p:grpSpPr>
        <p:pic>
          <p:nvPicPr>
            <p:cNvPr id="26" name="object 26"/>
            <p:cNvPicPr/>
            <p:nvPr/>
          </p:nvPicPr>
          <p:blipFill>
            <a:blip r:embed="rId15" cstate="print"/>
            <a:stretch>
              <a:fillRect/>
            </a:stretch>
          </p:blipFill>
          <p:spPr>
            <a:xfrm>
              <a:off x="10533252" y="3019755"/>
              <a:ext cx="943762" cy="277418"/>
            </a:xfrm>
            <a:prstGeom prst="rect">
              <a:avLst/>
            </a:prstGeom>
          </p:spPr>
        </p:pic>
        <p:pic>
          <p:nvPicPr>
            <p:cNvPr id="27" name="object 27"/>
            <p:cNvPicPr/>
            <p:nvPr/>
          </p:nvPicPr>
          <p:blipFill>
            <a:blip r:embed="rId16" cstate="print"/>
            <a:stretch>
              <a:fillRect/>
            </a:stretch>
          </p:blipFill>
          <p:spPr>
            <a:xfrm>
              <a:off x="8924544" y="405511"/>
              <a:ext cx="3267455" cy="2740914"/>
            </a:xfrm>
            <a:prstGeom prst="rect">
              <a:avLst/>
            </a:prstGeom>
          </p:spPr>
        </p:pic>
        <p:pic>
          <p:nvPicPr>
            <p:cNvPr id="28" name="object 28"/>
            <p:cNvPicPr/>
            <p:nvPr/>
          </p:nvPicPr>
          <p:blipFill>
            <a:blip r:embed="rId17" cstate="print"/>
            <a:stretch>
              <a:fillRect/>
            </a:stretch>
          </p:blipFill>
          <p:spPr>
            <a:xfrm>
              <a:off x="8823960" y="381127"/>
              <a:ext cx="3368040" cy="2903855"/>
            </a:xfrm>
            <a:prstGeom prst="rect">
              <a:avLst/>
            </a:prstGeom>
          </p:spPr>
        </p:pic>
        <p:sp>
          <p:nvSpPr>
            <p:cNvPr id="29" name="object 29"/>
            <p:cNvSpPr/>
            <p:nvPr/>
          </p:nvSpPr>
          <p:spPr>
            <a:xfrm>
              <a:off x="1210055" y="675259"/>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grpSp>
      <p:pic>
        <p:nvPicPr>
          <p:cNvPr id="30" name="object 30"/>
          <p:cNvPicPr/>
          <p:nvPr/>
        </p:nvPicPr>
        <p:blipFill>
          <a:blip r:embed="rId18" cstate="print"/>
          <a:stretch>
            <a:fillRect/>
          </a:stretch>
        </p:blipFill>
        <p:spPr>
          <a:xfrm>
            <a:off x="25906" y="125095"/>
            <a:ext cx="1120140" cy="541019"/>
          </a:xfrm>
          <a:prstGeom prst="rect">
            <a:avLst/>
          </a:prstGeom>
        </p:spPr>
      </p:pic>
      <p:pic>
        <p:nvPicPr>
          <p:cNvPr id="31" name="object 31"/>
          <p:cNvPicPr/>
          <p:nvPr/>
        </p:nvPicPr>
        <p:blipFill>
          <a:blip r:embed="rId19" cstate="print"/>
          <a:stretch>
            <a:fillRect/>
          </a:stretch>
        </p:blipFill>
        <p:spPr>
          <a:xfrm>
            <a:off x="4319270" y="309245"/>
            <a:ext cx="126490" cy="192024"/>
          </a:xfrm>
          <a:prstGeom prst="rect">
            <a:avLst/>
          </a:prstGeom>
        </p:spPr>
      </p:pic>
      <p:pic>
        <p:nvPicPr>
          <p:cNvPr id="32" name="object 32"/>
          <p:cNvPicPr/>
          <p:nvPr/>
        </p:nvPicPr>
        <p:blipFill>
          <a:blip r:embed="rId20" cstate="print"/>
          <a:stretch>
            <a:fillRect/>
          </a:stretch>
        </p:blipFill>
        <p:spPr>
          <a:xfrm>
            <a:off x="0" y="3442334"/>
            <a:ext cx="192024" cy="192023"/>
          </a:xfrm>
          <a:prstGeom prst="rect">
            <a:avLst/>
          </a:prstGeom>
        </p:spPr>
      </p:pic>
      <p:sp>
        <p:nvSpPr>
          <p:cNvPr id="33" name="object 33"/>
          <p:cNvSpPr/>
          <p:nvPr/>
        </p:nvSpPr>
        <p:spPr>
          <a:xfrm>
            <a:off x="320040"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34" name="object 34"/>
          <p:cNvSpPr/>
          <p:nvPr/>
        </p:nvSpPr>
        <p:spPr>
          <a:xfrm>
            <a:off x="576072" y="3506355"/>
            <a:ext cx="128270" cy="64135"/>
          </a:xfrm>
          <a:custGeom>
            <a:avLst/>
            <a:gdLst/>
            <a:ahLst/>
            <a:cxnLst/>
            <a:rect l="l" t="t" r="r" b="b"/>
            <a:pathLst>
              <a:path w="128270"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35" name="object 35"/>
          <p:cNvSpPr/>
          <p:nvPr/>
        </p:nvSpPr>
        <p:spPr>
          <a:xfrm>
            <a:off x="832103" y="3506355"/>
            <a:ext cx="128270" cy="64135"/>
          </a:xfrm>
          <a:custGeom>
            <a:avLst/>
            <a:gdLst/>
            <a:ahLst/>
            <a:cxnLst/>
            <a:rect l="l" t="t" r="r" b="b"/>
            <a:pathLst>
              <a:path w="128269"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36" name="object 36"/>
          <p:cNvSpPr/>
          <p:nvPr/>
        </p:nvSpPr>
        <p:spPr>
          <a:xfrm>
            <a:off x="1088136" y="3506355"/>
            <a:ext cx="128270" cy="64135"/>
          </a:xfrm>
          <a:custGeom>
            <a:avLst/>
            <a:gdLst/>
            <a:ahLst/>
            <a:cxnLst/>
            <a:rect l="l" t="t" r="r" b="b"/>
            <a:pathLst>
              <a:path w="128269"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37" name="object 37"/>
          <p:cNvSpPr/>
          <p:nvPr/>
        </p:nvSpPr>
        <p:spPr>
          <a:xfrm>
            <a:off x="1344167" y="3506355"/>
            <a:ext cx="128270" cy="64135"/>
          </a:xfrm>
          <a:custGeom>
            <a:avLst/>
            <a:gdLst/>
            <a:ahLst/>
            <a:cxnLst/>
            <a:rect l="l" t="t" r="r" b="b"/>
            <a:pathLst>
              <a:path w="128269"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38" name="object 38"/>
          <p:cNvSpPr/>
          <p:nvPr/>
        </p:nvSpPr>
        <p:spPr>
          <a:xfrm>
            <a:off x="1600200" y="3506355"/>
            <a:ext cx="128270" cy="64135"/>
          </a:xfrm>
          <a:custGeom>
            <a:avLst/>
            <a:gdLst/>
            <a:ahLst/>
            <a:cxnLst/>
            <a:rect l="l" t="t" r="r" b="b"/>
            <a:pathLst>
              <a:path w="128269"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39" name="object 39"/>
          <p:cNvSpPr/>
          <p:nvPr/>
        </p:nvSpPr>
        <p:spPr>
          <a:xfrm>
            <a:off x="1856232" y="3506355"/>
            <a:ext cx="128270" cy="64135"/>
          </a:xfrm>
          <a:custGeom>
            <a:avLst/>
            <a:gdLst/>
            <a:ahLst/>
            <a:cxnLst/>
            <a:rect l="l" t="t" r="r" b="b"/>
            <a:pathLst>
              <a:path w="128269"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40" name="object 40"/>
          <p:cNvSpPr/>
          <p:nvPr/>
        </p:nvSpPr>
        <p:spPr>
          <a:xfrm>
            <a:off x="2112264" y="3506355"/>
            <a:ext cx="128270" cy="64135"/>
          </a:xfrm>
          <a:custGeom>
            <a:avLst/>
            <a:gdLst/>
            <a:ahLst/>
            <a:cxnLst/>
            <a:rect l="l" t="t" r="r" b="b"/>
            <a:pathLst>
              <a:path w="128269"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41" name="object 41"/>
          <p:cNvSpPr/>
          <p:nvPr/>
        </p:nvSpPr>
        <p:spPr>
          <a:xfrm>
            <a:off x="2368295" y="3506355"/>
            <a:ext cx="128270" cy="64135"/>
          </a:xfrm>
          <a:custGeom>
            <a:avLst/>
            <a:gdLst/>
            <a:ahLst/>
            <a:cxnLst/>
            <a:rect l="l" t="t" r="r" b="b"/>
            <a:pathLst>
              <a:path w="128269"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42" name="object 42"/>
          <p:cNvSpPr/>
          <p:nvPr/>
        </p:nvSpPr>
        <p:spPr>
          <a:xfrm>
            <a:off x="2624327" y="3506355"/>
            <a:ext cx="128270" cy="64135"/>
          </a:xfrm>
          <a:custGeom>
            <a:avLst/>
            <a:gdLst/>
            <a:ahLst/>
            <a:cxnLst/>
            <a:rect l="l" t="t" r="r" b="b"/>
            <a:pathLst>
              <a:path w="128269"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43" name="object 43"/>
          <p:cNvSpPr/>
          <p:nvPr/>
        </p:nvSpPr>
        <p:spPr>
          <a:xfrm>
            <a:off x="2880360" y="3506355"/>
            <a:ext cx="128270" cy="64135"/>
          </a:xfrm>
          <a:custGeom>
            <a:avLst/>
            <a:gdLst/>
            <a:ahLst/>
            <a:cxnLst/>
            <a:rect l="l" t="t" r="r" b="b"/>
            <a:pathLst>
              <a:path w="128269"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44" name="object 44"/>
          <p:cNvSpPr/>
          <p:nvPr/>
        </p:nvSpPr>
        <p:spPr>
          <a:xfrm>
            <a:off x="3136392"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45" name="object 45"/>
          <p:cNvSpPr/>
          <p:nvPr/>
        </p:nvSpPr>
        <p:spPr>
          <a:xfrm>
            <a:off x="3392423" y="3506355"/>
            <a:ext cx="128270" cy="64135"/>
          </a:xfrm>
          <a:custGeom>
            <a:avLst/>
            <a:gdLst/>
            <a:ahLst/>
            <a:cxnLst/>
            <a:rect l="l" t="t" r="r" b="b"/>
            <a:pathLst>
              <a:path w="128270"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46" name="object 46"/>
          <p:cNvSpPr/>
          <p:nvPr/>
        </p:nvSpPr>
        <p:spPr>
          <a:xfrm>
            <a:off x="3648455" y="3506355"/>
            <a:ext cx="128270" cy="64135"/>
          </a:xfrm>
          <a:custGeom>
            <a:avLst/>
            <a:gdLst/>
            <a:ahLst/>
            <a:cxnLst/>
            <a:rect l="l" t="t" r="r" b="b"/>
            <a:pathLst>
              <a:path w="128270"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47" name="object 47"/>
          <p:cNvSpPr/>
          <p:nvPr/>
        </p:nvSpPr>
        <p:spPr>
          <a:xfrm>
            <a:off x="3904488" y="3506355"/>
            <a:ext cx="128270" cy="64135"/>
          </a:xfrm>
          <a:custGeom>
            <a:avLst/>
            <a:gdLst/>
            <a:ahLst/>
            <a:cxnLst/>
            <a:rect l="l" t="t" r="r" b="b"/>
            <a:pathLst>
              <a:path w="128270"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48" name="object 48"/>
          <p:cNvSpPr/>
          <p:nvPr/>
        </p:nvSpPr>
        <p:spPr>
          <a:xfrm>
            <a:off x="4160520" y="3506355"/>
            <a:ext cx="128270" cy="64135"/>
          </a:xfrm>
          <a:custGeom>
            <a:avLst/>
            <a:gdLst/>
            <a:ahLst/>
            <a:cxnLst/>
            <a:rect l="l" t="t" r="r" b="b"/>
            <a:pathLst>
              <a:path w="128270"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49" name="object 49"/>
          <p:cNvSpPr/>
          <p:nvPr/>
        </p:nvSpPr>
        <p:spPr>
          <a:xfrm>
            <a:off x="4416552" y="3506355"/>
            <a:ext cx="128270" cy="64135"/>
          </a:xfrm>
          <a:custGeom>
            <a:avLst/>
            <a:gdLst/>
            <a:ahLst/>
            <a:cxnLst/>
            <a:rect l="l" t="t" r="r" b="b"/>
            <a:pathLst>
              <a:path w="128270"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50" name="object 50"/>
          <p:cNvSpPr/>
          <p:nvPr/>
        </p:nvSpPr>
        <p:spPr>
          <a:xfrm>
            <a:off x="4672584" y="3506355"/>
            <a:ext cx="128270" cy="64135"/>
          </a:xfrm>
          <a:custGeom>
            <a:avLst/>
            <a:gdLst/>
            <a:ahLst/>
            <a:cxnLst/>
            <a:rect l="l" t="t" r="r" b="b"/>
            <a:pathLst>
              <a:path w="128270"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51" name="object 51"/>
          <p:cNvSpPr/>
          <p:nvPr/>
        </p:nvSpPr>
        <p:spPr>
          <a:xfrm>
            <a:off x="4928615" y="3506355"/>
            <a:ext cx="128270" cy="64135"/>
          </a:xfrm>
          <a:custGeom>
            <a:avLst/>
            <a:gdLst/>
            <a:ahLst/>
            <a:cxnLst/>
            <a:rect l="l" t="t" r="r" b="b"/>
            <a:pathLst>
              <a:path w="128270"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52" name="object 52"/>
          <p:cNvSpPr/>
          <p:nvPr/>
        </p:nvSpPr>
        <p:spPr>
          <a:xfrm>
            <a:off x="5184647" y="3506355"/>
            <a:ext cx="128270" cy="64135"/>
          </a:xfrm>
          <a:custGeom>
            <a:avLst/>
            <a:gdLst/>
            <a:ahLst/>
            <a:cxnLst/>
            <a:rect l="l" t="t" r="r" b="b"/>
            <a:pathLst>
              <a:path w="128270"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53" name="object 53"/>
          <p:cNvSpPr/>
          <p:nvPr/>
        </p:nvSpPr>
        <p:spPr>
          <a:xfrm>
            <a:off x="5440679" y="3506355"/>
            <a:ext cx="128270" cy="64135"/>
          </a:xfrm>
          <a:custGeom>
            <a:avLst/>
            <a:gdLst/>
            <a:ahLst/>
            <a:cxnLst/>
            <a:rect l="l" t="t" r="r" b="b"/>
            <a:pathLst>
              <a:path w="128270"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54" name="object 54"/>
          <p:cNvSpPr/>
          <p:nvPr/>
        </p:nvSpPr>
        <p:spPr>
          <a:xfrm>
            <a:off x="5696711" y="3506355"/>
            <a:ext cx="128270" cy="64135"/>
          </a:xfrm>
          <a:custGeom>
            <a:avLst/>
            <a:gdLst/>
            <a:ahLst/>
            <a:cxnLst/>
            <a:rect l="l" t="t" r="r" b="b"/>
            <a:pathLst>
              <a:path w="128270"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55" name="object 55"/>
          <p:cNvSpPr/>
          <p:nvPr/>
        </p:nvSpPr>
        <p:spPr>
          <a:xfrm>
            <a:off x="5952744" y="3506355"/>
            <a:ext cx="128270" cy="64135"/>
          </a:xfrm>
          <a:custGeom>
            <a:avLst/>
            <a:gdLst/>
            <a:ahLst/>
            <a:cxnLst/>
            <a:rect l="l" t="t" r="r" b="b"/>
            <a:pathLst>
              <a:path w="128270"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56" name="object 56"/>
          <p:cNvSpPr/>
          <p:nvPr/>
        </p:nvSpPr>
        <p:spPr>
          <a:xfrm>
            <a:off x="6208776" y="3506355"/>
            <a:ext cx="128270" cy="64135"/>
          </a:xfrm>
          <a:custGeom>
            <a:avLst/>
            <a:gdLst/>
            <a:ahLst/>
            <a:cxnLst/>
            <a:rect l="l" t="t" r="r" b="b"/>
            <a:pathLst>
              <a:path w="128270"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57" name="object 57"/>
          <p:cNvSpPr/>
          <p:nvPr/>
        </p:nvSpPr>
        <p:spPr>
          <a:xfrm>
            <a:off x="6464808" y="3506355"/>
            <a:ext cx="128270" cy="64135"/>
          </a:xfrm>
          <a:custGeom>
            <a:avLst/>
            <a:gdLst/>
            <a:ahLst/>
            <a:cxnLst/>
            <a:rect l="l" t="t" r="r" b="b"/>
            <a:pathLst>
              <a:path w="128270" h="64135">
                <a:moveTo>
                  <a:pt x="128015" y="0"/>
                </a:moveTo>
                <a:lnTo>
                  <a:pt x="0" y="0"/>
                </a:lnTo>
                <a:lnTo>
                  <a:pt x="0" y="63995"/>
                </a:lnTo>
                <a:lnTo>
                  <a:pt x="128015" y="63995"/>
                </a:lnTo>
                <a:lnTo>
                  <a:pt x="128015" y="0"/>
                </a:lnTo>
                <a:close/>
              </a:path>
            </a:pathLst>
          </a:custGeom>
          <a:solidFill>
            <a:srgbClr val="610D2C"/>
          </a:solidFill>
        </p:spPr>
        <p:txBody>
          <a:bodyPr wrap="square" lIns="0" tIns="0" rIns="0" bIns="0" rtlCol="0"/>
          <a:lstStyle/>
          <a:p>
            <a:endParaRPr/>
          </a:p>
        </p:txBody>
      </p:sp>
      <p:sp>
        <p:nvSpPr>
          <p:cNvPr id="58" name="object 58"/>
          <p:cNvSpPr/>
          <p:nvPr/>
        </p:nvSpPr>
        <p:spPr>
          <a:xfrm>
            <a:off x="6720840"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59" name="object 59"/>
          <p:cNvSpPr/>
          <p:nvPr/>
        </p:nvSpPr>
        <p:spPr>
          <a:xfrm>
            <a:off x="6976871"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60" name="object 60"/>
          <p:cNvSpPr/>
          <p:nvPr/>
        </p:nvSpPr>
        <p:spPr>
          <a:xfrm>
            <a:off x="7232904"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61" name="object 61"/>
          <p:cNvSpPr/>
          <p:nvPr/>
        </p:nvSpPr>
        <p:spPr>
          <a:xfrm>
            <a:off x="7488935"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62" name="object 62"/>
          <p:cNvSpPr/>
          <p:nvPr/>
        </p:nvSpPr>
        <p:spPr>
          <a:xfrm>
            <a:off x="7744968"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63" name="object 63"/>
          <p:cNvSpPr/>
          <p:nvPr/>
        </p:nvSpPr>
        <p:spPr>
          <a:xfrm>
            <a:off x="8001000"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64" name="object 64"/>
          <p:cNvSpPr/>
          <p:nvPr/>
        </p:nvSpPr>
        <p:spPr>
          <a:xfrm>
            <a:off x="8257031"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65" name="object 65"/>
          <p:cNvSpPr/>
          <p:nvPr/>
        </p:nvSpPr>
        <p:spPr>
          <a:xfrm>
            <a:off x="8513064"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66" name="object 66"/>
          <p:cNvSpPr/>
          <p:nvPr/>
        </p:nvSpPr>
        <p:spPr>
          <a:xfrm>
            <a:off x="8769095"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67" name="object 67"/>
          <p:cNvSpPr/>
          <p:nvPr/>
        </p:nvSpPr>
        <p:spPr>
          <a:xfrm>
            <a:off x="9025128"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68" name="object 68"/>
          <p:cNvSpPr/>
          <p:nvPr/>
        </p:nvSpPr>
        <p:spPr>
          <a:xfrm>
            <a:off x="9281159"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69" name="object 69"/>
          <p:cNvSpPr/>
          <p:nvPr/>
        </p:nvSpPr>
        <p:spPr>
          <a:xfrm>
            <a:off x="9537192"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70" name="object 70"/>
          <p:cNvSpPr/>
          <p:nvPr/>
        </p:nvSpPr>
        <p:spPr>
          <a:xfrm>
            <a:off x="9793223"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71" name="object 71"/>
          <p:cNvSpPr/>
          <p:nvPr/>
        </p:nvSpPr>
        <p:spPr>
          <a:xfrm>
            <a:off x="10049256"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72" name="object 72"/>
          <p:cNvSpPr/>
          <p:nvPr/>
        </p:nvSpPr>
        <p:spPr>
          <a:xfrm>
            <a:off x="10305288"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73" name="object 73"/>
          <p:cNvSpPr/>
          <p:nvPr/>
        </p:nvSpPr>
        <p:spPr>
          <a:xfrm>
            <a:off x="10561319"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74" name="object 74"/>
          <p:cNvSpPr/>
          <p:nvPr/>
        </p:nvSpPr>
        <p:spPr>
          <a:xfrm>
            <a:off x="10817352"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75" name="object 75"/>
          <p:cNvSpPr/>
          <p:nvPr/>
        </p:nvSpPr>
        <p:spPr>
          <a:xfrm>
            <a:off x="11073383"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76" name="object 76"/>
          <p:cNvSpPr/>
          <p:nvPr/>
        </p:nvSpPr>
        <p:spPr>
          <a:xfrm>
            <a:off x="11329416"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77" name="object 77"/>
          <p:cNvSpPr/>
          <p:nvPr/>
        </p:nvSpPr>
        <p:spPr>
          <a:xfrm>
            <a:off x="11585447"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78" name="object 78"/>
          <p:cNvSpPr/>
          <p:nvPr/>
        </p:nvSpPr>
        <p:spPr>
          <a:xfrm>
            <a:off x="11841480" y="3506355"/>
            <a:ext cx="128270" cy="64135"/>
          </a:xfrm>
          <a:custGeom>
            <a:avLst/>
            <a:gdLst/>
            <a:ahLst/>
            <a:cxnLst/>
            <a:rect l="l" t="t" r="r" b="b"/>
            <a:pathLst>
              <a:path w="128270" h="64135">
                <a:moveTo>
                  <a:pt x="128016" y="0"/>
                </a:moveTo>
                <a:lnTo>
                  <a:pt x="0" y="0"/>
                </a:lnTo>
                <a:lnTo>
                  <a:pt x="0" y="63995"/>
                </a:lnTo>
                <a:lnTo>
                  <a:pt x="128016" y="63995"/>
                </a:lnTo>
                <a:lnTo>
                  <a:pt x="128016" y="0"/>
                </a:lnTo>
                <a:close/>
              </a:path>
            </a:pathLst>
          </a:custGeom>
          <a:solidFill>
            <a:srgbClr val="610D2C"/>
          </a:solidFill>
        </p:spPr>
        <p:txBody>
          <a:bodyPr wrap="square" lIns="0" tIns="0" rIns="0" bIns="0" rtlCol="0"/>
          <a:lstStyle/>
          <a:p>
            <a:endParaRPr/>
          </a:p>
        </p:txBody>
      </p:sp>
      <p:sp>
        <p:nvSpPr>
          <p:cNvPr id="79" name="object 79"/>
          <p:cNvSpPr/>
          <p:nvPr/>
        </p:nvSpPr>
        <p:spPr>
          <a:xfrm>
            <a:off x="12056364" y="3442334"/>
            <a:ext cx="135890" cy="192405"/>
          </a:xfrm>
          <a:custGeom>
            <a:avLst/>
            <a:gdLst/>
            <a:ahLst/>
            <a:cxnLst/>
            <a:rect l="l" t="t" r="r" b="b"/>
            <a:pathLst>
              <a:path w="135890" h="192404">
                <a:moveTo>
                  <a:pt x="0" y="0"/>
                </a:moveTo>
                <a:lnTo>
                  <a:pt x="0" y="192023"/>
                </a:lnTo>
                <a:lnTo>
                  <a:pt x="135635" y="124205"/>
                </a:lnTo>
                <a:lnTo>
                  <a:pt x="135635" y="67817"/>
                </a:lnTo>
                <a:lnTo>
                  <a:pt x="0" y="0"/>
                </a:lnTo>
                <a:close/>
              </a:path>
            </a:pathLst>
          </a:custGeom>
          <a:solidFill>
            <a:srgbClr val="610D2C"/>
          </a:solidFill>
        </p:spPr>
        <p:txBody>
          <a:bodyPr wrap="square" lIns="0" tIns="0" rIns="0" bIns="0" rtlCol="0"/>
          <a:lstStyle/>
          <a:p>
            <a:endParaRPr/>
          </a:p>
        </p:txBody>
      </p:sp>
      <p:grpSp>
        <p:nvGrpSpPr>
          <p:cNvPr id="80" name="object 80"/>
          <p:cNvGrpSpPr/>
          <p:nvPr/>
        </p:nvGrpSpPr>
        <p:grpSpPr>
          <a:xfrm>
            <a:off x="0" y="3408807"/>
            <a:ext cx="5384165" cy="3085465"/>
            <a:chOff x="0" y="3408807"/>
            <a:chExt cx="5384165" cy="3085465"/>
          </a:xfrm>
        </p:grpSpPr>
        <p:pic>
          <p:nvPicPr>
            <p:cNvPr id="81" name="object 81"/>
            <p:cNvPicPr/>
            <p:nvPr/>
          </p:nvPicPr>
          <p:blipFill>
            <a:blip r:embed="rId21" cstate="print"/>
            <a:stretch>
              <a:fillRect/>
            </a:stretch>
          </p:blipFill>
          <p:spPr>
            <a:xfrm>
              <a:off x="0" y="3446907"/>
              <a:ext cx="2087118" cy="1772920"/>
            </a:xfrm>
            <a:prstGeom prst="rect">
              <a:avLst/>
            </a:prstGeom>
          </p:spPr>
        </p:pic>
        <p:pic>
          <p:nvPicPr>
            <p:cNvPr id="82" name="object 82"/>
            <p:cNvPicPr/>
            <p:nvPr/>
          </p:nvPicPr>
          <p:blipFill>
            <a:blip r:embed="rId22" cstate="print"/>
            <a:stretch>
              <a:fillRect/>
            </a:stretch>
          </p:blipFill>
          <p:spPr>
            <a:xfrm>
              <a:off x="0" y="3640455"/>
              <a:ext cx="2105533" cy="1451102"/>
            </a:xfrm>
            <a:prstGeom prst="rect">
              <a:avLst/>
            </a:prstGeom>
          </p:spPr>
        </p:pic>
        <p:sp>
          <p:nvSpPr>
            <p:cNvPr id="83" name="object 83"/>
            <p:cNvSpPr/>
            <p:nvPr/>
          </p:nvSpPr>
          <p:spPr>
            <a:xfrm>
              <a:off x="64006" y="3829304"/>
              <a:ext cx="1546860" cy="1033144"/>
            </a:xfrm>
            <a:custGeom>
              <a:avLst/>
              <a:gdLst/>
              <a:ahLst/>
              <a:cxnLst/>
              <a:rect l="l" t="t" r="r" b="b"/>
              <a:pathLst>
                <a:path w="1546860" h="1033145">
                  <a:moveTo>
                    <a:pt x="1392175" y="0"/>
                  </a:moveTo>
                  <a:lnTo>
                    <a:pt x="154674" y="0"/>
                  </a:lnTo>
                  <a:lnTo>
                    <a:pt x="105779" y="7874"/>
                  </a:lnTo>
                  <a:lnTo>
                    <a:pt x="63323" y="29845"/>
                  </a:lnTo>
                  <a:lnTo>
                    <a:pt x="29843" y="63373"/>
                  </a:lnTo>
                  <a:lnTo>
                    <a:pt x="7885" y="105791"/>
                  </a:lnTo>
                  <a:lnTo>
                    <a:pt x="0" y="154686"/>
                  </a:lnTo>
                  <a:lnTo>
                    <a:pt x="0" y="878459"/>
                  </a:lnTo>
                  <a:lnTo>
                    <a:pt x="7885" y="927354"/>
                  </a:lnTo>
                  <a:lnTo>
                    <a:pt x="29843" y="969772"/>
                  </a:lnTo>
                  <a:lnTo>
                    <a:pt x="63323" y="1003300"/>
                  </a:lnTo>
                  <a:lnTo>
                    <a:pt x="105779" y="1025271"/>
                  </a:lnTo>
                  <a:lnTo>
                    <a:pt x="154674" y="1033145"/>
                  </a:lnTo>
                  <a:lnTo>
                    <a:pt x="1392175" y="1033145"/>
                  </a:lnTo>
                  <a:lnTo>
                    <a:pt x="1441070" y="1025271"/>
                  </a:lnTo>
                  <a:lnTo>
                    <a:pt x="1483488" y="1003300"/>
                  </a:lnTo>
                  <a:lnTo>
                    <a:pt x="1517016" y="969772"/>
                  </a:lnTo>
                  <a:lnTo>
                    <a:pt x="1538987" y="927354"/>
                  </a:lnTo>
                  <a:lnTo>
                    <a:pt x="1546861" y="878459"/>
                  </a:lnTo>
                  <a:lnTo>
                    <a:pt x="1546861" y="154686"/>
                  </a:lnTo>
                  <a:lnTo>
                    <a:pt x="1538987" y="105791"/>
                  </a:lnTo>
                  <a:lnTo>
                    <a:pt x="1517016" y="63373"/>
                  </a:lnTo>
                  <a:lnTo>
                    <a:pt x="1483488" y="29845"/>
                  </a:lnTo>
                  <a:lnTo>
                    <a:pt x="1441070" y="7874"/>
                  </a:lnTo>
                  <a:lnTo>
                    <a:pt x="1392175" y="0"/>
                  </a:lnTo>
                  <a:close/>
                </a:path>
              </a:pathLst>
            </a:custGeom>
            <a:solidFill>
              <a:srgbClr val="1F43C7"/>
            </a:solidFill>
          </p:spPr>
          <p:txBody>
            <a:bodyPr wrap="square" lIns="0" tIns="0" rIns="0" bIns="0" rtlCol="0"/>
            <a:lstStyle/>
            <a:p>
              <a:endParaRPr/>
            </a:p>
          </p:txBody>
        </p:sp>
        <p:pic>
          <p:nvPicPr>
            <p:cNvPr id="84" name="object 84"/>
            <p:cNvPicPr/>
            <p:nvPr/>
          </p:nvPicPr>
          <p:blipFill>
            <a:blip r:embed="rId23" cstate="print"/>
            <a:stretch>
              <a:fillRect/>
            </a:stretch>
          </p:blipFill>
          <p:spPr>
            <a:xfrm>
              <a:off x="1453896" y="3427095"/>
              <a:ext cx="2288286" cy="1774443"/>
            </a:xfrm>
            <a:prstGeom prst="rect">
              <a:avLst/>
            </a:prstGeom>
          </p:spPr>
        </p:pic>
        <p:pic>
          <p:nvPicPr>
            <p:cNvPr id="85" name="object 85"/>
            <p:cNvPicPr/>
            <p:nvPr/>
          </p:nvPicPr>
          <p:blipFill>
            <a:blip r:embed="rId24" cstate="print"/>
            <a:stretch>
              <a:fillRect/>
            </a:stretch>
          </p:blipFill>
          <p:spPr>
            <a:xfrm>
              <a:off x="1551432" y="3518408"/>
              <a:ext cx="2150998" cy="1653794"/>
            </a:xfrm>
            <a:prstGeom prst="rect">
              <a:avLst/>
            </a:prstGeom>
          </p:spPr>
        </p:pic>
        <p:sp>
          <p:nvSpPr>
            <p:cNvPr id="86" name="object 86"/>
            <p:cNvSpPr/>
            <p:nvPr/>
          </p:nvSpPr>
          <p:spPr>
            <a:xfrm>
              <a:off x="1717548" y="3809492"/>
              <a:ext cx="1548765" cy="1035050"/>
            </a:xfrm>
            <a:custGeom>
              <a:avLst/>
              <a:gdLst/>
              <a:ahLst/>
              <a:cxnLst/>
              <a:rect l="l" t="t" r="r" b="b"/>
              <a:pathLst>
                <a:path w="1548764" h="1035050">
                  <a:moveTo>
                    <a:pt x="1393444" y="0"/>
                  </a:moveTo>
                  <a:lnTo>
                    <a:pt x="154939" y="0"/>
                  </a:lnTo>
                  <a:lnTo>
                    <a:pt x="105918" y="8000"/>
                  </a:lnTo>
                  <a:lnTo>
                    <a:pt x="63372" y="29971"/>
                  </a:lnTo>
                  <a:lnTo>
                    <a:pt x="29844" y="63499"/>
                  </a:lnTo>
                  <a:lnTo>
                    <a:pt x="7874" y="106044"/>
                  </a:lnTo>
                  <a:lnTo>
                    <a:pt x="0" y="154939"/>
                  </a:lnTo>
                  <a:lnTo>
                    <a:pt x="0" y="879728"/>
                  </a:lnTo>
                  <a:lnTo>
                    <a:pt x="7874" y="928750"/>
                  </a:lnTo>
                  <a:lnTo>
                    <a:pt x="29844" y="971295"/>
                  </a:lnTo>
                  <a:lnTo>
                    <a:pt x="63372" y="1004823"/>
                  </a:lnTo>
                  <a:lnTo>
                    <a:pt x="105918" y="1026794"/>
                  </a:lnTo>
                  <a:lnTo>
                    <a:pt x="154939" y="1034668"/>
                  </a:lnTo>
                  <a:lnTo>
                    <a:pt x="1393444" y="1034668"/>
                  </a:lnTo>
                  <a:lnTo>
                    <a:pt x="1442465" y="1026794"/>
                  </a:lnTo>
                  <a:lnTo>
                    <a:pt x="1485010" y="1004823"/>
                  </a:lnTo>
                  <a:lnTo>
                    <a:pt x="1518539" y="971295"/>
                  </a:lnTo>
                  <a:lnTo>
                    <a:pt x="1540510" y="928750"/>
                  </a:lnTo>
                  <a:lnTo>
                    <a:pt x="1548384" y="879728"/>
                  </a:lnTo>
                  <a:lnTo>
                    <a:pt x="1548384" y="154939"/>
                  </a:lnTo>
                  <a:lnTo>
                    <a:pt x="1540510" y="106044"/>
                  </a:lnTo>
                  <a:lnTo>
                    <a:pt x="1518539" y="63499"/>
                  </a:lnTo>
                  <a:lnTo>
                    <a:pt x="1485010" y="29971"/>
                  </a:lnTo>
                  <a:lnTo>
                    <a:pt x="1442465" y="8000"/>
                  </a:lnTo>
                  <a:lnTo>
                    <a:pt x="1393444" y="0"/>
                  </a:lnTo>
                  <a:close/>
                </a:path>
              </a:pathLst>
            </a:custGeom>
            <a:solidFill>
              <a:srgbClr val="1F43C7"/>
            </a:solidFill>
          </p:spPr>
          <p:txBody>
            <a:bodyPr wrap="square" lIns="0" tIns="0" rIns="0" bIns="0" rtlCol="0"/>
            <a:lstStyle/>
            <a:p>
              <a:endParaRPr/>
            </a:p>
          </p:txBody>
        </p:sp>
        <p:pic>
          <p:nvPicPr>
            <p:cNvPr id="87" name="object 87"/>
            <p:cNvPicPr/>
            <p:nvPr/>
          </p:nvPicPr>
          <p:blipFill>
            <a:blip r:embed="rId25" cstate="print"/>
            <a:stretch>
              <a:fillRect/>
            </a:stretch>
          </p:blipFill>
          <p:spPr>
            <a:xfrm>
              <a:off x="3090672" y="3408807"/>
              <a:ext cx="2288286" cy="1772920"/>
            </a:xfrm>
            <a:prstGeom prst="rect">
              <a:avLst/>
            </a:prstGeom>
          </p:spPr>
        </p:pic>
        <p:pic>
          <p:nvPicPr>
            <p:cNvPr id="88" name="object 88"/>
            <p:cNvPicPr/>
            <p:nvPr/>
          </p:nvPicPr>
          <p:blipFill>
            <a:blip r:embed="rId26" cstate="print"/>
            <a:stretch>
              <a:fillRect/>
            </a:stretch>
          </p:blipFill>
          <p:spPr>
            <a:xfrm>
              <a:off x="3104388" y="3582543"/>
              <a:ext cx="2279268" cy="1493900"/>
            </a:xfrm>
            <a:prstGeom prst="rect">
              <a:avLst/>
            </a:prstGeom>
          </p:spPr>
        </p:pic>
        <p:sp>
          <p:nvSpPr>
            <p:cNvPr id="89" name="object 89"/>
            <p:cNvSpPr/>
            <p:nvPr/>
          </p:nvSpPr>
          <p:spPr>
            <a:xfrm>
              <a:off x="3354323" y="3791204"/>
              <a:ext cx="1548765" cy="1033144"/>
            </a:xfrm>
            <a:custGeom>
              <a:avLst/>
              <a:gdLst/>
              <a:ahLst/>
              <a:cxnLst/>
              <a:rect l="l" t="t" r="r" b="b"/>
              <a:pathLst>
                <a:path w="1548764" h="1033145">
                  <a:moveTo>
                    <a:pt x="1393698" y="0"/>
                  </a:moveTo>
                  <a:lnTo>
                    <a:pt x="154686" y="0"/>
                  </a:lnTo>
                  <a:lnTo>
                    <a:pt x="105790" y="8001"/>
                  </a:lnTo>
                  <a:lnTo>
                    <a:pt x="63373" y="29845"/>
                  </a:lnTo>
                  <a:lnTo>
                    <a:pt x="29845" y="63373"/>
                  </a:lnTo>
                  <a:lnTo>
                    <a:pt x="7874" y="105791"/>
                  </a:lnTo>
                  <a:lnTo>
                    <a:pt x="0" y="154686"/>
                  </a:lnTo>
                  <a:lnTo>
                    <a:pt x="0" y="878459"/>
                  </a:lnTo>
                  <a:lnTo>
                    <a:pt x="7874" y="927354"/>
                  </a:lnTo>
                  <a:lnTo>
                    <a:pt x="29845" y="969899"/>
                  </a:lnTo>
                  <a:lnTo>
                    <a:pt x="63373" y="1003300"/>
                  </a:lnTo>
                  <a:lnTo>
                    <a:pt x="105790" y="1025271"/>
                  </a:lnTo>
                  <a:lnTo>
                    <a:pt x="154686" y="1033145"/>
                  </a:lnTo>
                  <a:lnTo>
                    <a:pt x="1393698" y="1033145"/>
                  </a:lnTo>
                  <a:lnTo>
                    <a:pt x="1442592" y="1025271"/>
                  </a:lnTo>
                  <a:lnTo>
                    <a:pt x="1485011" y="1003300"/>
                  </a:lnTo>
                  <a:lnTo>
                    <a:pt x="1518539" y="969899"/>
                  </a:lnTo>
                  <a:lnTo>
                    <a:pt x="1540510" y="927354"/>
                  </a:lnTo>
                  <a:lnTo>
                    <a:pt x="1548384" y="878459"/>
                  </a:lnTo>
                  <a:lnTo>
                    <a:pt x="1548384" y="154686"/>
                  </a:lnTo>
                  <a:lnTo>
                    <a:pt x="1540510" y="105791"/>
                  </a:lnTo>
                  <a:lnTo>
                    <a:pt x="1518539" y="63373"/>
                  </a:lnTo>
                  <a:lnTo>
                    <a:pt x="1485011" y="29845"/>
                  </a:lnTo>
                  <a:lnTo>
                    <a:pt x="1442592" y="8001"/>
                  </a:lnTo>
                  <a:lnTo>
                    <a:pt x="1393698" y="0"/>
                  </a:lnTo>
                  <a:close/>
                </a:path>
              </a:pathLst>
            </a:custGeom>
            <a:solidFill>
              <a:srgbClr val="1F43C7"/>
            </a:solidFill>
          </p:spPr>
          <p:txBody>
            <a:bodyPr wrap="square" lIns="0" tIns="0" rIns="0" bIns="0" rtlCol="0"/>
            <a:lstStyle/>
            <a:p>
              <a:endParaRPr/>
            </a:p>
          </p:txBody>
        </p:sp>
        <p:pic>
          <p:nvPicPr>
            <p:cNvPr id="90" name="object 90"/>
            <p:cNvPicPr/>
            <p:nvPr/>
          </p:nvPicPr>
          <p:blipFill>
            <a:blip r:embed="rId27" cstate="print"/>
            <a:stretch>
              <a:fillRect/>
            </a:stretch>
          </p:blipFill>
          <p:spPr>
            <a:xfrm>
              <a:off x="0" y="4700993"/>
              <a:ext cx="2087118" cy="1774444"/>
            </a:xfrm>
            <a:prstGeom prst="rect">
              <a:avLst/>
            </a:prstGeom>
          </p:spPr>
        </p:pic>
        <p:pic>
          <p:nvPicPr>
            <p:cNvPr id="91" name="object 91"/>
            <p:cNvPicPr/>
            <p:nvPr/>
          </p:nvPicPr>
          <p:blipFill>
            <a:blip r:embed="rId28" cstate="print"/>
            <a:stretch>
              <a:fillRect/>
            </a:stretch>
          </p:blipFill>
          <p:spPr>
            <a:xfrm>
              <a:off x="0" y="4874552"/>
              <a:ext cx="2015489" cy="1493901"/>
            </a:xfrm>
            <a:prstGeom prst="rect">
              <a:avLst/>
            </a:prstGeom>
          </p:spPr>
        </p:pic>
        <p:sp>
          <p:nvSpPr>
            <p:cNvPr id="92" name="object 92"/>
            <p:cNvSpPr/>
            <p:nvPr/>
          </p:nvSpPr>
          <p:spPr>
            <a:xfrm>
              <a:off x="64006" y="5083429"/>
              <a:ext cx="1546860" cy="1035050"/>
            </a:xfrm>
            <a:custGeom>
              <a:avLst/>
              <a:gdLst/>
              <a:ahLst/>
              <a:cxnLst/>
              <a:rect l="l" t="t" r="r" b="b"/>
              <a:pathLst>
                <a:path w="1546860" h="1035050">
                  <a:moveTo>
                    <a:pt x="1391921" y="0"/>
                  </a:moveTo>
                  <a:lnTo>
                    <a:pt x="154903" y="0"/>
                  </a:lnTo>
                  <a:lnTo>
                    <a:pt x="105944" y="7874"/>
                  </a:lnTo>
                  <a:lnTo>
                    <a:pt x="63425" y="29845"/>
                  </a:lnTo>
                  <a:lnTo>
                    <a:pt x="29886" y="63373"/>
                  </a:lnTo>
                  <a:lnTo>
                    <a:pt x="7896" y="105918"/>
                  </a:lnTo>
                  <a:lnTo>
                    <a:pt x="0" y="154813"/>
                  </a:lnTo>
                  <a:lnTo>
                    <a:pt x="0" y="879678"/>
                  </a:lnTo>
                  <a:lnTo>
                    <a:pt x="7896" y="928624"/>
                  </a:lnTo>
                  <a:lnTo>
                    <a:pt x="29886" y="971143"/>
                  </a:lnTo>
                  <a:lnTo>
                    <a:pt x="63425" y="1004671"/>
                  </a:lnTo>
                  <a:lnTo>
                    <a:pt x="105944" y="1026655"/>
                  </a:lnTo>
                  <a:lnTo>
                    <a:pt x="154903" y="1034554"/>
                  </a:lnTo>
                  <a:lnTo>
                    <a:pt x="1391921" y="1034554"/>
                  </a:lnTo>
                  <a:lnTo>
                    <a:pt x="1440943" y="1026655"/>
                  </a:lnTo>
                  <a:lnTo>
                    <a:pt x="1483488" y="1004671"/>
                  </a:lnTo>
                  <a:lnTo>
                    <a:pt x="1517016" y="971143"/>
                  </a:lnTo>
                  <a:lnTo>
                    <a:pt x="1538987" y="928624"/>
                  </a:lnTo>
                  <a:lnTo>
                    <a:pt x="1546861" y="879678"/>
                  </a:lnTo>
                  <a:lnTo>
                    <a:pt x="1546861" y="154813"/>
                  </a:lnTo>
                  <a:lnTo>
                    <a:pt x="1538987" y="105918"/>
                  </a:lnTo>
                  <a:lnTo>
                    <a:pt x="1517016" y="63373"/>
                  </a:lnTo>
                  <a:lnTo>
                    <a:pt x="1483488" y="29845"/>
                  </a:lnTo>
                  <a:lnTo>
                    <a:pt x="1440943" y="7874"/>
                  </a:lnTo>
                  <a:lnTo>
                    <a:pt x="1391921" y="0"/>
                  </a:lnTo>
                  <a:close/>
                </a:path>
              </a:pathLst>
            </a:custGeom>
            <a:solidFill>
              <a:srgbClr val="1F43C7"/>
            </a:solidFill>
          </p:spPr>
          <p:txBody>
            <a:bodyPr wrap="square" lIns="0" tIns="0" rIns="0" bIns="0" rtlCol="0"/>
            <a:lstStyle/>
            <a:p>
              <a:endParaRPr/>
            </a:p>
          </p:txBody>
        </p:sp>
        <p:pic>
          <p:nvPicPr>
            <p:cNvPr id="93" name="object 93"/>
            <p:cNvPicPr/>
            <p:nvPr/>
          </p:nvPicPr>
          <p:blipFill>
            <a:blip r:embed="rId29" cstate="print"/>
            <a:stretch>
              <a:fillRect/>
            </a:stretch>
          </p:blipFill>
          <p:spPr>
            <a:xfrm>
              <a:off x="1429511" y="4691875"/>
              <a:ext cx="2286762" cy="1772919"/>
            </a:xfrm>
            <a:prstGeom prst="rect">
              <a:avLst/>
            </a:prstGeom>
          </p:spPr>
        </p:pic>
        <p:pic>
          <p:nvPicPr>
            <p:cNvPr id="94" name="object 94"/>
            <p:cNvPicPr/>
            <p:nvPr/>
          </p:nvPicPr>
          <p:blipFill>
            <a:blip r:embed="rId30" cstate="print"/>
            <a:stretch>
              <a:fillRect/>
            </a:stretch>
          </p:blipFill>
          <p:spPr>
            <a:xfrm>
              <a:off x="1423416" y="4865408"/>
              <a:ext cx="2298827" cy="1493901"/>
            </a:xfrm>
            <a:prstGeom prst="rect">
              <a:avLst/>
            </a:prstGeom>
          </p:spPr>
        </p:pic>
        <p:sp>
          <p:nvSpPr>
            <p:cNvPr id="95" name="object 95"/>
            <p:cNvSpPr/>
            <p:nvPr/>
          </p:nvSpPr>
          <p:spPr>
            <a:xfrm>
              <a:off x="1693164" y="5074285"/>
              <a:ext cx="1546860" cy="1033144"/>
            </a:xfrm>
            <a:custGeom>
              <a:avLst/>
              <a:gdLst/>
              <a:ahLst/>
              <a:cxnLst/>
              <a:rect l="l" t="t" r="r" b="b"/>
              <a:pathLst>
                <a:path w="1546860" h="1033145">
                  <a:moveTo>
                    <a:pt x="1392174" y="0"/>
                  </a:moveTo>
                  <a:lnTo>
                    <a:pt x="154686" y="0"/>
                  </a:lnTo>
                  <a:lnTo>
                    <a:pt x="105791" y="7873"/>
                  </a:lnTo>
                  <a:lnTo>
                    <a:pt x="63373" y="29717"/>
                  </a:lnTo>
                  <a:lnTo>
                    <a:pt x="29844" y="63245"/>
                  </a:lnTo>
                  <a:lnTo>
                    <a:pt x="7874" y="105663"/>
                  </a:lnTo>
                  <a:lnTo>
                    <a:pt x="0" y="154558"/>
                  </a:lnTo>
                  <a:lnTo>
                    <a:pt x="0" y="878382"/>
                  </a:lnTo>
                  <a:lnTo>
                    <a:pt x="7874" y="927265"/>
                  </a:lnTo>
                  <a:lnTo>
                    <a:pt x="29844" y="969708"/>
                  </a:lnTo>
                  <a:lnTo>
                    <a:pt x="63373" y="1003185"/>
                  </a:lnTo>
                  <a:lnTo>
                    <a:pt x="105791" y="1025144"/>
                  </a:lnTo>
                  <a:lnTo>
                    <a:pt x="154686" y="1033030"/>
                  </a:lnTo>
                  <a:lnTo>
                    <a:pt x="1392174" y="1033030"/>
                  </a:lnTo>
                  <a:lnTo>
                    <a:pt x="1441069" y="1025144"/>
                  </a:lnTo>
                  <a:lnTo>
                    <a:pt x="1483487" y="1003185"/>
                  </a:lnTo>
                  <a:lnTo>
                    <a:pt x="1517015" y="969708"/>
                  </a:lnTo>
                  <a:lnTo>
                    <a:pt x="1538986" y="927265"/>
                  </a:lnTo>
                  <a:lnTo>
                    <a:pt x="1546860" y="878382"/>
                  </a:lnTo>
                  <a:lnTo>
                    <a:pt x="1546860" y="154558"/>
                  </a:lnTo>
                  <a:lnTo>
                    <a:pt x="1538986" y="105663"/>
                  </a:lnTo>
                  <a:lnTo>
                    <a:pt x="1517015" y="63245"/>
                  </a:lnTo>
                  <a:lnTo>
                    <a:pt x="1483487" y="29717"/>
                  </a:lnTo>
                  <a:lnTo>
                    <a:pt x="1441069" y="7873"/>
                  </a:lnTo>
                  <a:lnTo>
                    <a:pt x="1392174" y="0"/>
                  </a:lnTo>
                  <a:close/>
                </a:path>
              </a:pathLst>
            </a:custGeom>
            <a:solidFill>
              <a:srgbClr val="1F43C7"/>
            </a:solidFill>
          </p:spPr>
          <p:txBody>
            <a:bodyPr wrap="square" lIns="0" tIns="0" rIns="0" bIns="0" rtlCol="0"/>
            <a:lstStyle/>
            <a:p>
              <a:endParaRPr/>
            </a:p>
          </p:txBody>
        </p:sp>
        <p:pic>
          <p:nvPicPr>
            <p:cNvPr id="96" name="object 96"/>
            <p:cNvPicPr/>
            <p:nvPr/>
          </p:nvPicPr>
          <p:blipFill>
            <a:blip r:embed="rId29" cstate="print"/>
            <a:stretch>
              <a:fillRect/>
            </a:stretch>
          </p:blipFill>
          <p:spPr>
            <a:xfrm>
              <a:off x="3061716" y="4719294"/>
              <a:ext cx="2286761" cy="1772920"/>
            </a:xfrm>
            <a:prstGeom prst="rect">
              <a:avLst/>
            </a:prstGeom>
          </p:spPr>
        </p:pic>
        <p:pic>
          <p:nvPicPr>
            <p:cNvPr id="97" name="object 97"/>
            <p:cNvPicPr/>
            <p:nvPr/>
          </p:nvPicPr>
          <p:blipFill>
            <a:blip r:embed="rId31" cstate="print"/>
            <a:stretch>
              <a:fillRect/>
            </a:stretch>
          </p:blipFill>
          <p:spPr>
            <a:xfrm>
              <a:off x="3044951" y="4783226"/>
              <a:ext cx="2321941" cy="1710689"/>
            </a:xfrm>
            <a:prstGeom prst="rect">
              <a:avLst/>
            </a:prstGeom>
          </p:spPr>
        </p:pic>
        <p:sp>
          <p:nvSpPr>
            <p:cNvPr id="98" name="object 98"/>
            <p:cNvSpPr/>
            <p:nvPr/>
          </p:nvSpPr>
          <p:spPr>
            <a:xfrm>
              <a:off x="3325367" y="5101717"/>
              <a:ext cx="1546860" cy="1033144"/>
            </a:xfrm>
            <a:custGeom>
              <a:avLst/>
              <a:gdLst/>
              <a:ahLst/>
              <a:cxnLst/>
              <a:rect l="l" t="t" r="r" b="b"/>
              <a:pathLst>
                <a:path w="1546860" h="1033145">
                  <a:moveTo>
                    <a:pt x="1392174" y="0"/>
                  </a:moveTo>
                  <a:lnTo>
                    <a:pt x="154686" y="0"/>
                  </a:lnTo>
                  <a:lnTo>
                    <a:pt x="105791" y="7873"/>
                  </a:lnTo>
                  <a:lnTo>
                    <a:pt x="63373" y="29717"/>
                  </a:lnTo>
                  <a:lnTo>
                    <a:pt x="29845" y="63245"/>
                  </a:lnTo>
                  <a:lnTo>
                    <a:pt x="7874" y="105663"/>
                  </a:lnTo>
                  <a:lnTo>
                    <a:pt x="0" y="154558"/>
                  </a:lnTo>
                  <a:lnTo>
                    <a:pt x="0" y="878382"/>
                  </a:lnTo>
                  <a:lnTo>
                    <a:pt x="7874" y="927252"/>
                  </a:lnTo>
                  <a:lnTo>
                    <a:pt x="29845" y="969708"/>
                  </a:lnTo>
                  <a:lnTo>
                    <a:pt x="63373" y="1003185"/>
                  </a:lnTo>
                  <a:lnTo>
                    <a:pt x="105791" y="1025143"/>
                  </a:lnTo>
                  <a:lnTo>
                    <a:pt x="154686" y="1033017"/>
                  </a:lnTo>
                  <a:lnTo>
                    <a:pt x="1392174" y="1033017"/>
                  </a:lnTo>
                  <a:lnTo>
                    <a:pt x="1441069" y="1025143"/>
                  </a:lnTo>
                  <a:lnTo>
                    <a:pt x="1483487" y="1003185"/>
                  </a:lnTo>
                  <a:lnTo>
                    <a:pt x="1517015" y="969708"/>
                  </a:lnTo>
                  <a:lnTo>
                    <a:pt x="1538986" y="927252"/>
                  </a:lnTo>
                  <a:lnTo>
                    <a:pt x="1546860" y="878382"/>
                  </a:lnTo>
                  <a:lnTo>
                    <a:pt x="1546860" y="154558"/>
                  </a:lnTo>
                  <a:lnTo>
                    <a:pt x="1538986" y="105663"/>
                  </a:lnTo>
                  <a:lnTo>
                    <a:pt x="1517015" y="63245"/>
                  </a:lnTo>
                  <a:lnTo>
                    <a:pt x="1483487" y="29717"/>
                  </a:lnTo>
                  <a:lnTo>
                    <a:pt x="1441069" y="7873"/>
                  </a:lnTo>
                  <a:lnTo>
                    <a:pt x="1392174" y="0"/>
                  </a:lnTo>
                  <a:close/>
                </a:path>
              </a:pathLst>
            </a:custGeom>
            <a:solidFill>
              <a:srgbClr val="1F43C7"/>
            </a:solidFill>
          </p:spPr>
          <p:txBody>
            <a:bodyPr wrap="square" lIns="0" tIns="0" rIns="0" bIns="0" rtlCol="0"/>
            <a:lstStyle/>
            <a:p>
              <a:endParaRPr/>
            </a:p>
          </p:txBody>
        </p:sp>
      </p:grpSp>
      <p:grpSp>
        <p:nvGrpSpPr>
          <p:cNvPr id="99" name="object 99"/>
          <p:cNvGrpSpPr/>
          <p:nvPr/>
        </p:nvGrpSpPr>
        <p:grpSpPr>
          <a:xfrm>
            <a:off x="5899403" y="4489132"/>
            <a:ext cx="1225550" cy="1225550"/>
            <a:chOff x="5899403" y="4489132"/>
            <a:chExt cx="1225550" cy="1225550"/>
          </a:xfrm>
        </p:grpSpPr>
        <p:pic>
          <p:nvPicPr>
            <p:cNvPr id="100" name="object 100"/>
            <p:cNvPicPr/>
            <p:nvPr/>
          </p:nvPicPr>
          <p:blipFill>
            <a:blip r:embed="rId32" cstate="print"/>
            <a:stretch>
              <a:fillRect/>
            </a:stretch>
          </p:blipFill>
          <p:spPr>
            <a:xfrm>
              <a:off x="6085331" y="4720755"/>
              <a:ext cx="853439" cy="853274"/>
            </a:xfrm>
            <a:prstGeom prst="rect">
              <a:avLst/>
            </a:prstGeom>
          </p:spPr>
        </p:pic>
        <p:pic>
          <p:nvPicPr>
            <p:cNvPr id="101" name="object 101"/>
            <p:cNvPicPr/>
            <p:nvPr/>
          </p:nvPicPr>
          <p:blipFill>
            <a:blip r:embed="rId33" cstate="print"/>
            <a:stretch>
              <a:fillRect/>
            </a:stretch>
          </p:blipFill>
          <p:spPr>
            <a:xfrm>
              <a:off x="5899403" y="4489132"/>
              <a:ext cx="1225296" cy="1225067"/>
            </a:xfrm>
            <a:prstGeom prst="rect">
              <a:avLst/>
            </a:prstGeom>
          </p:spPr>
        </p:pic>
      </p:grpSp>
      <p:pic>
        <p:nvPicPr>
          <p:cNvPr id="102" name="object 102"/>
          <p:cNvPicPr/>
          <p:nvPr/>
        </p:nvPicPr>
        <p:blipFill>
          <a:blip r:embed="rId34" cstate="print"/>
          <a:stretch>
            <a:fillRect/>
          </a:stretch>
        </p:blipFill>
        <p:spPr>
          <a:xfrm>
            <a:off x="6825995" y="5761431"/>
            <a:ext cx="970788" cy="397687"/>
          </a:xfrm>
          <a:prstGeom prst="rect">
            <a:avLst/>
          </a:prstGeom>
        </p:spPr>
      </p:pic>
      <p:pic>
        <p:nvPicPr>
          <p:cNvPr id="103" name="object 103"/>
          <p:cNvPicPr/>
          <p:nvPr/>
        </p:nvPicPr>
        <p:blipFill>
          <a:blip r:embed="rId35" cstate="print"/>
          <a:stretch>
            <a:fillRect/>
          </a:stretch>
        </p:blipFill>
        <p:spPr>
          <a:xfrm>
            <a:off x="6188328" y="3927131"/>
            <a:ext cx="682548" cy="423252"/>
          </a:xfrm>
          <a:prstGeom prst="rect">
            <a:avLst/>
          </a:prstGeom>
        </p:spPr>
      </p:pic>
      <p:pic>
        <p:nvPicPr>
          <p:cNvPr id="104" name="object 104"/>
          <p:cNvPicPr/>
          <p:nvPr/>
        </p:nvPicPr>
        <p:blipFill>
          <a:blip r:embed="rId36" cstate="print"/>
          <a:stretch>
            <a:fillRect/>
          </a:stretch>
        </p:blipFill>
        <p:spPr>
          <a:xfrm>
            <a:off x="4898135" y="4798491"/>
            <a:ext cx="885443" cy="248361"/>
          </a:xfrm>
          <a:prstGeom prst="rect">
            <a:avLst/>
          </a:prstGeom>
        </p:spPr>
      </p:pic>
      <p:pic>
        <p:nvPicPr>
          <p:cNvPr id="105" name="object 105"/>
          <p:cNvPicPr/>
          <p:nvPr/>
        </p:nvPicPr>
        <p:blipFill>
          <a:blip r:embed="rId37" cstate="print"/>
          <a:stretch>
            <a:fillRect/>
          </a:stretch>
        </p:blipFill>
        <p:spPr>
          <a:xfrm>
            <a:off x="5269991" y="5683732"/>
            <a:ext cx="842772" cy="507390"/>
          </a:xfrm>
          <a:prstGeom prst="rect">
            <a:avLst/>
          </a:prstGeom>
        </p:spPr>
      </p:pic>
      <p:grpSp>
        <p:nvGrpSpPr>
          <p:cNvPr id="106" name="object 106"/>
          <p:cNvGrpSpPr/>
          <p:nvPr/>
        </p:nvGrpSpPr>
        <p:grpSpPr>
          <a:xfrm>
            <a:off x="7990331" y="3896423"/>
            <a:ext cx="1905000" cy="1045844"/>
            <a:chOff x="7990331" y="3896423"/>
            <a:chExt cx="1905000" cy="1045844"/>
          </a:xfrm>
        </p:grpSpPr>
        <p:pic>
          <p:nvPicPr>
            <p:cNvPr id="107" name="object 107"/>
            <p:cNvPicPr/>
            <p:nvPr/>
          </p:nvPicPr>
          <p:blipFill>
            <a:blip r:embed="rId38" cstate="print"/>
            <a:stretch>
              <a:fillRect/>
            </a:stretch>
          </p:blipFill>
          <p:spPr>
            <a:xfrm>
              <a:off x="8028431" y="3934510"/>
              <a:ext cx="1828800" cy="969086"/>
            </a:xfrm>
            <a:prstGeom prst="rect">
              <a:avLst/>
            </a:prstGeom>
          </p:spPr>
        </p:pic>
        <p:sp>
          <p:nvSpPr>
            <p:cNvPr id="108" name="object 108"/>
            <p:cNvSpPr/>
            <p:nvPr/>
          </p:nvSpPr>
          <p:spPr>
            <a:xfrm>
              <a:off x="8009381" y="3915473"/>
              <a:ext cx="1866900" cy="1007744"/>
            </a:xfrm>
            <a:custGeom>
              <a:avLst/>
              <a:gdLst/>
              <a:ahLst/>
              <a:cxnLst/>
              <a:rect l="l" t="t" r="r" b="b"/>
              <a:pathLst>
                <a:path w="1866900" h="1007745">
                  <a:moveTo>
                    <a:pt x="0" y="1007173"/>
                  </a:moveTo>
                  <a:lnTo>
                    <a:pt x="1866900" y="1007173"/>
                  </a:lnTo>
                  <a:lnTo>
                    <a:pt x="1866900" y="0"/>
                  </a:lnTo>
                  <a:lnTo>
                    <a:pt x="0" y="0"/>
                  </a:lnTo>
                  <a:lnTo>
                    <a:pt x="0" y="1007173"/>
                  </a:lnTo>
                  <a:close/>
                </a:path>
              </a:pathLst>
            </a:custGeom>
            <a:ln w="38100">
              <a:solidFill>
                <a:srgbClr val="000000"/>
              </a:solidFill>
            </a:ln>
          </p:spPr>
          <p:txBody>
            <a:bodyPr wrap="square" lIns="0" tIns="0" rIns="0" bIns="0" rtlCol="0"/>
            <a:lstStyle/>
            <a:p>
              <a:endParaRPr/>
            </a:p>
          </p:txBody>
        </p:sp>
      </p:grpSp>
      <p:grpSp>
        <p:nvGrpSpPr>
          <p:cNvPr id="109" name="object 109"/>
          <p:cNvGrpSpPr/>
          <p:nvPr/>
        </p:nvGrpSpPr>
        <p:grpSpPr>
          <a:xfrm>
            <a:off x="7136892" y="4627740"/>
            <a:ext cx="2741930" cy="1581785"/>
            <a:chOff x="7136892" y="4627740"/>
            <a:chExt cx="2741930" cy="1581785"/>
          </a:xfrm>
        </p:grpSpPr>
        <p:pic>
          <p:nvPicPr>
            <p:cNvPr id="110" name="object 110"/>
            <p:cNvPicPr/>
            <p:nvPr/>
          </p:nvPicPr>
          <p:blipFill>
            <a:blip r:embed="rId39" cstate="print"/>
            <a:stretch>
              <a:fillRect/>
            </a:stretch>
          </p:blipFill>
          <p:spPr>
            <a:xfrm>
              <a:off x="8036306" y="5144325"/>
              <a:ext cx="1804161" cy="1026985"/>
            </a:xfrm>
            <a:prstGeom prst="rect">
              <a:avLst/>
            </a:prstGeom>
          </p:spPr>
        </p:pic>
        <p:sp>
          <p:nvSpPr>
            <p:cNvPr id="111" name="object 111"/>
            <p:cNvSpPr/>
            <p:nvPr/>
          </p:nvSpPr>
          <p:spPr>
            <a:xfrm>
              <a:off x="8009382" y="5125288"/>
              <a:ext cx="1850389" cy="1065530"/>
            </a:xfrm>
            <a:custGeom>
              <a:avLst/>
              <a:gdLst/>
              <a:ahLst/>
              <a:cxnLst/>
              <a:rect l="l" t="t" r="r" b="b"/>
              <a:pathLst>
                <a:path w="1850390" h="1065529">
                  <a:moveTo>
                    <a:pt x="0" y="1065072"/>
                  </a:moveTo>
                  <a:lnTo>
                    <a:pt x="1850135" y="1065072"/>
                  </a:lnTo>
                  <a:lnTo>
                    <a:pt x="1850135" y="0"/>
                  </a:lnTo>
                  <a:lnTo>
                    <a:pt x="0" y="0"/>
                  </a:lnTo>
                  <a:lnTo>
                    <a:pt x="0" y="1065072"/>
                  </a:lnTo>
                  <a:close/>
                </a:path>
              </a:pathLst>
            </a:custGeom>
            <a:ln w="38100">
              <a:solidFill>
                <a:srgbClr val="000000"/>
              </a:solidFill>
            </a:ln>
          </p:spPr>
          <p:txBody>
            <a:bodyPr wrap="square" lIns="0" tIns="0" rIns="0" bIns="0" rtlCol="0"/>
            <a:lstStyle/>
            <a:p>
              <a:endParaRPr/>
            </a:p>
          </p:txBody>
        </p:sp>
        <p:pic>
          <p:nvPicPr>
            <p:cNvPr id="112" name="object 112"/>
            <p:cNvPicPr/>
            <p:nvPr/>
          </p:nvPicPr>
          <p:blipFill>
            <a:blip r:embed="rId40" cstate="print"/>
            <a:stretch>
              <a:fillRect/>
            </a:stretch>
          </p:blipFill>
          <p:spPr>
            <a:xfrm>
              <a:off x="7136892" y="4627740"/>
              <a:ext cx="867918" cy="538619"/>
            </a:xfrm>
            <a:prstGeom prst="rect">
              <a:avLst/>
            </a:prstGeom>
          </p:spPr>
        </p:pic>
        <p:pic>
          <p:nvPicPr>
            <p:cNvPr id="113" name="object 113"/>
            <p:cNvPicPr/>
            <p:nvPr/>
          </p:nvPicPr>
          <p:blipFill>
            <a:blip r:embed="rId41" cstate="print"/>
            <a:stretch>
              <a:fillRect/>
            </a:stretch>
          </p:blipFill>
          <p:spPr>
            <a:xfrm>
              <a:off x="7164324" y="4655273"/>
              <a:ext cx="815340" cy="486067"/>
            </a:xfrm>
            <a:prstGeom prst="rect">
              <a:avLst/>
            </a:prstGeom>
          </p:spPr>
        </p:pic>
      </p:grpSp>
      <p:pic>
        <p:nvPicPr>
          <p:cNvPr id="114" name="object 114"/>
          <p:cNvPicPr/>
          <p:nvPr/>
        </p:nvPicPr>
        <p:blipFill>
          <a:blip r:embed="rId42" cstate="print"/>
          <a:stretch>
            <a:fillRect/>
          </a:stretch>
        </p:blipFill>
        <p:spPr>
          <a:xfrm>
            <a:off x="11500104" y="6474652"/>
            <a:ext cx="565302" cy="322859"/>
          </a:xfrm>
          <a:prstGeom prst="rect">
            <a:avLst/>
          </a:prstGeom>
        </p:spPr>
      </p:pic>
      <p:sp>
        <p:nvSpPr>
          <p:cNvPr id="115" name="object 115"/>
          <p:cNvSpPr txBox="1"/>
          <p:nvPr/>
        </p:nvSpPr>
        <p:spPr>
          <a:xfrm>
            <a:off x="164084" y="4076827"/>
            <a:ext cx="1335405" cy="544195"/>
          </a:xfrm>
          <a:prstGeom prst="rect">
            <a:avLst/>
          </a:prstGeom>
        </p:spPr>
        <p:txBody>
          <a:bodyPr vert="horz" wrap="square" lIns="0" tIns="12700" rIns="0" bIns="0" rtlCol="0">
            <a:spAutoFit/>
          </a:bodyPr>
          <a:lstStyle/>
          <a:p>
            <a:pPr marL="12700" marR="5080" indent="185420">
              <a:lnSpc>
                <a:spcPct val="100000"/>
              </a:lnSpc>
              <a:spcBef>
                <a:spcPts val="100"/>
              </a:spcBef>
            </a:pPr>
            <a:r>
              <a:rPr sz="1700" b="1" spc="-10" dirty="0">
                <a:solidFill>
                  <a:srgbClr val="FFFFFF"/>
                </a:solidFill>
                <a:latin typeface="Arial"/>
                <a:cs typeface="Arial"/>
              </a:rPr>
              <a:t>Logistics </a:t>
            </a:r>
            <a:r>
              <a:rPr sz="1700" b="1" spc="-20" dirty="0">
                <a:solidFill>
                  <a:srgbClr val="FFFFFF"/>
                </a:solidFill>
                <a:latin typeface="Arial"/>
                <a:cs typeface="Arial"/>
              </a:rPr>
              <a:t>Management</a:t>
            </a:r>
            <a:endParaRPr sz="1700">
              <a:latin typeface="Arial"/>
              <a:cs typeface="Arial"/>
            </a:endParaRPr>
          </a:p>
        </p:txBody>
      </p:sp>
      <p:sp>
        <p:nvSpPr>
          <p:cNvPr id="116" name="object 116"/>
          <p:cNvSpPr txBox="1"/>
          <p:nvPr/>
        </p:nvSpPr>
        <p:spPr>
          <a:xfrm>
            <a:off x="1932558" y="3945077"/>
            <a:ext cx="1123950" cy="753110"/>
          </a:xfrm>
          <a:prstGeom prst="rect">
            <a:avLst/>
          </a:prstGeom>
        </p:spPr>
        <p:txBody>
          <a:bodyPr vert="horz" wrap="square" lIns="0" tIns="13970" rIns="0" bIns="0" rtlCol="0">
            <a:spAutoFit/>
          </a:bodyPr>
          <a:lstStyle/>
          <a:p>
            <a:pPr marL="2540" algn="ctr">
              <a:lnSpc>
                <a:spcPts val="1895"/>
              </a:lnSpc>
              <a:spcBef>
                <a:spcPts val="110"/>
              </a:spcBef>
            </a:pPr>
            <a:r>
              <a:rPr sz="1600" b="1" dirty="0">
                <a:solidFill>
                  <a:srgbClr val="FFFFFF"/>
                </a:solidFill>
                <a:latin typeface="Arial"/>
                <a:cs typeface="Arial"/>
              </a:rPr>
              <a:t>Sea</a:t>
            </a:r>
            <a:r>
              <a:rPr sz="1600" b="1" spc="-45" dirty="0">
                <a:solidFill>
                  <a:srgbClr val="FFFFFF"/>
                </a:solidFill>
                <a:latin typeface="Arial"/>
                <a:cs typeface="Arial"/>
              </a:rPr>
              <a:t> </a:t>
            </a:r>
            <a:r>
              <a:rPr sz="1600" b="1" spc="-10" dirty="0">
                <a:solidFill>
                  <a:srgbClr val="FFFFFF"/>
                </a:solidFill>
                <a:latin typeface="Arial"/>
                <a:cs typeface="Arial"/>
              </a:rPr>
              <a:t>Freight</a:t>
            </a:r>
            <a:endParaRPr sz="1600">
              <a:latin typeface="Arial"/>
              <a:cs typeface="Arial"/>
            </a:endParaRPr>
          </a:p>
          <a:p>
            <a:pPr marL="6350" algn="ctr">
              <a:lnSpc>
                <a:spcPts val="1895"/>
              </a:lnSpc>
            </a:pPr>
            <a:r>
              <a:rPr sz="1600" b="1" spc="-10" dirty="0">
                <a:solidFill>
                  <a:srgbClr val="FFFFFF"/>
                </a:solidFill>
                <a:latin typeface="Arial"/>
                <a:cs typeface="Arial"/>
              </a:rPr>
              <a:t>NVOCC</a:t>
            </a:r>
            <a:endParaRPr sz="1600">
              <a:latin typeface="Arial"/>
              <a:cs typeface="Arial"/>
            </a:endParaRPr>
          </a:p>
          <a:p>
            <a:pPr algn="ctr">
              <a:lnSpc>
                <a:spcPct val="100000"/>
              </a:lnSpc>
            </a:pPr>
            <a:r>
              <a:rPr sz="1600" b="1" spc="-10" dirty="0">
                <a:solidFill>
                  <a:srgbClr val="FFFFFF"/>
                </a:solidFill>
                <a:latin typeface="Arial"/>
                <a:cs typeface="Arial"/>
              </a:rPr>
              <a:t>Forwarding</a:t>
            </a:r>
            <a:endParaRPr sz="1600">
              <a:latin typeface="Arial"/>
              <a:cs typeface="Arial"/>
            </a:endParaRPr>
          </a:p>
        </p:txBody>
      </p:sp>
      <p:sp>
        <p:nvSpPr>
          <p:cNvPr id="117" name="object 117"/>
          <p:cNvSpPr txBox="1"/>
          <p:nvPr/>
        </p:nvSpPr>
        <p:spPr>
          <a:xfrm>
            <a:off x="3493389" y="4018915"/>
            <a:ext cx="1258570" cy="568325"/>
          </a:xfrm>
          <a:prstGeom prst="rect">
            <a:avLst/>
          </a:prstGeom>
        </p:spPr>
        <p:txBody>
          <a:bodyPr vert="horz" wrap="square" lIns="0" tIns="26670" rIns="0" bIns="0" rtlCol="0">
            <a:spAutoFit/>
          </a:bodyPr>
          <a:lstStyle/>
          <a:p>
            <a:pPr marL="12700" marR="5080" indent="45720">
              <a:lnSpc>
                <a:spcPts val="2110"/>
              </a:lnSpc>
              <a:spcBef>
                <a:spcPts val="210"/>
              </a:spcBef>
            </a:pPr>
            <a:r>
              <a:rPr sz="1800" b="1" dirty="0">
                <a:solidFill>
                  <a:srgbClr val="FFFFFF"/>
                </a:solidFill>
                <a:latin typeface="Arial"/>
                <a:cs typeface="Arial"/>
              </a:rPr>
              <a:t>Air</a:t>
            </a:r>
            <a:r>
              <a:rPr sz="1800" b="1" spc="-70" dirty="0">
                <a:solidFill>
                  <a:srgbClr val="FFFFFF"/>
                </a:solidFill>
                <a:latin typeface="Arial"/>
                <a:cs typeface="Arial"/>
              </a:rPr>
              <a:t> </a:t>
            </a:r>
            <a:r>
              <a:rPr sz="1800" b="1" spc="-10" dirty="0">
                <a:solidFill>
                  <a:srgbClr val="FFFFFF"/>
                </a:solidFill>
                <a:latin typeface="Arial"/>
                <a:cs typeface="Arial"/>
              </a:rPr>
              <a:t>Freight </a:t>
            </a:r>
            <a:r>
              <a:rPr sz="1800" b="1" spc="-20" dirty="0">
                <a:solidFill>
                  <a:srgbClr val="FFFFFF"/>
                </a:solidFill>
                <a:latin typeface="Arial"/>
                <a:cs typeface="Arial"/>
              </a:rPr>
              <a:t>Forwarding</a:t>
            </a:r>
            <a:endParaRPr sz="1800">
              <a:latin typeface="Arial"/>
              <a:cs typeface="Arial"/>
            </a:endParaRPr>
          </a:p>
        </p:txBody>
      </p:sp>
      <p:sp>
        <p:nvSpPr>
          <p:cNvPr id="118" name="object 118"/>
          <p:cNvSpPr txBox="1"/>
          <p:nvPr/>
        </p:nvSpPr>
        <p:spPr>
          <a:xfrm>
            <a:off x="261620" y="5311216"/>
            <a:ext cx="1146175" cy="568960"/>
          </a:xfrm>
          <a:prstGeom prst="rect">
            <a:avLst/>
          </a:prstGeom>
        </p:spPr>
        <p:txBody>
          <a:bodyPr vert="horz" wrap="square" lIns="0" tIns="12700" rIns="0" bIns="0" rtlCol="0">
            <a:spAutoFit/>
          </a:bodyPr>
          <a:lstStyle/>
          <a:p>
            <a:pPr marL="85725">
              <a:lnSpc>
                <a:spcPts val="2135"/>
              </a:lnSpc>
              <a:spcBef>
                <a:spcPts val="100"/>
              </a:spcBef>
            </a:pPr>
            <a:r>
              <a:rPr sz="1800" b="1" spc="-10" dirty="0">
                <a:solidFill>
                  <a:srgbClr val="FFFFFF"/>
                </a:solidFill>
                <a:latin typeface="Arial"/>
                <a:cs typeface="Arial"/>
              </a:rPr>
              <a:t>Customs</a:t>
            </a:r>
            <a:endParaRPr sz="1800">
              <a:latin typeface="Arial"/>
              <a:cs typeface="Arial"/>
            </a:endParaRPr>
          </a:p>
          <a:p>
            <a:pPr marL="12700">
              <a:lnSpc>
                <a:spcPts val="2135"/>
              </a:lnSpc>
            </a:pPr>
            <a:r>
              <a:rPr sz="1800" b="1" spc="-10" dirty="0">
                <a:solidFill>
                  <a:srgbClr val="FFFFFF"/>
                </a:solidFill>
                <a:latin typeface="Arial"/>
                <a:cs typeface="Arial"/>
              </a:rPr>
              <a:t>Brokerage</a:t>
            </a:r>
            <a:endParaRPr sz="1800">
              <a:latin typeface="Arial"/>
              <a:cs typeface="Arial"/>
            </a:endParaRPr>
          </a:p>
        </p:txBody>
      </p:sp>
      <p:sp>
        <p:nvSpPr>
          <p:cNvPr id="119" name="object 119"/>
          <p:cNvSpPr txBox="1"/>
          <p:nvPr/>
        </p:nvSpPr>
        <p:spPr>
          <a:xfrm>
            <a:off x="1816735" y="5302072"/>
            <a:ext cx="1295400" cy="568960"/>
          </a:xfrm>
          <a:prstGeom prst="rect">
            <a:avLst/>
          </a:prstGeom>
        </p:spPr>
        <p:txBody>
          <a:bodyPr vert="horz" wrap="square" lIns="0" tIns="12700" rIns="0" bIns="0" rtlCol="0">
            <a:spAutoFit/>
          </a:bodyPr>
          <a:lstStyle/>
          <a:p>
            <a:pPr marL="5715" algn="ctr">
              <a:lnSpc>
                <a:spcPts val="2135"/>
              </a:lnSpc>
              <a:spcBef>
                <a:spcPts val="100"/>
              </a:spcBef>
            </a:pPr>
            <a:r>
              <a:rPr sz="1800" b="1" spc="-10" dirty="0">
                <a:solidFill>
                  <a:srgbClr val="FFFFFF"/>
                </a:solidFill>
                <a:latin typeface="Arial"/>
                <a:cs typeface="Arial"/>
              </a:rPr>
              <a:t>Domestic</a:t>
            </a:r>
            <a:endParaRPr sz="1800">
              <a:latin typeface="Arial"/>
              <a:cs typeface="Arial"/>
            </a:endParaRPr>
          </a:p>
          <a:p>
            <a:pPr algn="ctr">
              <a:lnSpc>
                <a:spcPts val="2135"/>
              </a:lnSpc>
            </a:pPr>
            <a:r>
              <a:rPr sz="1800" b="1" spc="-10" dirty="0">
                <a:solidFill>
                  <a:srgbClr val="FFFFFF"/>
                </a:solidFill>
                <a:latin typeface="Arial"/>
                <a:cs typeface="Arial"/>
              </a:rPr>
              <a:t>Distribution</a:t>
            </a:r>
            <a:endParaRPr sz="1800">
              <a:latin typeface="Arial"/>
              <a:cs typeface="Arial"/>
            </a:endParaRPr>
          </a:p>
        </p:txBody>
      </p:sp>
      <p:sp>
        <p:nvSpPr>
          <p:cNvPr id="120" name="object 120"/>
          <p:cNvSpPr txBox="1"/>
          <p:nvPr/>
        </p:nvSpPr>
        <p:spPr>
          <a:xfrm>
            <a:off x="3435477" y="5219776"/>
            <a:ext cx="1335405" cy="801370"/>
          </a:xfrm>
          <a:prstGeom prst="rect">
            <a:avLst/>
          </a:prstGeom>
        </p:spPr>
        <p:txBody>
          <a:bodyPr vert="horz" wrap="square" lIns="0" tIns="14604" rIns="0" bIns="0" rtlCol="0">
            <a:spAutoFit/>
          </a:bodyPr>
          <a:lstStyle/>
          <a:p>
            <a:pPr marL="12700" marR="5080" indent="-1270" algn="ctr">
              <a:lnSpc>
                <a:spcPct val="99500"/>
              </a:lnSpc>
              <a:spcBef>
                <a:spcPts val="114"/>
              </a:spcBef>
            </a:pPr>
            <a:r>
              <a:rPr sz="1700" b="1" spc="-10" dirty="0">
                <a:solidFill>
                  <a:srgbClr val="FFFFFF"/>
                </a:solidFill>
                <a:latin typeface="Arial"/>
                <a:cs typeface="Arial"/>
              </a:rPr>
              <a:t>Supply Chain </a:t>
            </a:r>
            <a:r>
              <a:rPr sz="1700" b="1" spc="-20" dirty="0">
                <a:solidFill>
                  <a:srgbClr val="FFFFFF"/>
                </a:solidFill>
                <a:latin typeface="Arial"/>
                <a:cs typeface="Arial"/>
              </a:rPr>
              <a:t>Management</a:t>
            </a:r>
            <a:endParaRPr sz="1700">
              <a:latin typeface="Arial"/>
              <a:cs typeface="Arial"/>
            </a:endParaRPr>
          </a:p>
        </p:txBody>
      </p:sp>
      <p:sp>
        <p:nvSpPr>
          <p:cNvPr id="121" name="object 121"/>
          <p:cNvSpPr txBox="1"/>
          <p:nvPr/>
        </p:nvSpPr>
        <p:spPr>
          <a:xfrm>
            <a:off x="72643" y="6211315"/>
            <a:ext cx="5050155" cy="391160"/>
          </a:xfrm>
          <a:prstGeom prst="rect">
            <a:avLst/>
          </a:prstGeom>
        </p:spPr>
        <p:txBody>
          <a:bodyPr vert="horz" wrap="square" lIns="0" tIns="12700" rIns="0" bIns="0" rtlCol="0">
            <a:spAutoFit/>
          </a:bodyPr>
          <a:lstStyle/>
          <a:p>
            <a:pPr marL="12700">
              <a:lnSpc>
                <a:spcPct val="100000"/>
              </a:lnSpc>
              <a:spcBef>
                <a:spcPts val="100"/>
              </a:spcBef>
            </a:pPr>
            <a:r>
              <a:rPr sz="2400" b="1" u="sng" dirty="0">
                <a:uFill>
                  <a:solidFill>
                    <a:srgbClr val="000000"/>
                  </a:solidFill>
                </a:uFill>
                <a:latin typeface="Arial"/>
                <a:cs typeface="Arial"/>
              </a:rPr>
              <a:t>Our</a:t>
            </a:r>
            <a:r>
              <a:rPr sz="2400" b="1" u="sng" spc="-70" dirty="0">
                <a:uFill>
                  <a:solidFill>
                    <a:srgbClr val="000000"/>
                  </a:solidFill>
                </a:uFill>
                <a:latin typeface="Arial"/>
                <a:cs typeface="Arial"/>
              </a:rPr>
              <a:t> </a:t>
            </a:r>
            <a:r>
              <a:rPr sz="2400" b="1" u="sng" dirty="0">
                <a:uFill>
                  <a:solidFill>
                    <a:srgbClr val="000000"/>
                  </a:solidFill>
                </a:uFill>
                <a:latin typeface="Arial"/>
                <a:cs typeface="Arial"/>
              </a:rPr>
              <a:t>Services</a:t>
            </a:r>
            <a:r>
              <a:rPr sz="2400" b="1" u="sng" spc="-50" dirty="0">
                <a:uFill>
                  <a:solidFill>
                    <a:srgbClr val="000000"/>
                  </a:solidFill>
                </a:uFill>
                <a:latin typeface="Arial"/>
                <a:cs typeface="Arial"/>
              </a:rPr>
              <a:t> </a:t>
            </a:r>
            <a:r>
              <a:rPr sz="2400" b="1" u="sng" dirty="0">
                <a:uFill>
                  <a:solidFill>
                    <a:srgbClr val="000000"/>
                  </a:solidFill>
                </a:uFill>
                <a:latin typeface="Arial"/>
                <a:cs typeface="Arial"/>
              </a:rPr>
              <a:t>and</a:t>
            </a:r>
            <a:r>
              <a:rPr sz="2400" b="1" u="sng" spc="-65" dirty="0">
                <a:uFill>
                  <a:solidFill>
                    <a:srgbClr val="000000"/>
                  </a:solidFill>
                </a:uFill>
                <a:latin typeface="Arial"/>
                <a:cs typeface="Arial"/>
              </a:rPr>
              <a:t> </a:t>
            </a:r>
            <a:r>
              <a:rPr sz="2400" b="1" u="sng" dirty="0">
                <a:uFill>
                  <a:solidFill>
                    <a:srgbClr val="000000"/>
                  </a:solidFill>
                </a:uFill>
                <a:latin typeface="Arial"/>
                <a:cs typeface="Arial"/>
              </a:rPr>
              <a:t>Moving</a:t>
            </a:r>
            <a:r>
              <a:rPr sz="2400" b="1" u="sng" spc="-70" dirty="0">
                <a:uFill>
                  <a:solidFill>
                    <a:srgbClr val="000000"/>
                  </a:solidFill>
                </a:uFill>
                <a:latin typeface="Arial"/>
                <a:cs typeface="Arial"/>
              </a:rPr>
              <a:t> </a:t>
            </a:r>
            <a:r>
              <a:rPr sz="2400" b="1" u="sng" spc="-10" dirty="0">
                <a:uFill>
                  <a:solidFill>
                    <a:srgbClr val="000000"/>
                  </a:solidFill>
                </a:uFill>
                <a:latin typeface="Arial"/>
                <a:cs typeface="Arial"/>
              </a:rPr>
              <a:t>Forward:</a:t>
            </a:r>
            <a:endParaRPr sz="2400">
              <a:latin typeface="Arial"/>
              <a:cs typeface="Arial"/>
            </a:endParaRPr>
          </a:p>
        </p:txBody>
      </p:sp>
      <p:sp>
        <p:nvSpPr>
          <p:cNvPr id="122" name="object 122"/>
          <p:cNvSpPr txBox="1">
            <a:spLocks noGrp="1"/>
          </p:cNvSpPr>
          <p:nvPr>
            <p:ph type="title"/>
          </p:nvPr>
        </p:nvSpPr>
        <p:spPr>
          <a:prstGeom prst="rect">
            <a:avLst/>
          </a:prstGeom>
        </p:spPr>
        <p:txBody>
          <a:bodyPr vert="horz" wrap="square" lIns="0" tIns="14605" rIns="0" bIns="0" rtlCol="0">
            <a:spAutoFit/>
          </a:bodyPr>
          <a:lstStyle/>
          <a:p>
            <a:pPr marL="1829435">
              <a:lnSpc>
                <a:spcPct val="100000"/>
              </a:lnSpc>
              <a:spcBef>
                <a:spcPts val="115"/>
              </a:spcBef>
            </a:pPr>
            <a:r>
              <a:rPr sz="2700" dirty="0">
                <a:solidFill>
                  <a:srgbClr val="2A1680"/>
                </a:solidFill>
              </a:rPr>
              <a:t>OFII</a:t>
            </a:r>
            <a:r>
              <a:rPr sz="2700" spc="-80" dirty="0">
                <a:solidFill>
                  <a:srgbClr val="2A1680"/>
                </a:solidFill>
              </a:rPr>
              <a:t> </a:t>
            </a:r>
            <a:r>
              <a:rPr sz="2700" dirty="0">
                <a:solidFill>
                  <a:srgbClr val="2A1680"/>
                </a:solidFill>
              </a:rPr>
              <a:t>Services</a:t>
            </a:r>
            <a:r>
              <a:rPr sz="2700" spc="-60" dirty="0">
                <a:solidFill>
                  <a:srgbClr val="2A1680"/>
                </a:solidFill>
              </a:rPr>
              <a:t> </a:t>
            </a:r>
            <a:r>
              <a:rPr sz="2700" dirty="0">
                <a:solidFill>
                  <a:srgbClr val="2A1680"/>
                </a:solidFill>
              </a:rPr>
              <a:t>and</a:t>
            </a:r>
            <a:r>
              <a:rPr sz="2700" spc="-60" dirty="0">
                <a:solidFill>
                  <a:srgbClr val="2A1680"/>
                </a:solidFill>
              </a:rPr>
              <a:t> </a:t>
            </a:r>
            <a:r>
              <a:rPr sz="2700" spc="-10" dirty="0">
                <a:solidFill>
                  <a:srgbClr val="2A1680"/>
                </a:solidFill>
              </a:rPr>
              <a:t>Capabilities</a:t>
            </a:r>
            <a:endParaRPr sz="2700"/>
          </a:p>
        </p:txBody>
      </p:sp>
      <p:sp>
        <p:nvSpPr>
          <p:cNvPr id="123" name="object 123"/>
          <p:cNvSpPr txBox="1"/>
          <p:nvPr/>
        </p:nvSpPr>
        <p:spPr>
          <a:xfrm>
            <a:off x="264668" y="823086"/>
            <a:ext cx="2747010" cy="1659889"/>
          </a:xfrm>
          <a:prstGeom prst="rect">
            <a:avLst/>
          </a:prstGeom>
        </p:spPr>
        <p:txBody>
          <a:bodyPr vert="horz" wrap="square" lIns="0" tIns="14604" rIns="0" bIns="0" rtlCol="0">
            <a:spAutoFit/>
          </a:bodyPr>
          <a:lstStyle/>
          <a:p>
            <a:pPr marL="12700" marR="5080" algn="just">
              <a:lnSpc>
                <a:spcPct val="99200"/>
              </a:lnSpc>
              <a:spcBef>
                <a:spcPts val="114"/>
              </a:spcBef>
            </a:pPr>
            <a:r>
              <a:rPr sz="1800" dirty="0">
                <a:solidFill>
                  <a:srgbClr val="FFFFFF"/>
                </a:solidFill>
                <a:latin typeface="Microsoft Sans Serif"/>
                <a:cs typeface="Microsoft Sans Serif"/>
              </a:rPr>
              <a:t>Established</a:t>
            </a:r>
            <a:r>
              <a:rPr sz="1800" spc="455" dirty="0">
                <a:solidFill>
                  <a:srgbClr val="FFFFFF"/>
                </a:solidFill>
                <a:latin typeface="Microsoft Sans Serif"/>
                <a:cs typeface="Microsoft Sans Serif"/>
              </a:rPr>
              <a:t> </a:t>
            </a:r>
            <a:r>
              <a:rPr sz="1800" dirty="0">
                <a:solidFill>
                  <a:srgbClr val="FFFFFF"/>
                </a:solidFill>
                <a:latin typeface="Microsoft Sans Serif"/>
                <a:cs typeface="Microsoft Sans Serif"/>
              </a:rPr>
              <a:t>in</a:t>
            </a:r>
            <a:r>
              <a:rPr sz="1800" spc="440" dirty="0">
                <a:solidFill>
                  <a:srgbClr val="FFFFFF"/>
                </a:solidFill>
                <a:latin typeface="Microsoft Sans Serif"/>
                <a:cs typeface="Microsoft Sans Serif"/>
              </a:rPr>
              <a:t> </a:t>
            </a:r>
            <a:r>
              <a:rPr sz="1800" dirty="0">
                <a:solidFill>
                  <a:srgbClr val="FFFFFF"/>
                </a:solidFill>
                <a:latin typeface="Microsoft Sans Serif"/>
                <a:cs typeface="Microsoft Sans Serif"/>
              </a:rPr>
              <a:t>1973</a:t>
            </a:r>
            <a:r>
              <a:rPr sz="1800" spc="440" dirty="0">
                <a:solidFill>
                  <a:srgbClr val="FFFFFF"/>
                </a:solidFill>
                <a:latin typeface="Microsoft Sans Serif"/>
                <a:cs typeface="Microsoft Sans Serif"/>
              </a:rPr>
              <a:t> </a:t>
            </a:r>
            <a:r>
              <a:rPr sz="1800" dirty="0">
                <a:solidFill>
                  <a:srgbClr val="FFFFFF"/>
                </a:solidFill>
                <a:latin typeface="Microsoft Sans Serif"/>
                <a:cs typeface="Microsoft Sans Serif"/>
              </a:rPr>
              <a:t>as</a:t>
            </a:r>
            <a:r>
              <a:rPr sz="1800" spc="445" dirty="0">
                <a:solidFill>
                  <a:srgbClr val="FFFFFF"/>
                </a:solidFill>
                <a:latin typeface="Microsoft Sans Serif"/>
                <a:cs typeface="Microsoft Sans Serif"/>
              </a:rPr>
              <a:t> </a:t>
            </a:r>
            <a:r>
              <a:rPr sz="1800" spc="-50" dirty="0">
                <a:solidFill>
                  <a:srgbClr val="FFFFFF"/>
                </a:solidFill>
                <a:latin typeface="Microsoft Sans Serif"/>
                <a:cs typeface="Microsoft Sans Serif"/>
              </a:rPr>
              <a:t>a </a:t>
            </a:r>
            <a:r>
              <a:rPr sz="1800" dirty="0">
                <a:solidFill>
                  <a:srgbClr val="FFFFFF"/>
                </a:solidFill>
                <a:latin typeface="Microsoft Sans Serif"/>
                <a:cs typeface="Microsoft Sans Serif"/>
              </a:rPr>
              <a:t>corporation</a:t>
            </a:r>
            <a:r>
              <a:rPr sz="1800" spc="100" dirty="0">
                <a:solidFill>
                  <a:srgbClr val="FFFFFF"/>
                </a:solidFill>
                <a:latin typeface="Microsoft Sans Serif"/>
                <a:cs typeface="Microsoft Sans Serif"/>
              </a:rPr>
              <a:t> </a:t>
            </a:r>
            <a:r>
              <a:rPr sz="1800" dirty="0">
                <a:solidFill>
                  <a:srgbClr val="FFFFFF"/>
                </a:solidFill>
                <a:latin typeface="Microsoft Sans Serif"/>
                <a:cs typeface="Microsoft Sans Serif"/>
              </a:rPr>
              <a:t>and</a:t>
            </a:r>
            <a:r>
              <a:rPr sz="1800" spc="100" dirty="0">
                <a:solidFill>
                  <a:srgbClr val="FFFFFF"/>
                </a:solidFill>
                <a:latin typeface="Microsoft Sans Serif"/>
                <a:cs typeface="Microsoft Sans Serif"/>
              </a:rPr>
              <a:t> </a:t>
            </a:r>
            <a:r>
              <a:rPr sz="1800" dirty="0">
                <a:solidFill>
                  <a:srgbClr val="FFFFFF"/>
                </a:solidFill>
                <a:latin typeface="Microsoft Sans Serif"/>
                <a:cs typeface="Microsoft Sans Serif"/>
              </a:rPr>
              <a:t>a</a:t>
            </a:r>
            <a:r>
              <a:rPr sz="1800" spc="105" dirty="0">
                <a:solidFill>
                  <a:srgbClr val="FFFFFF"/>
                </a:solidFill>
                <a:latin typeface="Microsoft Sans Serif"/>
                <a:cs typeface="Microsoft Sans Serif"/>
              </a:rPr>
              <a:t> </a:t>
            </a:r>
            <a:r>
              <a:rPr sz="1800" spc="-10" dirty="0">
                <a:solidFill>
                  <a:srgbClr val="FFFFFF"/>
                </a:solidFill>
                <a:latin typeface="Microsoft Sans Serif"/>
                <a:cs typeface="Microsoft Sans Serif"/>
              </a:rPr>
              <a:t>licensed </a:t>
            </a:r>
            <a:r>
              <a:rPr sz="1800" dirty="0">
                <a:solidFill>
                  <a:srgbClr val="FFFFFF"/>
                </a:solidFill>
                <a:latin typeface="Microsoft Sans Serif"/>
                <a:cs typeface="Microsoft Sans Serif"/>
              </a:rPr>
              <a:t>customs</a:t>
            </a:r>
            <a:r>
              <a:rPr sz="1800" spc="45" dirty="0">
                <a:solidFill>
                  <a:srgbClr val="FFFFFF"/>
                </a:solidFill>
                <a:latin typeface="Microsoft Sans Serif"/>
                <a:cs typeface="Microsoft Sans Serif"/>
              </a:rPr>
              <a:t> </a:t>
            </a:r>
            <a:r>
              <a:rPr sz="1800" dirty="0">
                <a:solidFill>
                  <a:srgbClr val="FFFFFF"/>
                </a:solidFill>
                <a:latin typeface="Microsoft Sans Serif"/>
                <a:cs typeface="Microsoft Sans Serif"/>
              </a:rPr>
              <a:t>broker</a:t>
            </a:r>
            <a:r>
              <a:rPr sz="1800" spc="40" dirty="0">
                <a:solidFill>
                  <a:srgbClr val="FFFFFF"/>
                </a:solidFill>
                <a:latin typeface="Microsoft Sans Serif"/>
                <a:cs typeface="Microsoft Sans Serif"/>
              </a:rPr>
              <a:t> </a:t>
            </a:r>
            <a:r>
              <a:rPr sz="1800" dirty="0">
                <a:solidFill>
                  <a:srgbClr val="FFFFFF"/>
                </a:solidFill>
                <a:latin typeface="Microsoft Sans Serif"/>
                <a:cs typeface="Microsoft Sans Serif"/>
              </a:rPr>
              <a:t>and</a:t>
            </a:r>
            <a:r>
              <a:rPr sz="1800" spc="65" dirty="0">
                <a:solidFill>
                  <a:srgbClr val="FFFFFF"/>
                </a:solidFill>
                <a:latin typeface="Microsoft Sans Serif"/>
                <a:cs typeface="Microsoft Sans Serif"/>
              </a:rPr>
              <a:t> </a:t>
            </a:r>
            <a:r>
              <a:rPr sz="1800" spc="-10" dirty="0">
                <a:solidFill>
                  <a:srgbClr val="FFFFFF"/>
                </a:solidFill>
                <a:latin typeface="Microsoft Sans Serif"/>
                <a:cs typeface="Microsoft Sans Serif"/>
              </a:rPr>
              <a:t>freight </a:t>
            </a:r>
            <a:r>
              <a:rPr sz="1800" dirty="0">
                <a:solidFill>
                  <a:srgbClr val="FFFFFF"/>
                </a:solidFill>
                <a:latin typeface="Microsoft Sans Serif"/>
                <a:cs typeface="Microsoft Sans Serif"/>
              </a:rPr>
              <a:t>forwarder,</a:t>
            </a:r>
            <a:r>
              <a:rPr sz="1800" spc="125" dirty="0">
                <a:solidFill>
                  <a:srgbClr val="FFFFFF"/>
                </a:solidFill>
                <a:latin typeface="Microsoft Sans Serif"/>
                <a:cs typeface="Microsoft Sans Serif"/>
              </a:rPr>
              <a:t>  </a:t>
            </a:r>
            <a:r>
              <a:rPr sz="1800" dirty="0">
                <a:solidFill>
                  <a:srgbClr val="FFFFFF"/>
                </a:solidFill>
                <a:latin typeface="Microsoft Sans Serif"/>
                <a:cs typeface="Microsoft Sans Serif"/>
              </a:rPr>
              <a:t>specializing</a:t>
            </a:r>
            <a:r>
              <a:rPr sz="1800" spc="135" dirty="0">
                <a:solidFill>
                  <a:srgbClr val="FFFFFF"/>
                </a:solidFill>
                <a:latin typeface="Microsoft Sans Serif"/>
                <a:cs typeface="Microsoft Sans Serif"/>
              </a:rPr>
              <a:t>  </a:t>
            </a:r>
            <a:r>
              <a:rPr sz="1800" spc="-25" dirty="0">
                <a:solidFill>
                  <a:srgbClr val="FFFFFF"/>
                </a:solidFill>
                <a:latin typeface="Microsoft Sans Serif"/>
                <a:cs typeface="Microsoft Sans Serif"/>
              </a:rPr>
              <a:t>in </a:t>
            </a:r>
            <a:r>
              <a:rPr sz="1800" dirty="0">
                <a:solidFill>
                  <a:srgbClr val="FFFFFF"/>
                </a:solidFill>
                <a:latin typeface="Microsoft Sans Serif"/>
                <a:cs typeface="Microsoft Sans Serif"/>
              </a:rPr>
              <a:t>cargo</a:t>
            </a:r>
            <a:r>
              <a:rPr sz="1800" spc="229" dirty="0">
                <a:solidFill>
                  <a:srgbClr val="FFFFFF"/>
                </a:solidFill>
                <a:latin typeface="Microsoft Sans Serif"/>
                <a:cs typeface="Microsoft Sans Serif"/>
              </a:rPr>
              <a:t>  </a:t>
            </a:r>
            <a:r>
              <a:rPr sz="1800" dirty="0">
                <a:solidFill>
                  <a:srgbClr val="FFFFFF"/>
                </a:solidFill>
                <a:latin typeface="Microsoft Sans Serif"/>
                <a:cs typeface="Microsoft Sans Serif"/>
              </a:rPr>
              <a:t>transportation</a:t>
            </a:r>
            <a:r>
              <a:rPr sz="1800" spc="229" dirty="0">
                <a:solidFill>
                  <a:srgbClr val="FFFFFF"/>
                </a:solidFill>
                <a:latin typeface="Microsoft Sans Serif"/>
                <a:cs typeface="Microsoft Sans Serif"/>
              </a:rPr>
              <a:t>  </a:t>
            </a:r>
            <a:r>
              <a:rPr sz="1800" spc="-25" dirty="0">
                <a:solidFill>
                  <a:srgbClr val="FFFFFF"/>
                </a:solidFill>
                <a:latin typeface="Microsoft Sans Serif"/>
                <a:cs typeface="Microsoft Sans Serif"/>
              </a:rPr>
              <a:t>and </a:t>
            </a:r>
            <a:r>
              <a:rPr sz="1800" dirty="0">
                <a:solidFill>
                  <a:srgbClr val="FFFFFF"/>
                </a:solidFill>
                <a:latin typeface="Microsoft Sans Serif"/>
                <a:cs typeface="Microsoft Sans Serif"/>
              </a:rPr>
              <a:t>allied</a:t>
            </a:r>
            <a:r>
              <a:rPr sz="1800" spc="-45" dirty="0">
                <a:solidFill>
                  <a:srgbClr val="FFFFFF"/>
                </a:solidFill>
                <a:latin typeface="Microsoft Sans Serif"/>
                <a:cs typeface="Microsoft Sans Serif"/>
              </a:rPr>
              <a:t> </a:t>
            </a:r>
            <a:r>
              <a:rPr sz="1800" spc="-10" dirty="0">
                <a:solidFill>
                  <a:srgbClr val="FFFFFF"/>
                </a:solidFill>
                <a:latin typeface="Microsoft Sans Serif"/>
                <a:cs typeface="Microsoft Sans Serif"/>
              </a:rPr>
              <a:t>services.</a:t>
            </a:r>
            <a:endParaRPr sz="1800">
              <a:latin typeface="Microsoft Sans Serif"/>
              <a:cs typeface="Microsoft Sans Serif"/>
            </a:endParaRPr>
          </a:p>
        </p:txBody>
      </p:sp>
      <p:sp>
        <p:nvSpPr>
          <p:cNvPr id="124" name="object 124"/>
          <p:cNvSpPr txBox="1"/>
          <p:nvPr/>
        </p:nvSpPr>
        <p:spPr>
          <a:xfrm>
            <a:off x="3313557" y="816991"/>
            <a:ext cx="2166620" cy="329565"/>
          </a:xfrm>
          <a:prstGeom prst="rect">
            <a:avLst/>
          </a:prstGeom>
        </p:spPr>
        <p:txBody>
          <a:bodyPr vert="horz" wrap="square" lIns="0" tIns="11430" rIns="0" bIns="0" rtlCol="0">
            <a:spAutoFit/>
          </a:bodyPr>
          <a:lstStyle/>
          <a:p>
            <a:pPr marL="12700">
              <a:lnSpc>
                <a:spcPct val="100000"/>
              </a:lnSpc>
              <a:spcBef>
                <a:spcPts val="90"/>
              </a:spcBef>
            </a:pPr>
            <a:r>
              <a:rPr sz="2000" b="1" u="sng" dirty="0">
                <a:solidFill>
                  <a:srgbClr val="FFFFFF"/>
                </a:solidFill>
                <a:uFill>
                  <a:solidFill>
                    <a:srgbClr val="FFFFFF"/>
                  </a:solidFill>
                </a:uFill>
                <a:latin typeface="Arial"/>
                <a:cs typeface="Arial"/>
              </a:rPr>
              <a:t>Our</a:t>
            </a:r>
            <a:r>
              <a:rPr sz="2000" b="1" u="sng" spc="-55" dirty="0">
                <a:solidFill>
                  <a:srgbClr val="FFFFFF"/>
                </a:solidFill>
                <a:uFill>
                  <a:solidFill>
                    <a:srgbClr val="FFFFFF"/>
                  </a:solidFill>
                </a:uFill>
                <a:latin typeface="Arial"/>
                <a:cs typeface="Arial"/>
              </a:rPr>
              <a:t> </a:t>
            </a:r>
            <a:r>
              <a:rPr sz="2000" b="1" u="sng" spc="-10" dirty="0">
                <a:solidFill>
                  <a:srgbClr val="FFFFFF"/>
                </a:solidFill>
                <a:uFill>
                  <a:solidFill>
                    <a:srgbClr val="FFFFFF"/>
                  </a:solidFill>
                </a:uFill>
                <a:latin typeface="Arial"/>
                <a:cs typeface="Arial"/>
              </a:rPr>
              <a:t>Commitment:</a:t>
            </a:r>
            <a:endParaRPr sz="2000">
              <a:latin typeface="Arial"/>
              <a:cs typeface="Arial"/>
            </a:endParaRPr>
          </a:p>
        </p:txBody>
      </p:sp>
      <p:sp>
        <p:nvSpPr>
          <p:cNvPr id="125" name="object 125"/>
          <p:cNvSpPr txBox="1"/>
          <p:nvPr/>
        </p:nvSpPr>
        <p:spPr>
          <a:xfrm>
            <a:off x="3313557" y="1396365"/>
            <a:ext cx="2733040" cy="299720"/>
          </a:xfrm>
          <a:prstGeom prst="rect">
            <a:avLst/>
          </a:prstGeom>
        </p:spPr>
        <p:txBody>
          <a:bodyPr vert="horz" wrap="square" lIns="0" tIns="12700" rIns="0" bIns="0" rtlCol="0">
            <a:spAutoFit/>
          </a:bodyPr>
          <a:lstStyle/>
          <a:p>
            <a:pPr marL="12700">
              <a:lnSpc>
                <a:spcPct val="100000"/>
              </a:lnSpc>
              <a:spcBef>
                <a:spcPts val="100"/>
              </a:spcBef>
              <a:tabLst>
                <a:tab pos="1421130" algn="l"/>
              </a:tabLst>
            </a:pPr>
            <a:r>
              <a:rPr sz="1800" b="1" i="1" u="sng" spc="-10" dirty="0">
                <a:solidFill>
                  <a:srgbClr val="FFFFFF"/>
                </a:solidFill>
                <a:uFill>
                  <a:solidFill>
                    <a:srgbClr val="FFFFFF"/>
                  </a:solidFill>
                </a:uFill>
                <a:latin typeface="Arial"/>
                <a:cs typeface="Arial"/>
              </a:rPr>
              <a:t>TOTAL</a:t>
            </a:r>
            <a:r>
              <a:rPr sz="1800" b="1" i="1" u="sng" dirty="0">
                <a:solidFill>
                  <a:srgbClr val="FFFFFF"/>
                </a:solidFill>
                <a:uFill>
                  <a:solidFill>
                    <a:srgbClr val="FFFFFF"/>
                  </a:solidFill>
                </a:uFill>
                <a:latin typeface="Arial"/>
                <a:cs typeface="Arial"/>
              </a:rPr>
              <a:t>	</a:t>
            </a:r>
            <a:r>
              <a:rPr sz="1800" b="1" i="1" u="sng" spc="-10" dirty="0">
                <a:solidFill>
                  <a:srgbClr val="FFFFFF"/>
                </a:solidFill>
                <a:uFill>
                  <a:solidFill>
                    <a:srgbClr val="FFFFFF"/>
                  </a:solidFill>
                </a:uFill>
                <a:latin typeface="Arial"/>
                <a:cs typeface="Arial"/>
              </a:rPr>
              <a:t>CUSTOMER</a:t>
            </a:r>
            <a:endParaRPr sz="1800">
              <a:latin typeface="Arial"/>
              <a:cs typeface="Arial"/>
            </a:endParaRPr>
          </a:p>
        </p:txBody>
      </p:sp>
      <p:sp>
        <p:nvSpPr>
          <p:cNvPr id="126" name="object 126"/>
          <p:cNvSpPr txBox="1"/>
          <p:nvPr/>
        </p:nvSpPr>
        <p:spPr>
          <a:xfrm>
            <a:off x="5026914" y="1670684"/>
            <a:ext cx="1024890" cy="574040"/>
          </a:xfrm>
          <a:prstGeom prst="rect">
            <a:avLst/>
          </a:prstGeom>
        </p:spPr>
        <p:txBody>
          <a:bodyPr vert="horz" wrap="square" lIns="0" tIns="12700" rIns="0" bIns="0" rtlCol="0">
            <a:spAutoFit/>
          </a:bodyPr>
          <a:lstStyle/>
          <a:p>
            <a:pPr marR="5080" algn="r">
              <a:lnSpc>
                <a:spcPct val="100000"/>
              </a:lnSpc>
              <a:spcBef>
                <a:spcPts val="100"/>
              </a:spcBef>
            </a:pPr>
            <a:r>
              <a:rPr sz="1800" spc="-25" dirty="0">
                <a:solidFill>
                  <a:srgbClr val="FFFFFF"/>
                </a:solidFill>
                <a:latin typeface="Microsoft Sans Serif"/>
                <a:cs typeface="Microsoft Sans Serif"/>
              </a:rPr>
              <a:t>by</a:t>
            </a:r>
            <a:endParaRPr sz="1800">
              <a:latin typeface="Microsoft Sans Serif"/>
              <a:cs typeface="Microsoft Sans Serif"/>
            </a:endParaRPr>
          </a:p>
          <a:p>
            <a:pPr marL="12700">
              <a:lnSpc>
                <a:spcPct val="100000"/>
              </a:lnSpc>
            </a:pPr>
            <a:r>
              <a:rPr sz="1800" b="1" i="1" spc="-10" dirty="0">
                <a:solidFill>
                  <a:srgbClr val="FFFFFF"/>
                </a:solidFill>
                <a:latin typeface="Arial"/>
                <a:cs typeface="Arial"/>
              </a:rPr>
              <a:t>QUALITY</a:t>
            </a:r>
            <a:endParaRPr sz="1800">
              <a:latin typeface="Arial"/>
              <a:cs typeface="Arial"/>
            </a:endParaRPr>
          </a:p>
        </p:txBody>
      </p:sp>
      <p:sp>
        <p:nvSpPr>
          <p:cNvPr id="127" name="object 127"/>
          <p:cNvSpPr txBox="1"/>
          <p:nvPr/>
        </p:nvSpPr>
        <p:spPr>
          <a:xfrm>
            <a:off x="3313557" y="1670684"/>
            <a:ext cx="1703070" cy="848994"/>
          </a:xfrm>
          <a:prstGeom prst="rect">
            <a:avLst/>
          </a:prstGeom>
        </p:spPr>
        <p:txBody>
          <a:bodyPr vert="horz" wrap="square" lIns="0" tIns="12700" rIns="0" bIns="0" rtlCol="0">
            <a:spAutoFit/>
          </a:bodyPr>
          <a:lstStyle/>
          <a:p>
            <a:pPr marL="12700">
              <a:lnSpc>
                <a:spcPct val="100000"/>
              </a:lnSpc>
              <a:spcBef>
                <a:spcPts val="100"/>
              </a:spcBef>
            </a:pPr>
            <a:r>
              <a:rPr sz="1800" b="1" i="1" u="sng" spc="-10" dirty="0">
                <a:solidFill>
                  <a:srgbClr val="FFFFFF"/>
                </a:solidFill>
                <a:uFill>
                  <a:solidFill>
                    <a:srgbClr val="FFFFFF"/>
                  </a:solidFill>
                </a:uFill>
                <a:latin typeface="Arial"/>
                <a:cs typeface="Arial"/>
              </a:rPr>
              <a:t>SATISFACTION</a:t>
            </a:r>
            <a:endParaRPr sz="1800">
              <a:latin typeface="Arial"/>
              <a:cs typeface="Arial"/>
            </a:endParaRPr>
          </a:p>
          <a:p>
            <a:pPr marL="12700">
              <a:lnSpc>
                <a:spcPct val="100000"/>
              </a:lnSpc>
            </a:pPr>
            <a:r>
              <a:rPr sz="1800" spc="-10" dirty="0">
                <a:solidFill>
                  <a:srgbClr val="FFFFFF"/>
                </a:solidFill>
                <a:latin typeface="Microsoft Sans Serif"/>
                <a:cs typeface="Microsoft Sans Serif"/>
              </a:rPr>
              <a:t>providing</a:t>
            </a:r>
            <a:endParaRPr sz="1800">
              <a:latin typeface="Microsoft Sans Serif"/>
              <a:cs typeface="Microsoft Sans Serif"/>
            </a:endParaRPr>
          </a:p>
          <a:p>
            <a:pPr marL="12700">
              <a:lnSpc>
                <a:spcPct val="100000"/>
              </a:lnSpc>
            </a:pPr>
            <a:r>
              <a:rPr sz="1800" b="1" i="1" spc="-10" dirty="0">
                <a:solidFill>
                  <a:srgbClr val="FFFFFF"/>
                </a:solidFill>
                <a:latin typeface="Arial"/>
                <a:cs typeface="Arial"/>
              </a:rPr>
              <a:t>SERVICE</a:t>
            </a:r>
            <a:endParaRPr sz="1800">
              <a:latin typeface="Arial"/>
              <a:cs typeface="Arial"/>
            </a:endParaRPr>
          </a:p>
        </p:txBody>
      </p:sp>
      <p:sp>
        <p:nvSpPr>
          <p:cNvPr id="128" name="object 128"/>
          <p:cNvSpPr txBox="1"/>
          <p:nvPr/>
        </p:nvSpPr>
        <p:spPr>
          <a:xfrm>
            <a:off x="6252464" y="829183"/>
            <a:ext cx="1250315" cy="299720"/>
          </a:xfrm>
          <a:prstGeom prst="rect">
            <a:avLst/>
          </a:prstGeom>
        </p:spPr>
        <p:txBody>
          <a:bodyPr vert="horz" wrap="square" lIns="0" tIns="12700" rIns="0" bIns="0" rtlCol="0">
            <a:spAutoFit/>
          </a:bodyPr>
          <a:lstStyle/>
          <a:p>
            <a:pPr marL="12700">
              <a:lnSpc>
                <a:spcPct val="100000"/>
              </a:lnSpc>
              <a:spcBef>
                <a:spcPts val="100"/>
              </a:spcBef>
            </a:pPr>
            <a:r>
              <a:rPr sz="1800" b="1" u="sng" dirty="0">
                <a:solidFill>
                  <a:srgbClr val="FFFFFF"/>
                </a:solidFill>
                <a:uFill>
                  <a:solidFill>
                    <a:srgbClr val="FFFFFF"/>
                  </a:solidFill>
                </a:uFill>
                <a:latin typeface="Arial"/>
                <a:cs typeface="Arial"/>
              </a:rPr>
              <a:t>Our</a:t>
            </a:r>
            <a:r>
              <a:rPr sz="1800" b="1" u="sng" spc="-45" dirty="0">
                <a:solidFill>
                  <a:srgbClr val="FFFFFF"/>
                </a:solidFill>
                <a:uFill>
                  <a:solidFill>
                    <a:srgbClr val="FFFFFF"/>
                  </a:solidFill>
                </a:uFill>
                <a:latin typeface="Arial"/>
                <a:cs typeface="Arial"/>
              </a:rPr>
              <a:t> </a:t>
            </a:r>
            <a:r>
              <a:rPr sz="1800" b="1" u="sng" spc="-10" dirty="0">
                <a:solidFill>
                  <a:srgbClr val="FFFFFF"/>
                </a:solidFill>
                <a:uFill>
                  <a:solidFill>
                    <a:srgbClr val="FFFFFF"/>
                  </a:solidFill>
                </a:uFill>
                <a:latin typeface="Arial"/>
                <a:cs typeface="Arial"/>
              </a:rPr>
              <a:t>Vision:</a:t>
            </a:r>
            <a:endParaRPr sz="1800">
              <a:latin typeface="Arial"/>
              <a:cs typeface="Arial"/>
            </a:endParaRPr>
          </a:p>
        </p:txBody>
      </p:sp>
      <p:sp>
        <p:nvSpPr>
          <p:cNvPr id="129" name="object 129"/>
          <p:cNvSpPr txBox="1"/>
          <p:nvPr/>
        </p:nvSpPr>
        <p:spPr>
          <a:xfrm>
            <a:off x="6252464" y="1384172"/>
            <a:ext cx="2743835" cy="845819"/>
          </a:xfrm>
          <a:prstGeom prst="rect">
            <a:avLst/>
          </a:prstGeom>
        </p:spPr>
        <p:txBody>
          <a:bodyPr vert="horz" wrap="square" lIns="0" tIns="13970" rIns="0" bIns="0" rtlCol="0">
            <a:spAutoFit/>
          </a:bodyPr>
          <a:lstStyle/>
          <a:p>
            <a:pPr marL="12700" marR="5080" algn="just">
              <a:lnSpc>
                <a:spcPct val="99400"/>
              </a:lnSpc>
              <a:spcBef>
                <a:spcPts val="110"/>
              </a:spcBef>
            </a:pPr>
            <a:r>
              <a:rPr sz="1800" dirty="0">
                <a:solidFill>
                  <a:srgbClr val="FFFFFF"/>
                </a:solidFill>
                <a:latin typeface="Microsoft Sans Serif"/>
                <a:cs typeface="Microsoft Sans Serif"/>
              </a:rPr>
              <a:t>To</a:t>
            </a:r>
            <a:r>
              <a:rPr sz="1800" spc="35" dirty="0">
                <a:solidFill>
                  <a:srgbClr val="FFFFFF"/>
                </a:solidFill>
                <a:latin typeface="Microsoft Sans Serif"/>
                <a:cs typeface="Microsoft Sans Serif"/>
              </a:rPr>
              <a:t> </a:t>
            </a:r>
            <a:r>
              <a:rPr sz="1800" dirty="0">
                <a:solidFill>
                  <a:srgbClr val="FFFFFF"/>
                </a:solidFill>
                <a:latin typeface="Microsoft Sans Serif"/>
                <a:cs typeface="Microsoft Sans Serif"/>
              </a:rPr>
              <a:t>become</a:t>
            </a:r>
            <a:r>
              <a:rPr sz="1800" spc="45" dirty="0">
                <a:solidFill>
                  <a:srgbClr val="FFFFFF"/>
                </a:solidFill>
                <a:latin typeface="Microsoft Sans Serif"/>
                <a:cs typeface="Microsoft Sans Serif"/>
              </a:rPr>
              <a:t> </a:t>
            </a:r>
            <a:r>
              <a:rPr sz="1800" dirty="0">
                <a:solidFill>
                  <a:srgbClr val="FFFFFF"/>
                </a:solidFill>
                <a:latin typeface="Microsoft Sans Serif"/>
                <a:cs typeface="Microsoft Sans Serif"/>
              </a:rPr>
              <a:t>the</a:t>
            </a:r>
            <a:r>
              <a:rPr sz="1800" spc="65" dirty="0">
                <a:solidFill>
                  <a:srgbClr val="FFFFFF"/>
                </a:solidFill>
                <a:latin typeface="Microsoft Sans Serif"/>
                <a:cs typeface="Microsoft Sans Serif"/>
              </a:rPr>
              <a:t> </a:t>
            </a:r>
            <a:r>
              <a:rPr sz="1800" spc="-10" dirty="0">
                <a:solidFill>
                  <a:srgbClr val="FFFFFF"/>
                </a:solidFill>
                <a:latin typeface="Microsoft Sans Serif"/>
                <a:cs typeface="Microsoft Sans Serif"/>
              </a:rPr>
              <a:t>recognized </a:t>
            </a:r>
            <a:r>
              <a:rPr sz="1800" dirty="0">
                <a:solidFill>
                  <a:srgbClr val="FFFFFF"/>
                </a:solidFill>
                <a:latin typeface="Microsoft Sans Serif"/>
                <a:cs typeface="Microsoft Sans Serif"/>
              </a:rPr>
              <a:t>industry</a:t>
            </a:r>
            <a:r>
              <a:rPr sz="1800" spc="155" dirty="0">
                <a:solidFill>
                  <a:srgbClr val="FFFFFF"/>
                </a:solidFill>
                <a:latin typeface="Microsoft Sans Serif"/>
                <a:cs typeface="Microsoft Sans Serif"/>
              </a:rPr>
              <a:t> </a:t>
            </a:r>
            <a:r>
              <a:rPr sz="1800" dirty="0">
                <a:solidFill>
                  <a:srgbClr val="FFFFFF"/>
                </a:solidFill>
                <a:latin typeface="Microsoft Sans Serif"/>
                <a:cs typeface="Microsoft Sans Serif"/>
              </a:rPr>
              <a:t>leader</a:t>
            </a:r>
            <a:r>
              <a:rPr sz="1800" spc="145" dirty="0">
                <a:solidFill>
                  <a:srgbClr val="FFFFFF"/>
                </a:solidFill>
                <a:latin typeface="Microsoft Sans Serif"/>
                <a:cs typeface="Microsoft Sans Serif"/>
              </a:rPr>
              <a:t> </a:t>
            </a:r>
            <a:r>
              <a:rPr sz="1800" dirty="0">
                <a:solidFill>
                  <a:srgbClr val="FFFFFF"/>
                </a:solidFill>
                <a:latin typeface="Microsoft Sans Serif"/>
                <a:cs typeface="Microsoft Sans Serif"/>
              </a:rPr>
              <a:t>in</a:t>
            </a:r>
            <a:r>
              <a:rPr sz="1800" spc="170" dirty="0">
                <a:solidFill>
                  <a:srgbClr val="FFFFFF"/>
                </a:solidFill>
                <a:latin typeface="Microsoft Sans Serif"/>
                <a:cs typeface="Microsoft Sans Serif"/>
              </a:rPr>
              <a:t> </a:t>
            </a:r>
            <a:r>
              <a:rPr sz="1800" spc="-10" dirty="0">
                <a:solidFill>
                  <a:srgbClr val="FFFFFF"/>
                </a:solidFill>
                <a:latin typeface="Microsoft Sans Serif"/>
                <a:cs typeface="Microsoft Sans Serif"/>
              </a:rPr>
              <a:t>Creative </a:t>
            </a:r>
            <a:r>
              <a:rPr sz="1800" dirty="0">
                <a:solidFill>
                  <a:srgbClr val="FFFFFF"/>
                </a:solidFill>
                <a:latin typeface="Microsoft Sans Serif"/>
                <a:cs typeface="Microsoft Sans Serif"/>
              </a:rPr>
              <a:t>Logistics</a:t>
            </a:r>
            <a:r>
              <a:rPr sz="1800" spc="-10" dirty="0">
                <a:solidFill>
                  <a:srgbClr val="FFFFFF"/>
                </a:solidFill>
                <a:latin typeface="Microsoft Sans Serif"/>
                <a:cs typeface="Microsoft Sans Serif"/>
              </a:rPr>
              <a:t> Solutions.</a:t>
            </a:r>
            <a:endParaRPr sz="1800">
              <a:latin typeface="Microsoft Sans Serif"/>
              <a:cs typeface="Microsoft Sans Serif"/>
            </a:endParaRPr>
          </a:p>
        </p:txBody>
      </p:sp>
      <p:sp>
        <p:nvSpPr>
          <p:cNvPr id="130" name="object 130"/>
          <p:cNvSpPr txBox="1"/>
          <p:nvPr/>
        </p:nvSpPr>
        <p:spPr>
          <a:xfrm>
            <a:off x="3496436" y="2957271"/>
            <a:ext cx="720725" cy="406400"/>
          </a:xfrm>
          <a:prstGeom prst="rect">
            <a:avLst/>
          </a:prstGeom>
        </p:spPr>
        <p:txBody>
          <a:bodyPr vert="horz" wrap="square" lIns="0" tIns="12065" rIns="0" bIns="0" rtlCol="0">
            <a:spAutoFit/>
          </a:bodyPr>
          <a:lstStyle/>
          <a:p>
            <a:pPr marL="12700">
              <a:lnSpc>
                <a:spcPct val="100000"/>
              </a:lnSpc>
              <a:spcBef>
                <a:spcPts val="95"/>
              </a:spcBef>
            </a:pPr>
            <a:r>
              <a:rPr sz="2500" spc="-20" dirty="0">
                <a:solidFill>
                  <a:srgbClr val="42081F"/>
                </a:solidFill>
                <a:latin typeface="Microsoft Sans Serif"/>
                <a:cs typeface="Microsoft Sans Serif"/>
              </a:rPr>
              <a:t>2000</a:t>
            </a:r>
            <a:endParaRPr sz="2500">
              <a:latin typeface="Microsoft Sans Serif"/>
              <a:cs typeface="Microsoft Sans Serif"/>
            </a:endParaRPr>
          </a:p>
        </p:txBody>
      </p:sp>
      <p:sp>
        <p:nvSpPr>
          <p:cNvPr id="131" name="object 131"/>
          <p:cNvSpPr txBox="1"/>
          <p:nvPr/>
        </p:nvSpPr>
        <p:spPr>
          <a:xfrm>
            <a:off x="5798311" y="2957271"/>
            <a:ext cx="720725" cy="406400"/>
          </a:xfrm>
          <a:prstGeom prst="rect">
            <a:avLst/>
          </a:prstGeom>
        </p:spPr>
        <p:txBody>
          <a:bodyPr vert="horz" wrap="square" lIns="0" tIns="12065" rIns="0" bIns="0" rtlCol="0">
            <a:spAutoFit/>
          </a:bodyPr>
          <a:lstStyle/>
          <a:p>
            <a:pPr marL="12700">
              <a:lnSpc>
                <a:spcPct val="100000"/>
              </a:lnSpc>
              <a:spcBef>
                <a:spcPts val="95"/>
              </a:spcBef>
            </a:pPr>
            <a:r>
              <a:rPr sz="2500" spc="-20" dirty="0">
                <a:solidFill>
                  <a:srgbClr val="42081F"/>
                </a:solidFill>
                <a:latin typeface="Microsoft Sans Serif"/>
                <a:cs typeface="Microsoft Sans Serif"/>
              </a:rPr>
              <a:t>2017</a:t>
            </a:r>
            <a:endParaRPr sz="2500">
              <a:latin typeface="Microsoft Sans Serif"/>
              <a:cs typeface="Microsoft Sans Serif"/>
            </a:endParaRPr>
          </a:p>
        </p:txBody>
      </p:sp>
      <p:sp>
        <p:nvSpPr>
          <p:cNvPr id="132" name="object 132"/>
          <p:cNvSpPr txBox="1"/>
          <p:nvPr/>
        </p:nvSpPr>
        <p:spPr>
          <a:xfrm>
            <a:off x="8209915" y="2957271"/>
            <a:ext cx="720725" cy="406400"/>
          </a:xfrm>
          <a:prstGeom prst="rect">
            <a:avLst/>
          </a:prstGeom>
        </p:spPr>
        <p:txBody>
          <a:bodyPr vert="horz" wrap="square" lIns="0" tIns="12065" rIns="0" bIns="0" rtlCol="0">
            <a:spAutoFit/>
          </a:bodyPr>
          <a:lstStyle/>
          <a:p>
            <a:pPr marL="12700">
              <a:lnSpc>
                <a:spcPct val="100000"/>
              </a:lnSpc>
              <a:spcBef>
                <a:spcPts val="95"/>
              </a:spcBef>
            </a:pPr>
            <a:r>
              <a:rPr sz="2500" spc="-20" dirty="0">
                <a:solidFill>
                  <a:srgbClr val="42081F"/>
                </a:solidFill>
                <a:latin typeface="Microsoft Sans Serif"/>
                <a:cs typeface="Microsoft Sans Serif"/>
              </a:rPr>
              <a:t>2022</a:t>
            </a:r>
            <a:endParaRPr sz="2500">
              <a:latin typeface="Microsoft Sans Serif"/>
              <a:cs typeface="Microsoft Sans Serif"/>
            </a:endParaRPr>
          </a:p>
        </p:txBody>
      </p:sp>
      <p:sp>
        <p:nvSpPr>
          <p:cNvPr id="133" name="object 133"/>
          <p:cNvSpPr txBox="1"/>
          <p:nvPr/>
        </p:nvSpPr>
        <p:spPr>
          <a:xfrm>
            <a:off x="10536173" y="2938983"/>
            <a:ext cx="991869" cy="406400"/>
          </a:xfrm>
          <a:prstGeom prst="rect">
            <a:avLst/>
          </a:prstGeom>
        </p:spPr>
        <p:txBody>
          <a:bodyPr vert="horz" wrap="square" lIns="0" tIns="12065" rIns="0" bIns="0" rtlCol="0">
            <a:spAutoFit/>
          </a:bodyPr>
          <a:lstStyle/>
          <a:p>
            <a:pPr marL="12700">
              <a:lnSpc>
                <a:spcPct val="100000"/>
              </a:lnSpc>
              <a:spcBef>
                <a:spcPts val="95"/>
              </a:spcBef>
            </a:pPr>
            <a:r>
              <a:rPr sz="2500" spc="-10" dirty="0">
                <a:solidFill>
                  <a:srgbClr val="42081F"/>
                </a:solidFill>
                <a:latin typeface="Microsoft Sans Serif"/>
                <a:cs typeface="Microsoft Sans Serif"/>
              </a:rPr>
              <a:t>2027...</a:t>
            </a:r>
            <a:endParaRPr sz="2500">
              <a:latin typeface="Microsoft Sans Serif"/>
              <a:cs typeface="Microsoft Sans Serif"/>
            </a:endParaRPr>
          </a:p>
        </p:txBody>
      </p:sp>
      <p:sp>
        <p:nvSpPr>
          <p:cNvPr id="134" name="object 134"/>
          <p:cNvSpPr/>
          <p:nvPr/>
        </p:nvSpPr>
        <p:spPr>
          <a:xfrm>
            <a:off x="0" y="6697345"/>
            <a:ext cx="11363325" cy="155575"/>
          </a:xfrm>
          <a:custGeom>
            <a:avLst/>
            <a:gdLst/>
            <a:ahLst/>
            <a:cxnLst/>
            <a:rect l="l" t="t" r="r" b="b"/>
            <a:pathLst>
              <a:path w="11363325" h="155575">
                <a:moveTo>
                  <a:pt x="11362944" y="0"/>
                </a:moveTo>
                <a:lnTo>
                  <a:pt x="0" y="0"/>
                </a:lnTo>
                <a:lnTo>
                  <a:pt x="0" y="155448"/>
                </a:lnTo>
                <a:lnTo>
                  <a:pt x="11362944" y="155448"/>
                </a:lnTo>
                <a:lnTo>
                  <a:pt x="11362944" y="0"/>
                </a:lnTo>
                <a:close/>
              </a:path>
            </a:pathLst>
          </a:custGeom>
          <a:solidFill>
            <a:srgbClr val="001543"/>
          </a:solidFill>
        </p:spPr>
        <p:txBody>
          <a:bodyPr wrap="square" lIns="0" tIns="0" rIns="0" bIns="0" rtlCol="0"/>
          <a:lstStyle/>
          <a:p>
            <a:endParaRPr/>
          </a:p>
        </p:txBody>
      </p:sp>
      <p:sp>
        <p:nvSpPr>
          <p:cNvPr id="135" name="object 135"/>
          <p:cNvSpPr txBox="1"/>
          <p:nvPr/>
        </p:nvSpPr>
        <p:spPr>
          <a:xfrm>
            <a:off x="9194165" y="794004"/>
            <a:ext cx="2810510" cy="1988820"/>
          </a:xfrm>
          <a:prstGeom prst="rect">
            <a:avLst/>
          </a:prstGeom>
          <a:solidFill>
            <a:srgbClr val="1F43C7"/>
          </a:solidFill>
          <a:ln w="12192">
            <a:solidFill>
              <a:srgbClr val="000000"/>
            </a:solidFill>
          </a:ln>
        </p:spPr>
        <p:txBody>
          <a:bodyPr vert="horz" wrap="square" lIns="0" tIns="34290" rIns="0" bIns="0" rtlCol="0">
            <a:spAutoFit/>
          </a:bodyPr>
          <a:lstStyle/>
          <a:p>
            <a:pPr marL="49530" algn="just">
              <a:lnSpc>
                <a:spcPct val="100000"/>
              </a:lnSpc>
              <a:spcBef>
                <a:spcPts val="270"/>
              </a:spcBef>
            </a:pPr>
            <a:r>
              <a:rPr sz="2000" b="1" u="sng" dirty="0">
                <a:solidFill>
                  <a:srgbClr val="FFFFFF"/>
                </a:solidFill>
                <a:uFill>
                  <a:solidFill>
                    <a:srgbClr val="FFFFFF"/>
                  </a:solidFill>
                </a:uFill>
                <a:latin typeface="Arial"/>
                <a:cs typeface="Arial"/>
              </a:rPr>
              <a:t>Our</a:t>
            </a:r>
            <a:r>
              <a:rPr sz="2000" b="1" u="sng" spc="-80" dirty="0">
                <a:solidFill>
                  <a:srgbClr val="FFFFFF"/>
                </a:solidFill>
                <a:uFill>
                  <a:solidFill>
                    <a:srgbClr val="FFFFFF"/>
                  </a:solidFill>
                </a:uFill>
                <a:latin typeface="Arial"/>
                <a:cs typeface="Arial"/>
              </a:rPr>
              <a:t> </a:t>
            </a:r>
            <a:r>
              <a:rPr sz="2000" b="1" u="sng" spc="-10" dirty="0">
                <a:solidFill>
                  <a:srgbClr val="FFFFFF"/>
                </a:solidFill>
                <a:uFill>
                  <a:solidFill>
                    <a:srgbClr val="FFFFFF"/>
                  </a:solidFill>
                </a:uFill>
                <a:latin typeface="Arial"/>
                <a:cs typeface="Arial"/>
              </a:rPr>
              <a:t>Mission:</a:t>
            </a:r>
            <a:endParaRPr sz="2000">
              <a:latin typeface="Arial"/>
              <a:cs typeface="Arial"/>
            </a:endParaRPr>
          </a:p>
          <a:p>
            <a:pPr marL="49530" marR="34290" algn="just">
              <a:lnSpc>
                <a:spcPct val="99200"/>
              </a:lnSpc>
              <a:spcBef>
                <a:spcPts val="50"/>
              </a:spcBef>
              <a:tabLst>
                <a:tab pos="1967230" algn="l"/>
              </a:tabLst>
            </a:pPr>
            <a:r>
              <a:rPr sz="1800" dirty="0">
                <a:solidFill>
                  <a:srgbClr val="FFFFFF"/>
                </a:solidFill>
                <a:latin typeface="Microsoft Sans Serif"/>
                <a:cs typeface="Microsoft Sans Serif"/>
              </a:rPr>
              <a:t>To</a:t>
            </a:r>
            <a:r>
              <a:rPr sz="1800" spc="20" dirty="0">
                <a:solidFill>
                  <a:srgbClr val="FFFFFF"/>
                </a:solidFill>
                <a:latin typeface="Microsoft Sans Serif"/>
                <a:cs typeface="Microsoft Sans Serif"/>
              </a:rPr>
              <a:t>  </a:t>
            </a:r>
            <a:r>
              <a:rPr sz="1800" dirty="0">
                <a:solidFill>
                  <a:srgbClr val="FFFFFF"/>
                </a:solidFill>
                <a:latin typeface="Microsoft Sans Serif"/>
                <a:cs typeface="Microsoft Sans Serif"/>
              </a:rPr>
              <a:t>ensure</a:t>
            </a:r>
            <a:r>
              <a:rPr sz="1800" spc="490" dirty="0">
                <a:solidFill>
                  <a:srgbClr val="FFFFFF"/>
                </a:solidFill>
                <a:latin typeface="Microsoft Sans Serif"/>
                <a:cs typeface="Microsoft Sans Serif"/>
              </a:rPr>
              <a:t> </a:t>
            </a:r>
            <a:r>
              <a:rPr sz="1800" dirty="0">
                <a:solidFill>
                  <a:srgbClr val="FFFFFF"/>
                </a:solidFill>
                <a:latin typeface="Microsoft Sans Serif"/>
                <a:cs typeface="Microsoft Sans Serif"/>
              </a:rPr>
              <a:t>total</a:t>
            </a:r>
            <a:r>
              <a:rPr sz="1800" spc="490" dirty="0">
                <a:solidFill>
                  <a:srgbClr val="FFFFFF"/>
                </a:solidFill>
                <a:latin typeface="Microsoft Sans Serif"/>
                <a:cs typeface="Microsoft Sans Serif"/>
              </a:rPr>
              <a:t> </a:t>
            </a:r>
            <a:r>
              <a:rPr sz="1800" spc="-10" dirty="0">
                <a:solidFill>
                  <a:srgbClr val="FFFFFF"/>
                </a:solidFill>
                <a:latin typeface="Microsoft Sans Serif"/>
                <a:cs typeface="Microsoft Sans Serif"/>
              </a:rPr>
              <a:t>customer </a:t>
            </a:r>
            <a:r>
              <a:rPr sz="1800" dirty="0">
                <a:solidFill>
                  <a:srgbClr val="FFFFFF"/>
                </a:solidFill>
                <a:latin typeface="Microsoft Sans Serif"/>
                <a:cs typeface="Microsoft Sans Serif"/>
              </a:rPr>
              <a:t>satisfaction</a:t>
            </a:r>
            <a:r>
              <a:rPr sz="1800" spc="310" dirty="0">
                <a:solidFill>
                  <a:srgbClr val="FFFFFF"/>
                </a:solidFill>
                <a:latin typeface="Microsoft Sans Serif"/>
                <a:cs typeface="Microsoft Sans Serif"/>
              </a:rPr>
              <a:t>  </a:t>
            </a:r>
            <a:r>
              <a:rPr sz="1800" dirty="0">
                <a:solidFill>
                  <a:srgbClr val="FFFFFF"/>
                </a:solidFill>
                <a:latin typeface="Microsoft Sans Serif"/>
                <a:cs typeface="Microsoft Sans Serif"/>
              </a:rPr>
              <a:t>by</a:t>
            </a:r>
            <a:r>
              <a:rPr sz="1800" spc="300" dirty="0">
                <a:solidFill>
                  <a:srgbClr val="FFFFFF"/>
                </a:solidFill>
                <a:latin typeface="Microsoft Sans Serif"/>
                <a:cs typeface="Microsoft Sans Serif"/>
              </a:rPr>
              <a:t>  </a:t>
            </a:r>
            <a:r>
              <a:rPr sz="1800" spc="-10" dirty="0">
                <a:solidFill>
                  <a:srgbClr val="FFFFFF"/>
                </a:solidFill>
                <a:latin typeface="Microsoft Sans Serif"/>
                <a:cs typeface="Microsoft Sans Serif"/>
              </a:rPr>
              <a:t>providing </a:t>
            </a:r>
            <a:r>
              <a:rPr sz="1800" u="sng" spc="-10" dirty="0">
                <a:solidFill>
                  <a:srgbClr val="FFFFFF"/>
                </a:solidFill>
                <a:uFill>
                  <a:solidFill>
                    <a:srgbClr val="FFFFFF"/>
                  </a:solidFill>
                </a:uFill>
                <a:latin typeface="Microsoft Sans Serif"/>
                <a:cs typeface="Microsoft Sans Serif"/>
              </a:rPr>
              <a:t>efficient,</a:t>
            </a:r>
            <a:r>
              <a:rPr sz="1800" u="sng" dirty="0">
                <a:solidFill>
                  <a:srgbClr val="FFFFFF"/>
                </a:solidFill>
                <a:uFill>
                  <a:solidFill>
                    <a:srgbClr val="FFFFFF"/>
                  </a:solidFill>
                </a:uFill>
                <a:latin typeface="Microsoft Sans Serif"/>
                <a:cs typeface="Microsoft Sans Serif"/>
              </a:rPr>
              <a:t>	</a:t>
            </a:r>
            <a:r>
              <a:rPr sz="1800" u="sng" spc="-10" dirty="0">
                <a:solidFill>
                  <a:srgbClr val="FFFFFF"/>
                </a:solidFill>
                <a:uFill>
                  <a:solidFill>
                    <a:srgbClr val="FFFFFF"/>
                  </a:solidFill>
                </a:uFill>
                <a:latin typeface="Microsoft Sans Serif"/>
                <a:cs typeface="Microsoft Sans Serif"/>
              </a:rPr>
              <a:t>reliable,</a:t>
            </a:r>
            <a:r>
              <a:rPr sz="1800" spc="-10" dirty="0">
                <a:solidFill>
                  <a:srgbClr val="FFFFFF"/>
                </a:solidFill>
                <a:latin typeface="Microsoft Sans Serif"/>
                <a:cs typeface="Microsoft Sans Serif"/>
              </a:rPr>
              <a:t> </a:t>
            </a:r>
            <a:r>
              <a:rPr sz="1800" u="sng" dirty="0">
                <a:solidFill>
                  <a:srgbClr val="FFFFFF"/>
                </a:solidFill>
                <a:uFill>
                  <a:solidFill>
                    <a:srgbClr val="FFFFFF"/>
                  </a:solidFill>
                </a:uFill>
                <a:latin typeface="Microsoft Sans Serif"/>
                <a:cs typeface="Microsoft Sans Serif"/>
              </a:rPr>
              <a:t>economical</a:t>
            </a:r>
            <a:r>
              <a:rPr sz="1800" u="sng" spc="85" dirty="0">
                <a:solidFill>
                  <a:srgbClr val="FFFFFF"/>
                </a:solidFill>
                <a:uFill>
                  <a:solidFill>
                    <a:srgbClr val="FFFFFF"/>
                  </a:solidFill>
                </a:uFill>
                <a:latin typeface="Microsoft Sans Serif"/>
                <a:cs typeface="Microsoft Sans Serif"/>
              </a:rPr>
              <a:t> </a:t>
            </a:r>
            <a:r>
              <a:rPr sz="1800" u="sng" dirty="0">
                <a:solidFill>
                  <a:srgbClr val="FFFFFF"/>
                </a:solidFill>
                <a:uFill>
                  <a:solidFill>
                    <a:srgbClr val="FFFFFF"/>
                  </a:solidFill>
                </a:uFill>
                <a:latin typeface="Microsoft Sans Serif"/>
                <a:cs typeface="Microsoft Sans Serif"/>
              </a:rPr>
              <a:t>and</a:t>
            </a:r>
            <a:r>
              <a:rPr sz="1800" u="sng" spc="80" dirty="0">
                <a:solidFill>
                  <a:srgbClr val="FFFFFF"/>
                </a:solidFill>
                <a:uFill>
                  <a:solidFill>
                    <a:srgbClr val="FFFFFF"/>
                  </a:solidFill>
                </a:uFill>
                <a:latin typeface="Microsoft Sans Serif"/>
                <a:cs typeface="Microsoft Sans Serif"/>
              </a:rPr>
              <a:t> </a:t>
            </a:r>
            <a:r>
              <a:rPr sz="1800" u="sng" spc="-10" dirty="0">
                <a:solidFill>
                  <a:srgbClr val="FFFFFF"/>
                </a:solidFill>
                <a:uFill>
                  <a:solidFill>
                    <a:srgbClr val="FFFFFF"/>
                  </a:solidFill>
                </a:uFill>
                <a:latin typeface="Microsoft Sans Serif"/>
                <a:cs typeface="Microsoft Sans Serif"/>
              </a:rPr>
              <a:t>innovative</a:t>
            </a:r>
            <a:r>
              <a:rPr sz="1800" spc="-10" dirty="0">
                <a:solidFill>
                  <a:srgbClr val="FFFFFF"/>
                </a:solidFill>
                <a:latin typeface="Microsoft Sans Serif"/>
                <a:cs typeface="Microsoft Sans Serif"/>
              </a:rPr>
              <a:t> </a:t>
            </a:r>
            <a:r>
              <a:rPr sz="1800" dirty="0">
                <a:solidFill>
                  <a:srgbClr val="FFFFFF"/>
                </a:solidFill>
                <a:latin typeface="Microsoft Sans Serif"/>
                <a:cs typeface="Microsoft Sans Serif"/>
              </a:rPr>
              <a:t>logistics</a:t>
            </a:r>
            <a:r>
              <a:rPr sz="1800" spc="325" dirty="0">
                <a:solidFill>
                  <a:srgbClr val="FFFFFF"/>
                </a:solidFill>
                <a:latin typeface="Microsoft Sans Serif"/>
                <a:cs typeface="Microsoft Sans Serif"/>
              </a:rPr>
              <a:t>  </a:t>
            </a:r>
            <a:r>
              <a:rPr sz="1800" dirty="0">
                <a:solidFill>
                  <a:srgbClr val="FFFFFF"/>
                </a:solidFill>
                <a:latin typeface="Microsoft Sans Serif"/>
                <a:cs typeface="Microsoft Sans Serif"/>
              </a:rPr>
              <a:t>and</a:t>
            </a:r>
            <a:r>
              <a:rPr sz="1800" spc="325" dirty="0">
                <a:solidFill>
                  <a:srgbClr val="FFFFFF"/>
                </a:solidFill>
                <a:latin typeface="Microsoft Sans Serif"/>
                <a:cs typeface="Microsoft Sans Serif"/>
              </a:rPr>
              <a:t>  </a:t>
            </a:r>
            <a:r>
              <a:rPr sz="1800" spc="-10" dirty="0">
                <a:solidFill>
                  <a:srgbClr val="FFFFFF"/>
                </a:solidFill>
                <a:latin typeface="Microsoft Sans Serif"/>
                <a:cs typeface="Microsoft Sans Serif"/>
              </a:rPr>
              <a:t>multimodal </a:t>
            </a:r>
            <a:r>
              <a:rPr sz="1800" dirty="0">
                <a:solidFill>
                  <a:srgbClr val="FFFFFF"/>
                </a:solidFill>
                <a:latin typeface="Microsoft Sans Serif"/>
                <a:cs typeface="Microsoft Sans Serif"/>
              </a:rPr>
              <a:t>transport</a:t>
            </a:r>
            <a:r>
              <a:rPr sz="1800" spc="-15" dirty="0">
                <a:solidFill>
                  <a:srgbClr val="FFFFFF"/>
                </a:solidFill>
                <a:latin typeface="Microsoft Sans Serif"/>
                <a:cs typeface="Microsoft Sans Serif"/>
              </a:rPr>
              <a:t> </a:t>
            </a:r>
            <a:r>
              <a:rPr sz="1800" spc="-10" dirty="0">
                <a:solidFill>
                  <a:srgbClr val="FFFFFF"/>
                </a:solidFill>
                <a:latin typeface="Microsoft Sans Serif"/>
                <a:cs typeface="Microsoft Sans Serif"/>
              </a:rPr>
              <a:t>services.</a:t>
            </a:r>
            <a:endParaRPr sz="1800">
              <a:latin typeface="Microsoft Sans Serif"/>
              <a:cs typeface="Microsoft Sans Serif"/>
            </a:endParaRPr>
          </a:p>
        </p:txBody>
      </p:sp>
      <p:grpSp>
        <p:nvGrpSpPr>
          <p:cNvPr id="136" name="object 136"/>
          <p:cNvGrpSpPr/>
          <p:nvPr/>
        </p:nvGrpSpPr>
        <p:grpSpPr>
          <a:xfrm>
            <a:off x="9987915" y="3891915"/>
            <a:ext cx="2045335" cy="1043940"/>
            <a:chOff x="9987915" y="3891915"/>
            <a:chExt cx="2045335" cy="1043940"/>
          </a:xfrm>
        </p:grpSpPr>
        <p:pic>
          <p:nvPicPr>
            <p:cNvPr id="137" name="object 137"/>
            <p:cNvPicPr/>
            <p:nvPr/>
          </p:nvPicPr>
          <p:blipFill>
            <a:blip r:embed="rId43" cstate="print"/>
            <a:stretch>
              <a:fillRect/>
            </a:stretch>
          </p:blipFill>
          <p:spPr>
            <a:xfrm>
              <a:off x="10013823" y="3917823"/>
              <a:ext cx="1993392" cy="992124"/>
            </a:xfrm>
            <a:prstGeom prst="rect">
              <a:avLst/>
            </a:prstGeom>
          </p:spPr>
        </p:pic>
        <p:sp>
          <p:nvSpPr>
            <p:cNvPr id="138" name="object 138"/>
            <p:cNvSpPr/>
            <p:nvPr/>
          </p:nvSpPr>
          <p:spPr>
            <a:xfrm>
              <a:off x="10000869" y="3904869"/>
              <a:ext cx="2019300" cy="1018540"/>
            </a:xfrm>
            <a:custGeom>
              <a:avLst/>
              <a:gdLst/>
              <a:ahLst/>
              <a:cxnLst/>
              <a:rect l="l" t="t" r="r" b="b"/>
              <a:pathLst>
                <a:path w="2019300" h="1018539">
                  <a:moveTo>
                    <a:pt x="0" y="1018031"/>
                  </a:moveTo>
                  <a:lnTo>
                    <a:pt x="2019300" y="1018031"/>
                  </a:lnTo>
                  <a:lnTo>
                    <a:pt x="2019300" y="0"/>
                  </a:lnTo>
                  <a:lnTo>
                    <a:pt x="0" y="0"/>
                  </a:lnTo>
                  <a:lnTo>
                    <a:pt x="0" y="1018031"/>
                  </a:lnTo>
                  <a:close/>
                </a:path>
              </a:pathLst>
            </a:custGeom>
            <a:ln w="25908">
              <a:solidFill>
                <a:srgbClr val="000000"/>
              </a:solidFill>
            </a:ln>
          </p:spPr>
          <p:txBody>
            <a:bodyPr wrap="square" lIns="0" tIns="0" rIns="0" bIns="0" rtlCol="0"/>
            <a:lstStyle/>
            <a:p>
              <a:endParaRPr/>
            </a:p>
          </p:txBody>
        </p:sp>
      </p:grpSp>
      <p:grpSp>
        <p:nvGrpSpPr>
          <p:cNvPr id="139" name="object 139"/>
          <p:cNvGrpSpPr/>
          <p:nvPr/>
        </p:nvGrpSpPr>
        <p:grpSpPr>
          <a:xfrm>
            <a:off x="9982200" y="5141595"/>
            <a:ext cx="2164080" cy="1033780"/>
            <a:chOff x="9982200" y="5141595"/>
            <a:chExt cx="2164080" cy="1033780"/>
          </a:xfrm>
        </p:grpSpPr>
        <p:pic>
          <p:nvPicPr>
            <p:cNvPr id="140" name="object 140"/>
            <p:cNvPicPr/>
            <p:nvPr/>
          </p:nvPicPr>
          <p:blipFill>
            <a:blip r:embed="rId44" cstate="print"/>
            <a:stretch>
              <a:fillRect/>
            </a:stretch>
          </p:blipFill>
          <p:spPr>
            <a:xfrm>
              <a:off x="10020300" y="5179695"/>
              <a:ext cx="2087879" cy="957072"/>
            </a:xfrm>
            <a:prstGeom prst="rect">
              <a:avLst/>
            </a:prstGeom>
          </p:spPr>
        </p:pic>
        <p:sp>
          <p:nvSpPr>
            <p:cNvPr id="141" name="object 141"/>
            <p:cNvSpPr/>
            <p:nvPr/>
          </p:nvSpPr>
          <p:spPr>
            <a:xfrm>
              <a:off x="10001250" y="5160645"/>
              <a:ext cx="2125980" cy="995680"/>
            </a:xfrm>
            <a:custGeom>
              <a:avLst/>
              <a:gdLst/>
              <a:ahLst/>
              <a:cxnLst/>
              <a:rect l="l" t="t" r="r" b="b"/>
              <a:pathLst>
                <a:path w="2125979" h="995679">
                  <a:moveTo>
                    <a:pt x="0" y="995171"/>
                  </a:moveTo>
                  <a:lnTo>
                    <a:pt x="2125979" y="995171"/>
                  </a:lnTo>
                  <a:lnTo>
                    <a:pt x="2125979" y="0"/>
                  </a:lnTo>
                  <a:lnTo>
                    <a:pt x="0" y="0"/>
                  </a:lnTo>
                  <a:lnTo>
                    <a:pt x="0" y="995171"/>
                  </a:lnTo>
                  <a:close/>
                </a:path>
              </a:pathLst>
            </a:custGeom>
            <a:ln w="38100">
              <a:solidFill>
                <a:srgbClr val="000000"/>
              </a:solidFill>
            </a:ln>
          </p:spPr>
          <p:txBody>
            <a:bodyPr wrap="square" lIns="0" tIns="0" rIns="0" bIns="0" rtlCol="0"/>
            <a:lstStyle/>
            <a:p>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4605" rIns="0" bIns="0" rtlCol="0">
            <a:spAutoFit/>
          </a:bodyPr>
          <a:lstStyle/>
          <a:p>
            <a:pPr marL="661670">
              <a:lnSpc>
                <a:spcPct val="100000"/>
              </a:lnSpc>
              <a:spcBef>
                <a:spcPts val="115"/>
              </a:spcBef>
            </a:pPr>
            <a:r>
              <a:rPr sz="2700" dirty="0">
                <a:solidFill>
                  <a:srgbClr val="2A1680"/>
                </a:solidFill>
              </a:rPr>
              <a:t>OFII</a:t>
            </a:r>
            <a:r>
              <a:rPr sz="2700" spc="-80" dirty="0">
                <a:solidFill>
                  <a:srgbClr val="2A1680"/>
                </a:solidFill>
              </a:rPr>
              <a:t> </a:t>
            </a:r>
            <a:r>
              <a:rPr sz="2700" dirty="0">
                <a:solidFill>
                  <a:srgbClr val="2A1680"/>
                </a:solidFill>
              </a:rPr>
              <a:t>Services</a:t>
            </a:r>
            <a:r>
              <a:rPr sz="2700" spc="-60" dirty="0">
                <a:solidFill>
                  <a:srgbClr val="2A1680"/>
                </a:solidFill>
              </a:rPr>
              <a:t> </a:t>
            </a:r>
            <a:r>
              <a:rPr sz="2700" dirty="0">
                <a:solidFill>
                  <a:srgbClr val="2A1680"/>
                </a:solidFill>
              </a:rPr>
              <a:t>and</a:t>
            </a:r>
            <a:r>
              <a:rPr sz="2700" spc="-60" dirty="0">
                <a:solidFill>
                  <a:srgbClr val="2A1680"/>
                </a:solidFill>
              </a:rPr>
              <a:t> </a:t>
            </a:r>
            <a:r>
              <a:rPr sz="2700" spc="-10" dirty="0">
                <a:solidFill>
                  <a:srgbClr val="2A1680"/>
                </a:solidFill>
              </a:rPr>
              <a:t>Capabilities</a:t>
            </a:r>
            <a:endParaRPr sz="2700"/>
          </a:p>
        </p:txBody>
      </p:sp>
      <p:sp>
        <p:nvSpPr>
          <p:cNvPr id="3" name="object 3"/>
          <p:cNvSpPr txBox="1"/>
          <p:nvPr/>
        </p:nvSpPr>
        <p:spPr>
          <a:xfrm>
            <a:off x="188468" y="929767"/>
            <a:ext cx="1724660" cy="270510"/>
          </a:xfrm>
          <a:prstGeom prst="rect">
            <a:avLst/>
          </a:prstGeom>
        </p:spPr>
        <p:txBody>
          <a:bodyPr vert="horz" wrap="square" lIns="0" tIns="13335" rIns="0" bIns="0" rtlCol="0">
            <a:spAutoFit/>
          </a:bodyPr>
          <a:lstStyle/>
          <a:p>
            <a:pPr marL="12700">
              <a:lnSpc>
                <a:spcPct val="100000"/>
              </a:lnSpc>
              <a:spcBef>
                <a:spcPts val="105"/>
              </a:spcBef>
            </a:pPr>
            <a:r>
              <a:rPr sz="1600" b="1" spc="-10" dirty="0">
                <a:solidFill>
                  <a:srgbClr val="2A1680"/>
                </a:solidFill>
                <a:latin typeface="Arial"/>
                <a:cs typeface="Arial"/>
              </a:rPr>
              <a:t>Suppliers</a:t>
            </a:r>
            <a:r>
              <a:rPr sz="1600" b="1" spc="-45" dirty="0">
                <a:solidFill>
                  <a:srgbClr val="2A1680"/>
                </a:solidFill>
                <a:latin typeface="Arial"/>
                <a:cs typeface="Arial"/>
              </a:rPr>
              <a:t> </a:t>
            </a:r>
            <a:r>
              <a:rPr sz="1600" b="1" spc="-10" dirty="0">
                <a:solidFill>
                  <a:srgbClr val="2A1680"/>
                </a:solidFill>
                <a:latin typeface="Arial"/>
                <a:cs typeface="Arial"/>
              </a:rPr>
              <a:t>(Origin)</a:t>
            </a:r>
            <a:endParaRPr sz="1600">
              <a:latin typeface="Arial"/>
              <a:cs typeface="Arial"/>
            </a:endParaRPr>
          </a:p>
        </p:txBody>
      </p:sp>
      <p:sp>
        <p:nvSpPr>
          <p:cNvPr id="4" name="object 4"/>
          <p:cNvSpPr txBox="1"/>
          <p:nvPr/>
        </p:nvSpPr>
        <p:spPr>
          <a:xfrm>
            <a:off x="2871342" y="929767"/>
            <a:ext cx="4648200" cy="270510"/>
          </a:xfrm>
          <a:prstGeom prst="rect">
            <a:avLst/>
          </a:prstGeom>
        </p:spPr>
        <p:txBody>
          <a:bodyPr vert="horz" wrap="square" lIns="0" tIns="13335" rIns="0" bIns="0" rtlCol="0">
            <a:spAutoFit/>
          </a:bodyPr>
          <a:lstStyle/>
          <a:p>
            <a:pPr marL="12700">
              <a:lnSpc>
                <a:spcPct val="100000"/>
              </a:lnSpc>
              <a:spcBef>
                <a:spcPts val="105"/>
              </a:spcBef>
              <a:tabLst>
                <a:tab pos="2719705" algn="l"/>
              </a:tabLst>
            </a:pPr>
            <a:r>
              <a:rPr sz="1600" b="1" dirty="0">
                <a:solidFill>
                  <a:srgbClr val="2A1680"/>
                </a:solidFill>
                <a:latin typeface="Arial"/>
                <a:cs typeface="Arial"/>
              </a:rPr>
              <a:t>Sea/Air</a:t>
            </a:r>
            <a:r>
              <a:rPr sz="1600" b="1" spc="-110" dirty="0">
                <a:solidFill>
                  <a:srgbClr val="2A1680"/>
                </a:solidFill>
                <a:latin typeface="Arial"/>
                <a:cs typeface="Arial"/>
              </a:rPr>
              <a:t> </a:t>
            </a:r>
            <a:r>
              <a:rPr sz="1600" b="1" spc="-10" dirty="0">
                <a:solidFill>
                  <a:srgbClr val="2A1680"/>
                </a:solidFill>
                <a:latin typeface="Arial"/>
                <a:cs typeface="Arial"/>
              </a:rPr>
              <a:t>Freight</a:t>
            </a:r>
            <a:r>
              <a:rPr sz="1600" b="1" dirty="0">
                <a:solidFill>
                  <a:srgbClr val="2A1680"/>
                </a:solidFill>
                <a:latin typeface="Arial"/>
                <a:cs typeface="Arial"/>
              </a:rPr>
              <a:t>	Customs</a:t>
            </a:r>
            <a:r>
              <a:rPr sz="1600" b="1" spc="-120" dirty="0">
                <a:solidFill>
                  <a:srgbClr val="2A1680"/>
                </a:solidFill>
                <a:latin typeface="Arial"/>
                <a:cs typeface="Arial"/>
              </a:rPr>
              <a:t> </a:t>
            </a:r>
            <a:r>
              <a:rPr sz="1600" b="1" spc="-10" dirty="0">
                <a:solidFill>
                  <a:srgbClr val="2A1680"/>
                </a:solidFill>
                <a:latin typeface="Arial"/>
                <a:cs typeface="Arial"/>
              </a:rPr>
              <a:t>Brokerage</a:t>
            </a:r>
            <a:endParaRPr sz="1600">
              <a:latin typeface="Arial"/>
              <a:cs typeface="Arial"/>
            </a:endParaRPr>
          </a:p>
        </p:txBody>
      </p:sp>
      <p:sp>
        <p:nvSpPr>
          <p:cNvPr id="5" name="object 5"/>
          <p:cNvSpPr txBox="1"/>
          <p:nvPr/>
        </p:nvSpPr>
        <p:spPr>
          <a:xfrm>
            <a:off x="8209915" y="768223"/>
            <a:ext cx="2879090" cy="631190"/>
          </a:xfrm>
          <a:prstGeom prst="rect">
            <a:avLst/>
          </a:prstGeom>
        </p:spPr>
        <p:txBody>
          <a:bodyPr vert="horz" wrap="square" lIns="0" tIns="23495" rIns="0" bIns="0" rtlCol="0">
            <a:spAutoFit/>
          </a:bodyPr>
          <a:lstStyle/>
          <a:p>
            <a:pPr marL="12700" marR="5080">
              <a:lnSpc>
                <a:spcPts val="2380"/>
              </a:lnSpc>
              <a:spcBef>
                <a:spcPts val="185"/>
              </a:spcBef>
            </a:pPr>
            <a:r>
              <a:rPr sz="2000" b="1" spc="-10" dirty="0">
                <a:solidFill>
                  <a:srgbClr val="2A1680"/>
                </a:solidFill>
                <a:latin typeface="Arial"/>
                <a:cs typeface="Arial"/>
              </a:rPr>
              <a:t>Complete</a:t>
            </a:r>
            <a:r>
              <a:rPr sz="2000" b="1" spc="-114" dirty="0">
                <a:solidFill>
                  <a:srgbClr val="2A1680"/>
                </a:solidFill>
                <a:latin typeface="Arial"/>
                <a:cs typeface="Arial"/>
              </a:rPr>
              <a:t> </a:t>
            </a:r>
            <a:r>
              <a:rPr sz="2000" b="1" dirty="0">
                <a:solidFill>
                  <a:srgbClr val="2A1680"/>
                </a:solidFill>
                <a:latin typeface="Arial"/>
                <a:cs typeface="Arial"/>
              </a:rPr>
              <a:t>and</a:t>
            </a:r>
            <a:r>
              <a:rPr sz="2000" b="1" spc="-85" dirty="0">
                <a:solidFill>
                  <a:srgbClr val="2A1680"/>
                </a:solidFill>
                <a:latin typeface="Arial"/>
                <a:cs typeface="Arial"/>
              </a:rPr>
              <a:t> </a:t>
            </a:r>
            <a:r>
              <a:rPr sz="2000" b="1" spc="-10" dirty="0">
                <a:solidFill>
                  <a:srgbClr val="2A1680"/>
                </a:solidFill>
                <a:latin typeface="Arial"/>
                <a:cs typeface="Arial"/>
              </a:rPr>
              <a:t>“Creative </a:t>
            </a:r>
            <a:r>
              <a:rPr sz="2000" b="1" dirty="0">
                <a:solidFill>
                  <a:srgbClr val="2A1680"/>
                </a:solidFill>
                <a:latin typeface="Arial"/>
                <a:cs typeface="Arial"/>
              </a:rPr>
              <a:t>Logistic</a:t>
            </a:r>
            <a:r>
              <a:rPr sz="2000" b="1" spc="-105" dirty="0">
                <a:solidFill>
                  <a:srgbClr val="2A1680"/>
                </a:solidFill>
                <a:latin typeface="Arial"/>
                <a:cs typeface="Arial"/>
              </a:rPr>
              <a:t> </a:t>
            </a:r>
            <a:r>
              <a:rPr sz="2000" b="1" spc="-10" dirty="0">
                <a:solidFill>
                  <a:srgbClr val="2A1680"/>
                </a:solidFill>
                <a:latin typeface="Arial"/>
                <a:cs typeface="Arial"/>
              </a:rPr>
              <a:t>Solutions”</a:t>
            </a:r>
            <a:endParaRPr sz="2000">
              <a:latin typeface="Arial"/>
              <a:cs typeface="Arial"/>
            </a:endParaRPr>
          </a:p>
        </p:txBody>
      </p:sp>
      <p:sp>
        <p:nvSpPr>
          <p:cNvPr id="6" name="object 6"/>
          <p:cNvSpPr txBox="1"/>
          <p:nvPr/>
        </p:nvSpPr>
        <p:spPr>
          <a:xfrm>
            <a:off x="8164194" y="1621917"/>
            <a:ext cx="3767454" cy="514350"/>
          </a:xfrm>
          <a:prstGeom prst="rect">
            <a:avLst/>
          </a:prstGeom>
        </p:spPr>
        <p:txBody>
          <a:bodyPr vert="horz" wrap="square" lIns="0" tIns="13335" rIns="0" bIns="0" rtlCol="0">
            <a:spAutoFit/>
          </a:bodyPr>
          <a:lstStyle/>
          <a:p>
            <a:pPr marL="12700" marR="5080" indent="54610">
              <a:lnSpc>
                <a:spcPct val="100000"/>
              </a:lnSpc>
              <a:spcBef>
                <a:spcPts val="105"/>
              </a:spcBef>
            </a:pPr>
            <a:r>
              <a:rPr sz="1600" spc="-10" dirty="0">
                <a:solidFill>
                  <a:srgbClr val="2A1680"/>
                </a:solidFill>
                <a:latin typeface="Microsoft Sans Serif"/>
                <a:cs typeface="Microsoft Sans Serif"/>
              </a:rPr>
              <a:t>Customized</a:t>
            </a:r>
            <a:r>
              <a:rPr sz="1600" spc="-35" dirty="0">
                <a:solidFill>
                  <a:srgbClr val="2A1680"/>
                </a:solidFill>
                <a:latin typeface="Microsoft Sans Serif"/>
                <a:cs typeface="Microsoft Sans Serif"/>
              </a:rPr>
              <a:t> </a:t>
            </a:r>
            <a:r>
              <a:rPr sz="1600" dirty="0">
                <a:solidFill>
                  <a:srgbClr val="2A1680"/>
                </a:solidFill>
                <a:latin typeface="Microsoft Sans Serif"/>
                <a:cs typeface="Microsoft Sans Serif"/>
              </a:rPr>
              <a:t>and</a:t>
            </a:r>
            <a:r>
              <a:rPr sz="1600" spc="-40" dirty="0">
                <a:solidFill>
                  <a:srgbClr val="2A1680"/>
                </a:solidFill>
                <a:latin typeface="Microsoft Sans Serif"/>
                <a:cs typeface="Microsoft Sans Serif"/>
              </a:rPr>
              <a:t> </a:t>
            </a:r>
            <a:r>
              <a:rPr sz="1600" spc="-10" dirty="0">
                <a:solidFill>
                  <a:srgbClr val="2A1680"/>
                </a:solidFill>
                <a:latin typeface="Microsoft Sans Serif"/>
                <a:cs typeface="Microsoft Sans Serif"/>
              </a:rPr>
              <a:t>customer-</a:t>
            </a:r>
            <a:r>
              <a:rPr sz="1600" dirty="0">
                <a:solidFill>
                  <a:srgbClr val="2A1680"/>
                </a:solidFill>
                <a:latin typeface="Microsoft Sans Serif"/>
                <a:cs typeface="Microsoft Sans Serif"/>
              </a:rPr>
              <a:t>centric</a:t>
            </a:r>
            <a:r>
              <a:rPr sz="1600" spc="385" dirty="0">
                <a:solidFill>
                  <a:srgbClr val="2A1680"/>
                </a:solidFill>
                <a:latin typeface="Microsoft Sans Serif"/>
                <a:cs typeface="Microsoft Sans Serif"/>
              </a:rPr>
              <a:t> </a:t>
            </a:r>
            <a:r>
              <a:rPr sz="1600" dirty="0">
                <a:solidFill>
                  <a:srgbClr val="2A1680"/>
                </a:solidFill>
                <a:latin typeface="Microsoft Sans Serif"/>
                <a:cs typeface="Microsoft Sans Serif"/>
              </a:rPr>
              <a:t>end</a:t>
            </a:r>
            <a:r>
              <a:rPr sz="1600" spc="-40" dirty="0">
                <a:solidFill>
                  <a:srgbClr val="2A1680"/>
                </a:solidFill>
                <a:latin typeface="Microsoft Sans Serif"/>
                <a:cs typeface="Microsoft Sans Serif"/>
              </a:rPr>
              <a:t> </a:t>
            </a:r>
            <a:r>
              <a:rPr sz="1600" spc="-25" dirty="0">
                <a:solidFill>
                  <a:srgbClr val="2A1680"/>
                </a:solidFill>
                <a:latin typeface="Microsoft Sans Serif"/>
                <a:cs typeface="Microsoft Sans Serif"/>
              </a:rPr>
              <a:t>to </a:t>
            </a:r>
            <a:r>
              <a:rPr sz="1600" dirty="0">
                <a:solidFill>
                  <a:srgbClr val="2A1680"/>
                </a:solidFill>
                <a:latin typeface="Microsoft Sans Serif"/>
                <a:cs typeface="Microsoft Sans Serif"/>
              </a:rPr>
              <a:t>end</a:t>
            </a:r>
            <a:r>
              <a:rPr sz="1600" spc="-30" dirty="0">
                <a:solidFill>
                  <a:srgbClr val="2A1680"/>
                </a:solidFill>
                <a:latin typeface="Microsoft Sans Serif"/>
                <a:cs typeface="Microsoft Sans Serif"/>
              </a:rPr>
              <a:t> </a:t>
            </a:r>
            <a:r>
              <a:rPr sz="1600" dirty="0">
                <a:solidFill>
                  <a:srgbClr val="2A1680"/>
                </a:solidFill>
                <a:latin typeface="Microsoft Sans Serif"/>
                <a:cs typeface="Microsoft Sans Serif"/>
              </a:rPr>
              <a:t>logistic</a:t>
            </a:r>
            <a:r>
              <a:rPr sz="1600" spc="-30" dirty="0">
                <a:solidFill>
                  <a:srgbClr val="2A1680"/>
                </a:solidFill>
                <a:latin typeface="Microsoft Sans Serif"/>
                <a:cs typeface="Microsoft Sans Serif"/>
              </a:rPr>
              <a:t> </a:t>
            </a:r>
            <a:r>
              <a:rPr sz="1600" spc="-10" dirty="0">
                <a:solidFill>
                  <a:srgbClr val="2A1680"/>
                </a:solidFill>
                <a:latin typeface="Microsoft Sans Serif"/>
                <a:cs typeface="Microsoft Sans Serif"/>
              </a:rPr>
              <a:t>solution</a:t>
            </a:r>
            <a:endParaRPr sz="1600">
              <a:latin typeface="Microsoft Sans Serif"/>
              <a:cs typeface="Microsoft Sans Serif"/>
            </a:endParaRPr>
          </a:p>
        </p:txBody>
      </p:sp>
      <p:sp>
        <p:nvSpPr>
          <p:cNvPr id="7" name="object 7"/>
          <p:cNvSpPr txBox="1"/>
          <p:nvPr/>
        </p:nvSpPr>
        <p:spPr>
          <a:xfrm>
            <a:off x="8258682" y="2353818"/>
            <a:ext cx="3800475" cy="270510"/>
          </a:xfrm>
          <a:prstGeom prst="rect">
            <a:avLst/>
          </a:prstGeom>
        </p:spPr>
        <p:txBody>
          <a:bodyPr vert="horz" wrap="square" lIns="0" tIns="13335" rIns="0" bIns="0" rtlCol="0">
            <a:spAutoFit/>
          </a:bodyPr>
          <a:lstStyle/>
          <a:p>
            <a:pPr marL="12700">
              <a:lnSpc>
                <a:spcPct val="100000"/>
              </a:lnSpc>
              <a:spcBef>
                <a:spcPts val="105"/>
              </a:spcBef>
            </a:pPr>
            <a:r>
              <a:rPr sz="1600" dirty="0">
                <a:solidFill>
                  <a:srgbClr val="2A1680"/>
                </a:solidFill>
                <a:latin typeface="Microsoft Sans Serif"/>
                <a:cs typeface="Microsoft Sans Serif"/>
              </a:rPr>
              <a:t>Pick</a:t>
            </a:r>
            <a:r>
              <a:rPr sz="1600" spc="-30" dirty="0">
                <a:solidFill>
                  <a:srgbClr val="2A1680"/>
                </a:solidFill>
                <a:latin typeface="Microsoft Sans Serif"/>
                <a:cs typeface="Microsoft Sans Serif"/>
              </a:rPr>
              <a:t> </a:t>
            </a:r>
            <a:r>
              <a:rPr sz="1600" dirty="0">
                <a:solidFill>
                  <a:srgbClr val="2A1680"/>
                </a:solidFill>
                <a:latin typeface="Microsoft Sans Serif"/>
                <a:cs typeface="Microsoft Sans Serif"/>
              </a:rPr>
              <a:t>up</a:t>
            </a:r>
            <a:r>
              <a:rPr sz="1600" spc="-50" dirty="0">
                <a:solidFill>
                  <a:srgbClr val="2A1680"/>
                </a:solidFill>
                <a:latin typeface="Microsoft Sans Serif"/>
                <a:cs typeface="Microsoft Sans Serif"/>
              </a:rPr>
              <a:t> </a:t>
            </a:r>
            <a:r>
              <a:rPr sz="1600" dirty="0">
                <a:solidFill>
                  <a:srgbClr val="2A1680"/>
                </a:solidFill>
                <a:latin typeface="Microsoft Sans Serif"/>
                <a:cs typeface="Microsoft Sans Serif"/>
              </a:rPr>
              <a:t>from</a:t>
            </a:r>
            <a:r>
              <a:rPr sz="1600" spc="10" dirty="0">
                <a:solidFill>
                  <a:srgbClr val="2A1680"/>
                </a:solidFill>
                <a:latin typeface="Microsoft Sans Serif"/>
                <a:cs typeface="Microsoft Sans Serif"/>
              </a:rPr>
              <a:t> </a:t>
            </a:r>
            <a:r>
              <a:rPr sz="1600" dirty="0">
                <a:solidFill>
                  <a:srgbClr val="2A1680"/>
                </a:solidFill>
                <a:latin typeface="Microsoft Sans Serif"/>
                <a:cs typeface="Microsoft Sans Serif"/>
              </a:rPr>
              <a:t>origin</a:t>
            </a:r>
            <a:r>
              <a:rPr sz="1600" spc="-45" dirty="0">
                <a:solidFill>
                  <a:srgbClr val="2A1680"/>
                </a:solidFill>
                <a:latin typeface="Microsoft Sans Serif"/>
                <a:cs typeface="Microsoft Sans Serif"/>
              </a:rPr>
              <a:t> </a:t>
            </a:r>
            <a:r>
              <a:rPr sz="1600" dirty="0">
                <a:solidFill>
                  <a:srgbClr val="2A1680"/>
                </a:solidFill>
                <a:latin typeface="Microsoft Sans Serif"/>
                <a:cs typeface="Microsoft Sans Serif"/>
              </a:rPr>
              <a:t>in</a:t>
            </a:r>
            <a:r>
              <a:rPr sz="1600" spc="-50" dirty="0">
                <a:solidFill>
                  <a:srgbClr val="2A1680"/>
                </a:solidFill>
                <a:latin typeface="Microsoft Sans Serif"/>
                <a:cs typeface="Microsoft Sans Serif"/>
              </a:rPr>
              <a:t> </a:t>
            </a:r>
            <a:r>
              <a:rPr sz="1600" dirty="0">
                <a:solidFill>
                  <a:srgbClr val="2A1680"/>
                </a:solidFill>
                <a:latin typeface="Microsoft Sans Serif"/>
                <a:cs typeface="Microsoft Sans Serif"/>
              </a:rPr>
              <a:t>any</a:t>
            </a:r>
            <a:r>
              <a:rPr sz="1600" spc="-35" dirty="0">
                <a:solidFill>
                  <a:srgbClr val="2A1680"/>
                </a:solidFill>
                <a:latin typeface="Microsoft Sans Serif"/>
                <a:cs typeface="Microsoft Sans Serif"/>
              </a:rPr>
              <a:t> </a:t>
            </a:r>
            <a:r>
              <a:rPr sz="1600" dirty="0">
                <a:solidFill>
                  <a:srgbClr val="2A1680"/>
                </a:solidFill>
                <a:latin typeface="Microsoft Sans Serif"/>
                <a:cs typeface="Microsoft Sans Serif"/>
              </a:rPr>
              <a:t>part</a:t>
            </a:r>
            <a:r>
              <a:rPr sz="1600" spc="-10" dirty="0">
                <a:solidFill>
                  <a:srgbClr val="2A1680"/>
                </a:solidFill>
                <a:latin typeface="Microsoft Sans Serif"/>
                <a:cs typeface="Microsoft Sans Serif"/>
              </a:rPr>
              <a:t> </a:t>
            </a:r>
            <a:r>
              <a:rPr sz="1600" dirty="0">
                <a:solidFill>
                  <a:srgbClr val="2A1680"/>
                </a:solidFill>
                <a:latin typeface="Microsoft Sans Serif"/>
                <a:cs typeface="Microsoft Sans Serif"/>
              </a:rPr>
              <a:t>of</a:t>
            </a:r>
            <a:r>
              <a:rPr sz="1600" spc="-35" dirty="0">
                <a:solidFill>
                  <a:srgbClr val="2A1680"/>
                </a:solidFill>
                <a:latin typeface="Microsoft Sans Serif"/>
                <a:cs typeface="Microsoft Sans Serif"/>
              </a:rPr>
              <a:t> </a:t>
            </a:r>
            <a:r>
              <a:rPr sz="1600" dirty="0">
                <a:solidFill>
                  <a:srgbClr val="2A1680"/>
                </a:solidFill>
                <a:latin typeface="Microsoft Sans Serif"/>
                <a:cs typeface="Microsoft Sans Serif"/>
              </a:rPr>
              <a:t>the</a:t>
            </a:r>
            <a:r>
              <a:rPr sz="1600" spc="-25" dirty="0">
                <a:solidFill>
                  <a:srgbClr val="2A1680"/>
                </a:solidFill>
                <a:latin typeface="Microsoft Sans Serif"/>
                <a:cs typeface="Microsoft Sans Serif"/>
              </a:rPr>
              <a:t> </a:t>
            </a:r>
            <a:r>
              <a:rPr sz="1600" spc="-10" dirty="0">
                <a:solidFill>
                  <a:srgbClr val="2A1680"/>
                </a:solidFill>
                <a:latin typeface="Microsoft Sans Serif"/>
                <a:cs typeface="Microsoft Sans Serif"/>
              </a:rPr>
              <a:t>globe</a:t>
            </a:r>
            <a:endParaRPr sz="1600">
              <a:latin typeface="Microsoft Sans Serif"/>
              <a:cs typeface="Microsoft Sans Serif"/>
            </a:endParaRPr>
          </a:p>
        </p:txBody>
      </p:sp>
      <p:sp>
        <p:nvSpPr>
          <p:cNvPr id="8" name="object 8"/>
          <p:cNvSpPr txBox="1"/>
          <p:nvPr/>
        </p:nvSpPr>
        <p:spPr>
          <a:xfrm>
            <a:off x="8164194" y="2841751"/>
            <a:ext cx="3917950" cy="514350"/>
          </a:xfrm>
          <a:prstGeom prst="rect">
            <a:avLst/>
          </a:prstGeom>
        </p:spPr>
        <p:txBody>
          <a:bodyPr vert="horz" wrap="square" lIns="0" tIns="13335" rIns="0" bIns="0" rtlCol="0">
            <a:spAutoFit/>
          </a:bodyPr>
          <a:lstStyle/>
          <a:p>
            <a:pPr marL="12700" marR="5080" indent="54610">
              <a:lnSpc>
                <a:spcPct val="100000"/>
              </a:lnSpc>
              <a:spcBef>
                <a:spcPts val="105"/>
              </a:spcBef>
            </a:pPr>
            <a:r>
              <a:rPr sz="1600" dirty="0">
                <a:solidFill>
                  <a:srgbClr val="2A1680"/>
                </a:solidFill>
                <a:latin typeface="Microsoft Sans Serif"/>
                <a:cs typeface="Microsoft Sans Serif"/>
              </a:rPr>
              <a:t>Shipping</a:t>
            </a:r>
            <a:r>
              <a:rPr sz="1600" spc="-60" dirty="0">
                <a:solidFill>
                  <a:srgbClr val="2A1680"/>
                </a:solidFill>
                <a:latin typeface="Microsoft Sans Serif"/>
                <a:cs typeface="Microsoft Sans Serif"/>
              </a:rPr>
              <a:t> </a:t>
            </a:r>
            <a:r>
              <a:rPr sz="1600" dirty="0">
                <a:solidFill>
                  <a:srgbClr val="2A1680"/>
                </a:solidFill>
                <a:latin typeface="Microsoft Sans Serif"/>
                <a:cs typeface="Microsoft Sans Serif"/>
              </a:rPr>
              <a:t>via</a:t>
            </a:r>
            <a:r>
              <a:rPr sz="1600" spc="-75" dirty="0">
                <a:solidFill>
                  <a:srgbClr val="2A1680"/>
                </a:solidFill>
                <a:latin typeface="Microsoft Sans Serif"/>
                <a:cs typeface="Microsoft Sans Serif"/>
              </a:rPr>
              <a:t> </a:t>
            </a:r>
            <a:r>
              <a:rPr sz="1600" dirty="0">
                <a:solidFill>
                  <a:srgbClr val="2A1680"/>
                </a:solidFill>
                <a:latin typeface="Microsoft Sans Serif"/>
                <a:cs typeface="Microsoft Sans Serif"/>
              </a:rPr>
              <a:t>sea</a:t>
            </a:r>
            <a:r>
              <a:rPr sz="1600" spc="-55" dirty="0">
                <a:solidFill>
                  <a:srgbClr val="2A1680"/>
                </a:solidFill>
                <a:latin typeface="Microsoft Sans Serif"/>
                <a:cs typeface="Microsoft Sans Serif"/>
              </a:rPr>
              <a:t> </a:t>
            </a:r>
            <a:r>
              <a:rPr sz="1600" dirty="0">
                <a:solidFill>
                  <a:srgbClr val="2A1680"/>
                </a:solidFill>
                <a:latin typeface="Microsoft Sans Serif"/>
                <a:cs typeface="Microsoft Sans Serif"/>
              </a:rPr>
              <a:t>or</a:t>
            </a:r>
            <a:r>
              <a:rPr sz="1600" spc="-35" dirty="0">
                <a:solidFill>
                  <a:srgbClr val="2A1680"/>
                </a:solidFill>
                <a:latin typeface="Microsoft Sans Serif"/>
                <a:cs typeface="Microsoft Sans Serif"/>
              </a:rPr>
              <a:t> </a:t>
            </a:r>
            <a:r>
              <a:rPr sz="1600" dirty="0">
                <a:solidFill>
                  <a:srgbClr val="2A1680"/>
                </a:solidFill>
                <a:latin typeface="Microsoft Sans Serif"/>
                <a:cs typeface="Microsoft Sans Serif"/>
              </a:rPr>
              <a:t>air</a:t>
            </a:r>
            <a:r>
              <a:rPr sz="1600" spc="-60" dirty="0">
                <a:solidFill>
                  <a:srgbClr val="2A1680"/>
                </a:solidFill>
                <a:latin typeface="Microsoft Sans Serif"/>
                <a:cs typeface="Microsoft Sans Serif"/>
              </a:rPr>
              <a:t> </a:t>
            </a:r>
            <a:r>
              <a:rPr sz="1600" dirty="0">
                <a:solidFill>
                  <a:srgbClr val="2A1680"/>
                </a:solidFill>
                <a:latin typeface="Microsoft Sans Serif"/>
                <a:cs typeface="Microsoft Sans Serif"/>
              </a:rPr>
              <a:t>freight</a:t>
            </a:r>
            <a:r>
              <a:rPr sz="1600" spc="-20" dirty="0">
                <a:solidFill>
                  <a:srgbClr val="2A1680"/>
                </a:solidFill>
                <a:latin typeface="Microsoft Sans Serif"/>
                <a:cs typeface="Microsoft Sans Serif"/>
              </a:rPr>
              <a:t> </a:t>
            </a:r>
            <a:r>
              <a:rPr sz="1600" dirty="0">
                <a:solidFill>
                  <a:srgbClr val="2A1680"/>
                </a:solidFill>
                <a:latin typeface="Microsoft Sans Serif"/>
                <a:cs typeface="Microsoft Sans Serif"/>
              </a:rPr>
              <a:t>regardless</a:t>
            </a:r>
            <a:r>
              <a:rPr sz="1600" spc="-30" dirty="0">
                <a:solidFill>
                  <a:srgbClr val="2A1680"/>
                </a:solidFill>
                <a:latin typeface="Microsoft Sans Serif"/>
                <a:cs typeface="Microsoft Sans Serif"/>
              </a:rPr>
              <a:t> </a:t>
            </a:r>
            <a:r>
              <a:rPr sz="1600" spc="-25" dirty="0">
                <a:solidFill>
                  <a:srgbClr val="2A1680"/>
                </a:solidFill>
                <a:latin typeface="Microsoft Sans Serif"/>
                <a:cs typeface="Microsoft Sans Serif"/>
              </a:rPr>
              <a:t>of </a:t>
            </a:r>
            <a:r>
              <a:rPr sz="1600" spc="-10" dirty="0">
                <a:solidFill>
                  <a:srgbClr val="2A1680"/>
                </a:solidFill>
                <a:latin typeface="Microsoft Sans Serif"/>
                <a:cs typeface="Microsoft Sans Serif"/>
              </a:rPr>
              <a:t>INCOTERMS</a:t>
            </a:r>
            <a:endParaRPr sz="1600">
              <a:latin typeface="Microsoft Sans Serif"/>
              <a:cs typeface="Microsoft Sans Serif"/>
            </a:endParaRPr>
          </a:p>
        </p:txBody>
      </p:sp>
      <p:sp>
        <p:nvSpPr>
          <p:cNvPr id="9" name="object 9"/>
          <p:cNvSpPr txBox="1"/>
          <p:nvPr/>
        </p:nvSpPr>
        <p:spPr>
          <a:xfrm>
            <a:off x="8164194" y="3573526"/>
            <a:ext cx="3891915" cy="514350"/>
          </a:xfrm>
          <a:prstGeom prst="rect">
            <a:avLst/>
          </a:prstGeom>
        </p:spPr>
        <p:txBody>
          <a:bodyPr vert="horz" wrap="square" lIns="0" tIns="13335" rIns="0" bIns="0" rtlCol="0">
            <a:spAutoFit/>
          </a:bodyPr>
          <a:lstStyle/>
          <a:p>
            <a:pPr marL="12700" marR="5080" indent="54610">
              <a:lnSpc>
                <a:spcPct val="100000"/>
              </a:lnSpc>
              <a:spcBef>
                <a:spcPts val="105"/>
              </a:spcBef>
            </a:pPr>
            <a:r>
              <a:rPr sz="1600" dirty="0">
                <a:solidFill>
                  <a:srgbClr val="2A1680"/>
                </a:solidFill>
                <a:latin typeface="Microsoft Sans Serif"/>
                <a:cs typeface="Microsoft Sans Serif"/>
              </a:rPr>
              <a:t>Clearing</a:t>
            </a:r>
            <a:r>
              <a:rPr sz="1600" spc="-15" dirty="0">
                <a:solidFill>
                  <a:srgbClr val="2A1680"/>
                </a:solidFill>
                <a:latin typeface="Microsoft Sans Serif"/>
                <a:cs typeface="Microsoft Sans Serif"/>
              </a:rPr>
              <a:t> </a:t>
            </a:r>
            <a:r>
              <a:rPr sz="1600" dirty="0">
                <a:solidFill>
                  <a:srgbClr val="2A1680"/>
                </a:solidFill>
                <a:latin typeface="Microsoft Sans Serif"/>
                <a:cs typeface="Microsoft Sans Serif"/>
              </a:rPr>
              <a:t>shipments</a:t>
            </a:r>
            <a:r>
              <a:rPr sz="1600" spc="-20" dirty="0">
                <a:solidFill>
                  <a:srgbClr val="2A1680"/>
                </a:solidFill>
                <a:latin typeface="Microsoft Sans Serif"/>
                <a:cs typeface="Microsoft Sans Serif"/>
              </a:rPr>
              <a:t> </a:t>
            </a:r>
            <a:r>
              <a:rPr sz="1600" dirty="0">
                <a:solidFill>
                  <a:srgbClr val="2A1680"/>
                </a:solidFill>
                <a:latin typeface="Microsoft Sans Serif"/>
                <a:cs typeface="Microsoft Sans Serif"/>
              </a:rPr>
              <a:t>in</a:t>
            </a:r>
            <a:r>
              <a:rPr sz="1600" spc="-35" dirty="0">
                <a:solidFill>
                  <a:srgbClr val="2A1680"/>
                </a:solidFill>
                <a:latin typeface="Microsoft Sans Serif"/>
                <a:cs typeface="Microsoft Sans Serif"/>
              </a:rPr>
              <a:t> </a:t>
            </a:r>
            <a:r>
              <a:rPr sz="1600" dirty="0">
                <a:solidFill>
                  <a:srgbClr val="2A1680"/>
                </a:solidFill>
                <a:latin typeface="Microsoft Sans Serif"/>
                <a:cs typeface="Microsoft Sans Serif"/>
              </a:rPr>
              <a:t>any</a:t>
            </a:r>
            <a:r>
              <a:rPr sz="1600" spc="-35" dirty="0">
                <a:solidFill>
                  <a:srgbClr val="2A1680"/>
                </a:solidFill>
                <a:latin typeface="Microsoft Sans Serif"/>
                <a:cs typeface="Microsoft Sans Serif"/>
              </a:rPr>
              <a:t> </a:t>
            </a:r>
            <a:r>
              <a:rPr sz="1600" dirty="0">
                <a:solidFill>
                  <a:srgbClr val="2A1680"/>
                </a:solidFill>
                <a:latin typeface="Microsoft Sans Serif"/>
                <a:cs typeface="Microsoft Sans Serif"/>
              </a:rPr>
              <a:t>major</a:t>
            </a:r>
            <a:r>
              <a:rPr sz="1600" spc="-20" dirty="0">
                <a:solidFill>
                  <a:srgbClr val="2A1680"/>
                </a:solidFill>
                <a:latin typeface="Microsoft Sans Serif"/>
                <a:cs typeface="Microsoft Sans Serif"/>
              </a:rPr>
              <a:t> </a:t>
            </a:r>
            <a:r>
              <a:rPr sz="1600" dirty="0">
                <a:solidFill>
                  <a:srgbClr val="2A1680"/>
                </a:solidFill>
                <a:latin typeface="Microsoft Sans Serif"/>
                <a:cs typeface="Microsoft Sans Serif"/>
              </a:rPr>
              <a:t>ports</a:t>
            </a:r>
            <a:r>
              <a:rPr sz="1600" spc="-20" dirty="0">
                <a:solidFill>
                  <a:srgbClr val="2A1680"/>
                </a:solidFill>
                <a:latin typeface="Microsoft Sans Serif"/>
                <a:cs typeface="Microsoft Sans Serif"/>
              </a:rPr>
              <a:t> </a:t>
            </a:r>
            <a:r>
              <a:rPr sz="1600" spc="-50" dirty="0">
                <a:solidFill>
                  <a:srgbClr val="2A1680"/>
                </a:solidFill>
                <a:latin typeface="Microsoft Sans Serif"/>
                <a:cs typeface="Microsoft Sans Serif"/>
              </a:rPr>
              <a:t>/ </a:t>
            </a:r>
            <a:r>
              <a:rPr sz="1600" dirty="0">
                <a:solidFill>
                  <a:srgbClr val="2A1680"/>
                </a:solidFill>
                <a:latin typeface="Microsoft Sans Serif"/>
                <a:cs typeface="Microsoft Sans Serif"/>
              </a:rPr>
              <a:t>airports</a:t>
            </a:r>
            <a:r>
              <a:rPr sz="1600" spc="-25" dirty="0">
                <a:solidFill>
                  <a:srgbClr val="2A1680"/>
                </a:solidFill>
                <a:latin typeface="Microsoft Sans Serif"/>
                <a:cs typeface="Microsoft Sans Serif"/>
              </a:rPr>
              <a:t> </a:t>
            </a:r>
            <a:r>
              <a:rPr sz="1600" dirty="0">
                <a:solidFill>
                  <a:srgbClr val="2A1680"/>
                </a:solidFill>
                <a:latin typeface="Microsoft Sans Serif"/>
                <a:cs typeface="Microsoft Sans Serif"/>
              </a:rPr>
              <a:t>in</a:t>
            </a:r>
            <a:r>
              <a:rPr sz="1600" spc="-65" dirty="0">
                <a:solidFill>
                  <a:srgbClr val="2A1680"/>
                </a:solidFill>
                <a:latin typeface="Microsoft Sans Serif"/>
                <a:cs typeface="Microsoft Sans Serif"/>
              </a:rPr>
              <a:t> </a:t>
            </a:r>
            <a:r>
              <a:rPr sz="1600" dirty="0">
                <a:solidFill>
                  <a:srgbClr val="2A1680"/>
                </a:solidFill>
                <a:latin typeface="Microsoft Sans Serif"/>
                <a:cs typeface="Microsoft Sans Serif"/>
              </a:rPr>
              <a:t>the</a:t>
            </a:r>
            <a:r>
              <a:rPr sz="1600" spc="-45" dirty="0">
                <a:solidFill>
                  <a:srgbClr val="2A1680"/>
                </a:solidFill>
                <a:latin typeface="Microsoft Sans Serif"/>
                <a:cs typeface="Microsoft Sans Serif"/>
              </a:rPr>
              <a:t> </a:t>
            </a:r>
            <a:r>
              <a:rPr sz="1600" spc="-10" dirty="0">
                <a:solidFill>
                  <a:srgbClr val="2A1680"/>
                </a:solidFill>
                <a:latin typeface="Microsoft Sans Serif"/>
                <a:cs typeface="Microsoft Sans Serif"/>
              </a:rPr>
              <a:t>Philippines</a:t>
            </a:r>
            <a:r>
              <a:rPr sz="1600" spc="-70" dirty="0">
                <a:solidFill>
                  <a:srgbClr val="2A1680"/>
                </a:solidFill>
                <a:latin typeface="Microsoft Sans Serif"/>
                <a:cs typeface="Microsoft Sans Serif"/>
              </a:rPr>
              <a:t> </a:t>
            </a:r>
            <a:r>
              <a:rPr sz="1600" dirty="0">
                <a:solidFill>
                  <a:srgbClr val="2A1680"/>
                </a:solidFill>
                <a:latin typeface="Microsoft Sans Serif"/>
                <a:cs typeface="Microsoft Sans Serif"/>
              </a:rPr>
              <a:t>including</a:t>
            </a:r>
            <a:r>
              <a:rPr sz="1600" spc="-90" dirty="0">
                <a:solidFill>
                  <a:srgbClr val="2A1680"/>
                </a:solidFill>
                <a:latin typeface="Microsoft Sans Serif"/>
                <a:cs typeface="Microsoft Sans Serif"/>
              </a:rPr>
              <a:t> </a:t>
            </a:r>
            <a:r>
              <a:rPr sz="1600" spc="-10" dirty="0">
                <a:solidFill>
                  <a:srgbClr val="2A1680"/>
                </a:solidFill>
                <a:latin typeface="Microsoft Sans Serif"/>
                <a:cs typeface="Microsoft Sans Serif"/>
              </a:rPr>
              <a:t>trucking</a:t>
            </a:r>
            <a:endParaRPr sz="1600">
              <a:latin typeface="Microsoft Sans Serif"/>
              <a:cs typeface="Microsoft Sans Serif"/>
            </a:endParaRPr>
          </a:p>
        </p:txBody>
      </p:sp>
      <p:sp>
        <p:nvSpPr>
          <p:cNvPr id="10" name="object 10"/>
          <p:cNvSpPr txBox="1"/>
          <p:nvPr/>
        </p:nvSpPr>
        <p:spPr>
          <a:xfrm>
            <a:off x="8164194" y="4302379"/>
            <a:ext cx="3834129" cy="758825"/>
          </a:xfrm>
          <a:prstGeom prst="rect">
            <a:avLst/>
          </a:prstGeom>
        </p:spPr>
        <p:txBody>
          <a:bodyPr vert="horz" wrap="square" lIns="0" tIns="13335" rIns="0" bIns="0" rtlCol="0">
            <a:spAutoFit/>
          </a:bodyPr>
          <a:lstStyle/>
          <a:p>
            <a:pPr marL="12700" marR="5080" indent="54610">
              <a:lnSpc>
                <a:spcPct val="100099"/>
              </a:lnSpc>
              <a:spcBef>
                <a:spcPts val="105"/>
              </a:spcBef>
            </a:pPr>
            <a:r>
              <a:rPr sz="1600" dirty="0">
                <a:solidFill>
                  <a:srgbClr val="2A1680"/>
                </a:solidFill>
                <a:latin typeface="Microsoft Sans Serif"/>
                <a:cs typeface="Microsoft Sans Serif"/>
              </a:rPr>
              <a:t>Store</a:t>
            </a:r>
            <a:r>
              <a:rPr sz="1600" spc="-50" dirty="0">
                <a:solidFill>
                  <a:srgbClr val="2A1680"/>
                </a:solidFill>
                <a:latin typeface="Microsoft Sans Serif"/>
                <a:cs typeface="Microsoft Sans Serif"/>
              </a:rPr>
              <a:t> </a:t>
            </a:r>
            <a:r>
              <a:rPr sz="1600" dirty="0">
                <a:solidFill>
                  <a:srgbClr val="2A1680"/>
                </a:solidFill>
                <a:latin typeface="Microsoft Sans Serif"/>
                <a:cs typeface="Microsoft Sans Serif"/>
              </a:rPr>
              <a:t>goods</a:t>
            </a:r>
            <a:r>
              <a:rPr sz="1600" spc="-55" dirty="0">
                <a:solidFill>
                  <a:srgbClr val="2A1680"/>
                </a:solidFill>
                <a:latin typeface="Microsoft Sans Serif"/>
                <a:cs typeface="Microsoft Sans Serif"/>
              </a:rPr>
              <a:t> </a:t>
            </a:r>
            <a:r>
              <a:rPr sz="1600" dirty="0">
                <a:solidFill>
                  <a:srgbClr val="2A1680"/>
                </a:solidFill>
                <a:latin typeface="Microsoft Sans Serif"/>
                <a:cs typeface="Microsoft Sans Serif"/>
              </a:rPr>
              <a:t>in</a:t>
            </a:r>
            <a:r>
              <a:rPr sz="1600" spc="-90" dirty="0">
                <a:solidFill>
                  <a:srgbClr val="2A1680"/>
                </a:solidFill>
                <a:latin typeface="Microsoft Sans Serif"/>
                <a:cs typeface="Microsoft Sans Serif"/>
              </a:rPr>
              <a:t> </a:t>
            </a:r>
            <a:r>
              <a:rPr sz="1600" dirty="0">
                <a:solidFill>
                  <a:srgbClr val="2A1680"/>
                </a:solidFill>
                <a:latin typeface="Microsoft Sans Serif"/>
                <a:cs typeface="Microsoft Sans Serif"/>
              </a:rPr>
              <a:t>OFII</a:t>
            </a:r>
            <a:r>
              <a:rPr sz="1600" spc="-35" dirty="0">
                <a:solidFill>
                  <a:srgbClr val="2A1680"/>
                </a:solidFill>
                <a:latin typeface="Microsoft Sans Serif"/>
                <a:cs typeface="Microsoft Sans Serif"/>
              </a:rPr>
              <a:t> </a:t>
            </a:r>
            <a:r>
              <a:rPr sz="1600" dirty="0">
                <a:solidFill>
                  <a:srgbClr val="2A1680"/>
                </a:solidFill>
                <a:latin typeface="Microsoft Sans Serif"/>
                <a:cs typeface="Microsoft Sans Serif"/>
              </a:rPr>
              <a:t>warehouses</a:t>
            </a:r>
            <a:r>
              <a:rPr sz="1600" spc="-25" dirty="0">
                <a:solidFill>
                  <a:srgbClr val="2A1680"/>
                </a:solidFill>
                <a:latin typeface="Microsoft Sans Serif"/>
                <a:cs typeface="Microsoft Sans Serif"/>
              </a:rPr>
              <a:t> </a:t>
            </a:r>
            <a:r>
              <a:rPr sz="1600" spc="-10" dirty="0">
                <a:solidFill>
                  <a:srgbClr val="2A1680"/>
                </a:solidFill>
                <a:latin typeface="Microsoft Sans Serif"/>
                <a:cs typeface="Microsoft Sans Serif"/>
              </a:rPr>
              <a:t>including </a:t>
            </a:r>
            <a:r>
              <a:rPr sz="1600" dirty="0">
                <a:solidFill>
                  <a:srgbClr val="2A1680"/>
                </a:solidFill>
                <a:latin typeface="Microsoft Sans Serif"/>
                <a:cs typeface="Microsoft Sans Serif"/>
              </a:rPr>
              <a:t>value added </a:t>
            </a:r>
            <a:r>
              <a:rPr sz="1600" spc="-10" dirty="0">
                <a:solidFill>
                  <a:srgbClr val="2A1680"/>
                </a:solidFill>
                <a:latin typeface="Microsoft Sans Serif"/>
                <a:cs typeface="Microsoft Sans Serif"/>
              </a:rPr>
              <a:t>services.</a:t>
            </a:r>
            <a:r>
              <a:rPr sz="1600" spc="-55" dirty="0">
                <a:solidFill>
                  <a:srgbClr val="2A1680"/>
                </a:solidFill>
                <a:latin typeface="Microsoft Sans Serif"/>
                <a:cs typeface="Microsoft Sans Serif"/>
              </a:rPr>
              <a:t> </a:t>
            </a:r>
            <a:r>
              <a:rPr sz="1600" spc="-10" dirty="0">
                <a:solidFill>
                  <a:srgbClr val="2A1680"/>
                </a:solidFill>
                <a:latin typeface="Microsoft Sans Serif"/>
                <a:cs typeface="Microsoft Sans Serif"/>
              </a:rPr>
              <a:t>Warehouse </a:t>
            </a:r>
            <a:r>
              <a:rPr sz="1600" dirty="0">
                <a:solidFill>
                  <a:srgbClr val="2A1680"/>
                </a:solidFill>
                <a:latin typeface="Microsoft Sans Serif"/>
                <a:cs typeface="Microsoft Sans Serif"/>
              </a:rPr>
              <a:t>management</a:t>
            </a:r>
            <a:r>
              <a:rPr sz="1600" spc="-60" dirty="0">
                <a:solidFill>
                  <a:srgbClr val="2A1680"/>
                </a:solidFill>
                <a:latin typeface="Microsoft Sans Serif"/>
                <a:cs typeface="Microsoft Sans Serif"/>
              </a:rPr>
              <a:t> </a:t>
            </a:r>
            <a:r>
              <a:rPr sz="1600" spc="-10" dirty="0">
                <a:solidFill>
                  <a:srgbClr val="2A1680"/>
                </a:solidFill>
                <a:latin typeface="Microsoft Sans Serif"/>
                <a:cs typeface="Microsoft Sans Serif"/>
              </a:rPr>
              <a:t>services</a:t>
            </a:r>
            <a:endParaRPr sz="1600">
              <a:latin typeface="Microsoft Sans Serif"/>
              <a:cs typeface="Microsoft Sans Serif"/>
            </a:endParaRPr>
          </a:p>
        </p:txBody>
      </p:sp>
      <p:sp>
        <p:nvSpPr>
          <p:cNvPr id="11" name="object 11"/>
          <p:cNvSpPr txBox="1"/>
          <p:nvPr/>
        </p:nvSpPr>
        <p:spPr>
          <a:xfrm>
            <a:off x="8164194" y="5281041"/>
            <a:ext cx="3818890" cy="511809"/>
          </a:xfrm>
          <a:prstGeom prst="rect">
            <a:avLst/>
          </a:prstGeom>
        </p:spPr>
        <p:txBody>
          <a:bodyPr vert="horz" wrap="square" lIns="0" tIns="23495" rIns="0" bIns="0" rtlCol="0">
            <a:spAutoFit/>
          </a:bodyPr>
          <a:lstStyle/>
          <a:p>
            <a:pPr marL="12700" marR="5080" indent="54610">
              <a:lnSpc>
                <a:spcPts val="1900"/>
              </a:lnSpc>
              <a:spcBef>
                <a:spcPts val="185"/>
              </a:spcBef>
            </a:pPr>
            <a:r>
              <a:rPr sz="1600" dirty="0">
                <a:solidFill>
                  <a:srgbClr val="2A1680"/>
                </a:solidFill>
                <a:latin typeface="Microsoft Sans Serif"/>
                <a:cs typeface="Microsoft Sans Serif"/>
              </a:rPr>
              <a:t>Delivery</a:t>
            </a:r>
            <a:r>
              <a:rPr sz="1600" spc="-60" dirty="0">
                <a:solidFill>
                  <a:srgbClr val="2A1680"/>
                </a:solidFill>
                <a:latin typeface="Microsoft Sans Serif"/>
                <a:cs typeface="Microsoft Sans Serif"/>
              </a:rPr>
              <a:t> </a:t>
            </a:r>
            <a:r>
              <a:rPr sz="1600" dirty="0">
                <a:solidFill>
                  <a:srgbClr val="2A1680"/>
                </a:solidFill>
                <a:latin typeface="Microsoft Sans Serif"/>
                <a:cs typeface="Microsoft Sans Serif"/>
              </a:rPr>
              <a:t>to</a:t>
            </a:r>
            <a:r>
              <a:rPr sz="1600" spc="-35" dirty="0">
                <a:solidFill>
                  <a:srgbClr val="2A1680"/>
                </a:solidFill>
                <a:latin typeface="Microsoft Sans Serif"/>
                <a:cs typeface="Microsoft Sans Serif"/>
              </a:rPr>
              <a:t> </a:t>
            </a:r>
            <a:r>
              <a:rPr sz="1600" dirty="0">
                <a:solidFill>
                  <a:srgbClr val="2A1680"/>
                </a:solidFill>
                <a:latin typeface="Microsoft Sans Serif"/>
                <a:cs typeface="Microsoft Sans Serif"/>
              </a:rPr>
              <a:t>ultimate</a:t>
            </a:r>
            <a:r>
              <a:rPr sz="1600" spc="-75" dirty="0">
                <a:solidFill>
                  <a:srgbClr val="2A1680"/>
                </a:solidFill>
                <a:latin typeface="Microsoft Sans Serif"/>
                <a:cs typeface="Microsoft Sans Serif"/>
              </a:rPr>
              <a:t> </a:t>
            </a:r>
            <a:r>
              <a:rPr sz="1600" dirty="0">
                <a:solidFill>
                  <a:srgbClr val="2A1680"/>
                </a:solidFill>
                <a:latin typeface="Microsoft Sans Serif"/>
                <a:cs typeface="Microsoft Sans Serif"/>
              </a:rPr>
              <a:t>consignee</a:t>
            </a:r>
            <a:r>
              <a:rPr sz="1600" spc="-80" dirty="0">
                <a:solidFill>
                  <a:srgbClr val="2A1680"/>
                </a:solidFill>
                <a:latin typeface="Microsoft Sans Serif"/>
                <a:cs typeface="Microsoft Sans Serif"/>
              </a:rPr>
              <a:t> </a:t>
            </a:r>
            <a:r>
              <a:rPr sz="1600" dirty="0">
                <a:solidFill>
                  <a:srgbClr val="2A1680"/>
                </a:solidFill>
                <a:latin typeface="Microsoft Sans Serif"/>
                <a:cs typeface="Microsoft Sans Serif"/>
              </a:rPr>
              <a:t>even</a:t>
            </a:r>
            <a:r>
              <a:rPr sz="1600" spc="-35" dirty="0">
                <a:solidFill>
                  <a:srgbClr val="2A1680"/>
                </a:solidFill>
                <a:latin typeface="Microsoft Sans Serif"/>
                <a:cs typeface="Microsoft Sans Serif"/>
              </a:rPr>
              <a:t> </a:t>
            </a:r>
            <a:r>
              <a:rPr sz="1600" dirty="0">
                <a:solidFill>
                  <a:srgbClr val="2A1680"/>
                </a:solidFill>
                <a:latin typeface="Microsoft Sans Serif"/>
                <a:cs typeface="Microsoft Sans Serif"/>
              </a:rPr>
              <a:t>in</a:t>
            </a:r>
            <a:r>
              <a:rPr sz="1600" spc="-55" dirty="0">
                <a:solidFill>
                  <a:srgbClr val="2A1680"/>
                </a:solidFill>
                <a:latin typeface="Microsoft Sans Serif"/>
                <a:cs typeface="Microsoft Sans Serif"/>
              </a:rPr>
              <a:t> </a:t>
            </a:r>
            <a:r>
              <a:rPr sz="1600" spc="-25" dirty="0">
                <a:solidFill>
                  <a:srgbClr val="2A1680"/>
                </a:solidFill>
                <a:latin typeface="Microsoft Sans Serif"/>
                <a:cs typeface="Microsoft Sans Serif"/>
              </a:rPr>
              <a:t>the </a:t>
            </a:r>
            <a:r>
              <a:rPr sz="1600" dirty="0">
                <a:solidFill>
                  <a:srgbClr val="2A1680"/>
                </a:solidFill>
                <a:latin typeface="Microsoft Sans Serif"/>
                <a:cs typeface="Microsoft Sans Serif"/>
              </a:rPr>
              <a:t>remote</a:t>
            </a:r>
            <a:r>
              <a:rPr sz="1600" spc="-15" dirty="0">
                <a:solidFill>
                  <a:srgbClr val="2A1680"/>
                </a:solidFill>
                <a:latin typeface="Microsoft Sans Serif"/>
                <a:cs typeface="Microsoft Sans Serif"/>
              </a:rPr>
              <a:t> </a:t>
            </a:r>
            <a:r>
              <a:rPr sz="1600" spc="-10" dirty="0">
                <a:solidFill>
                  <a:srgbClr val="2A1680"/>
                </a:solidFill>
                <a:latin typeface="Microsoft Sans Serif"/>
                <a:cs typeface="Microsoft Sans Serif"/>
              </a:rPr>
              <a:t>areas</a:t>
            </a:r>
            <a:endParaRPr sz="1600">
              <a:latin typeface="Microsoft Sans Serif"/>
              <a:cs typeface="Microsoft Sans Serif"/>
            </a:endParaRPr>
          </a:p>
        </p:txBody>
      </p:sp>
      <p:sp>
        <p:nvSpPr>
          <p:cNvPr id="12" name="object 12"/>
          <p:cNvSpPr txBox="1"/>
          <p:nvPr/>
        </p:nvSpPr>
        <p:spPr>
          <a:xfrm>
            <a:off x="8164194" y="6009843"/>
            <a:ext cx="3868420" cy="514984"/>
          </a:xfrm>
          <a:prstGeom prst="rect">
            <a:avLst/>
          </a:prstGeom>
        </p:spPr>
        <p:txBody>
          <a:bodyPr vert="horz" wrap="square" lIns="0" tIns="13335" rIns="0" bIns="0" rtlCol="0">
            <a:spAutoFit/>
          </a:bodyPr>
          <a:lstStyle/>
          <a:p>
            <a:pPr marL="12700" marR="5080" indent="54610">
              <a:lnSpc>
                <a:spcPct val="100000"/>
              </a:lnSpc>
              <a:spcBef>
                <a:spcPts val="105"/>
              </a:spcBef>
            </a:pPr>
            <a:r>
              <a:rPr sz="1600" dirty="0">
                <a:solidFill>
                  <a:srgbClr val="2A1680"/>
                </a:solidFill>
                <a:latin typeface="Microsoft Sans Serif"/>
                <a:cs typeface="Microsoft Sans Serif"/>
              </a:rPr>
              <a:t>Reverse</a:t>
            </a:r>
            <a:r>
              <a:rPr sz="1600" spc="-35" dirty="0">
                <a:solidFill>
                  <a:srgbClr val="2A1680"/>
                </a:solidFill>
                <a:latin typeface="Microsoft Sans Serif"/>
                <a:cs typeface="Microsoft Sans Serif"/>
              </a:rPr>
              <a:t> </a:t>
            </a:r>
            <a:r>
              <a:rPr sz="1600" spc="-10" dirty="0">
                <a:solidFill>
                  <a:srgbClr val="2A1680"/>
                </a:solidFill>
                <a:latin typeface="Microsoft Sans Serif"/>
                <a:cs typeface="Microsoft Sans Serif"/>
              </a:rPr>
              <a:t>logistics</a:t>
            </a:r>
            <a:r>
              <a:rPr sz="1600" spc="-80" dirty="0">
                <a:solidFill>
                  <a:srgbClr val="2A1680"/>
                </a:solidFill>
                <a:latin typeface="Microsoft Sans Serif"/>
                <a:cs typeface="Microsoft Sans Serif"/>
              </a:rPr>
              <a:t> </a:t>
            </a:r>
            <a:r>
              <a:rPr sz="1600" dirty="0">
                <a:solidFill>
                  <a:srgbClr val="2A1680"/>
                </a:solidFill>
                <a:latin typeface="Microsoft Sans Serif"/>
                <a:cs typeface="Microsoft Sans Serif"/>
              </a:rPr>
              <a:t>i.e.</a:t>
            </a:r>
            <a:r>
              <a:rPr sz="1600" spc="-40" dirty="0">
                <a:solidFill>
                  <a:srgbClr val="2A1680"/>
                </a:solidFill>
                <a:latin typeface="Microsoft Sans Serif"/>
                <a:cs typeface="Microsoft Sans Serif"/>
              </a:rPr>
              <a:t> </a:t>
            </a:r>
            <a:r>
              <a:rPr sz="1600" dirty="0">
                <a:solidFill>
                  <a:srgbClr val="2A1680"/>
                </a:solidFill>
                <a:latin typeface="Microsoft Sans Serif"/>
                <a:cs typeface="Microsoft Sans Serif"/>
              </a:rPr>
              <a:t>disposal</a:t>
            </a:r>
            <a:r>
              <a:rPr sz="1600" spc="-70" dirty="0">
                <a:solidFill>
                  <a:srgbClr val="2A1680"/>
                </a:solidFill>
                <a:latin typeface="Microsoft Sans Serif"/>
                <a:cs typeface="Microsoft Sans Serif"/>
              </a:rPr>
              <a:t> </a:t>
            </a:r>
            <a:r>
              <a:rPr sz="1600" dirty="0">
                <a:solidFill>
                  <a:srgbClr val="2A1680"/>
                </a:solidFill>
                <a:latin typeface="Microsoft Sans Serif"/>
                <a:cs typeface="Microsoft Sans Serif"/>
              </a:rPr>
              <a:t>and</a:t>
            </a:r>
            <a:r>
              <a:rPr sz="1600" spc="-80" dirty="0">
                <a:solidFill>
                  <a:srgbClr val="2A1680"/>
                </a:solidFill>
                <a:latin typeface="Microsoft Sans Serif"/>
                <a:cs typeface="Microsoft Sans Serif"/>
              </a:rPr>
              <a:t> </a:t>
            </a:r>
            <a:r>
              <a:rPr sz="1600" spc="-10" dirty="0">
                <a:solidFill>
                  <a:srgbClr val="2A1680"/>
                </a:solidFill>
                <a:latin typeface="Microsoft Sans Serif"/>
                <a:cs typeface="Microsoft Sans Serif"/>
              </a:rPr>
              <a:t>delivery </a:t>
            </a:r>
            <a:r>
              <a:rPr sz="1600" dirty="0">
                <a:solidFill>
                  <a:srgbClr val="2A1680"/>
                </a:solidFill>
                <a:latin typeface="Microsoft Sans Serif"/>
                <a:cs typeface="Microsoft Sans Serif"/>
              </a:rPr>
              <a:t>back</a:t>
            </a:r>
            <a:r>
              <a:rPr sz="1600" spc="-10" dirty="0">
                <a:solidFill>
                  <a:srgbClr val="2A1680"/>
                </a:solidFill>
                <a:latin typeface="Microsoft Sans Serif"/>
                <a:cs typeface="Microsoft Sans Serif"/>
              </a:rPr>
              <a:t> </a:t>
            </a:r>
            <a:r>
              <a:rPr sz="1600" dirty="0">
                <a:solidFill>
                  <a:srgbClr val="2A1680"/>
                </a:solidFill>
                <a:latin typeface="Microsoft Sans Serif"/>
                <a:cs typeface="Microsoft Sans Serif"/>
              </a:rPr>
              <a:t>to</a:t>
            </a:r>
            <a:r>
              <a:rPr sz="1600" spc="-25" dirty="0">
                <a:solidFill>
                  <a:srgbClr val="2A1680"/>
                </a:solidFill>
                <a:latin typeface="Microsoft Sans Serif"/>
                <a:cs typeface="Microsoft Sans Serif"/>
              </a:rPr>
              <a:t> </a:t>
            </a:r>
            <a:r>
              <a:rPr sz="1600" dirty="0">
                <a:solidFill>
                  <a:srgbClr val="2A1680"/>
                </a:solidFill>
                <a:latin typeface="Microsoft Sans Serif"/>
                <a:cs typeface="Microsoft Sans Serif"/>
              </a:rPr>
              <a:t>origin in</a:t>
            </a:r>
            <a:r>
              <a:rPr sz="1600" spc="-20" dirty="0">
                <a:solidFill>
                  <a:srgbClr val="2A1680"/>
                </a:solidFill>
                <a:latin typeface="Microsoft Sans Serif"/>
                <a:cs typeface="Microsoft Sans Serif"/>
              </a:rPr>
              <a:t> </a:t>
            </a:r>
            <a:r>
              <a:rPr sz="1600" dirty="0">
                <a:solidFill>
                  <a:srgbClr val="2A1680"/>
                </a:solidFill>
                <a:latin typeface="Microsoft Sans Serif"/>
                <a:cs typeface="Microsoft Sans Serif"/>
              </a:rPr>
              <a:t>any</a:t>
            </a:r>
            <a:r>
              <a:rPr sz="1600" spc="-5" dirty="0">
                <a:solidFill>
                  <a:srgbClr val="2A1680"/>
                </a:solidFill>
                <a:latin typeface="Microsoft Sans Serif"/>
                <a:cs typeface="Microsoft Sans Serif"/>
              </a:rPr>
              <a:t> </a:t>
            </a:r>
            <a:r>
              <a:rPr sz="1600" dirty="0">
                <a:solidFill>
                  <a:srgbClr val="2A1680"/>
                </a:solidFill>
                <a:latin typeface="Microsoft Sans Serif"/>
                <a:cs typeface="Microsoft Sans Serif"/>
              </a:rPr>
              <a:t>part</a:t>
            </a:r>
            <a:r>
              <a:rPr sz="1600" spc="10" dirty="0">
                <a:solidFill>
                  <a:srgbClr val="2A1680"/>
                </a:solidFill>
                <a:latin typeface="Microsoft Sans Serif"/>
                <a:cs typeface="Microsoft Sans Serif"/>
              </a:rPr>
              <a:t> </a:t>
            </a:r>
            <a:r>
              <a:rPr sz="1600" dirty="0">
                <a:solidFill>
                  <a:srgbClr val="2A1680"/>
                </a:solidFill>
                <a:latin typeface="Microsoft Sans Serif"/>
                <a:cs typeface="Microsoft Sans Serif"/>
              </a:rPr>
              <a:t>of</a:t>
            </a:r>
            <a:r>
              <a:rPr sz="1600" spc="-5" dirty="0">
                <a:solidFill>
                  <a:srgbClr val="2A1680"/>
                </a:solidFill>
                <a:latin typeface="Microsoft Sans Serif"/>
                <a:cs typeface="Microsoft Sans Serif"/>
              </a:rPr>
              <a:t> </a:t>
            </a:r>
            <a:r>
              <a:rPr sz="1600" dirty="0">
                <a:solidFill>
                  <a:srgbClr val="2A1680"/>
                </a:solidFill>
                <a:latin typeface="Microsoft Sans Serif"/>
                <a:cs typeface="Microsoft Sans Serif"/>
              </a:rPr>
              <a:t>the </a:t>
            </a:r>
            <a:r>
              <a:rPr sz="1600" spc="-20" dirty="0">
                <a:solidFill>
                  <a:srgbClr val="2A1680"/>
                </a:solidFill>
                <a:latin typeface="Microsoft Sans Serif"/>
                <a:cs typeface="Microsoft Sans Serif"/>
              </a:rPr>
              <a:t>globe</a:t>
            </a:r>
            <a:endParaRPr sz="1600">
              <a:latin typeface="Microsoft Sans Serif"/>
              <a:cs typeface="Microsoft Sans Serif"/>
            </a:endParaRPr>
          </a:p>
        </p:txBody>
      </p:sp>
      <p:grpSp>
        <p:nvGrpSpPr>
          <p:cNvPr id="13" name="object 13"/>
          <p:cNvGrpSpPr/>
          <p:nvPr/>
        </p:nvGrpSpPr>
        <p:grpSpPr>
          <a:xfrm>
            <a:off x="158114" y="1271524"/>
            <a:ext cx="7613650" cy="5153025"/>
            <a:chOff x="158114" y="1271524"/>
            <a:chExt cx="7613650" cy="5153025"/>
          </a:xfrm>
        </p:grpSpPr>
        <p:sp>
          <p:nvSpPr>
            <p:cNvPr id="14" name="object 14"/>
            <p:cNvSpPr/>
            <p:nvPr/>
          </p:nvSpPr>
          <p:spPr>
            <a:xfrm>
              <a:off x="3138805" y="1722640"/>
              <a:ext cx="1104900" cy="451484"/>
            </a:xfrm>
            <a:custGeom>
              <a:avLst/>
              <a:gdLst/>
              <a:ahLst/>
              <a:cxnLst/>
              <a:rect l="l" t="t" r="r" b="b"/>
              <a:pathLst>
                <a:path w="1104900" h="451485">
                  <a:moveTo>
                    <a:pt x="291973" y="31102"/>
                  </a:moveTo>
                  <a:lnTo>
                    <a:pt x="279260" y="31102"/>
                  </a:lnTo>
                  <a:lnTo>
                    <a:pt x="279260" y="14973"/>
                  </a:lnTo>
                  <a:lnTo>
                    <a:pt x="291706" y="14973"/>
                  </a:lnTo>
                  <a:lnTo>
                    <a:pt x="291706" y="0"/>
                  </a:lnTo>
                  <a:lnTo>
                    <a:pt x="274574" y="0"/>
                  </a:lnTo>
                  <a:lnTo>
                    <a:pt x="274574" y="50406"/>
                  </a:lnTo>
                  <a:lnTo>
                    <a:pt x="274574" y="78346"/>
                  </a:lnTo>
                  <a:lnTo>
                    <a:pt x="274574" y="134607"/>
                  </a:lnTo>
                  <a:lnTo>
                    <a:pt x="274574" y="162547"/>
                  </a:lnTo>
                  <a:lnTo>
                    <a:pt x="272034" y="164960"/>
                  </a:lnTo>
                  <a:lnTo>
                    <a:pt x="244094" y="164960"/>
                  </a:lnTo>
                  <a:lnTo>
                    <a:pt x="241554" y="162547"/>
                  </a:lnTo>
                  <a:lnTo>
                    <a:pt x="241554" y="134607"/>
                  </a:lnTo>
                  <a:lnTo>
                    <a:pt x="244094" y="132067"/>
                  </a:lnTo>
                  <a:lnTo>
                    <a:pt x="272034" y="132067"/>
                  </a:lnTo>
                  <a:lnTo>
                    <a:pt x="274574" y="134607"/>
                  </a:lnTo>
                  <a:lnTo>
                    <a:pt x="274574" y="78346"/>
                  </a:lnTo>
                  <a:lnTo>
                    <a:pt x="272034" y="80886"/>
                  </a:lnTo>
                  <a:lnTo>
                    <a:pt x="244094" y="80886"/>
                  </a:lnTo>
                  <a:lnTo>
                    <a:pt x="241554" y="78346"/>
                  </a:lnTo>
                  <a:lnTo>
                    <a:pt x="241554" y="50406"/>
                  </a:lnTo>
                  <a:lnTo>
                    <a:pt x="244094" y="47993"/>
                  </a:lnTo>
                  <a:lnTo>
                    <a:pt x="245656" y="47929"/>
                  </a:lnTo>
                  <a:lnTo>
                    <a:pt x="272059" y="47904"/>
                  </a:lnTo>
                  <a:lnTo>
                    <a:pt x="274574" y="50406"/>
                  </a:lnTo>
                  <a:lnTo>
                    <a:pt x="274574" y="0"/>
                  </a:lnTo>
                  <a:lnTo>
                    <a:pt x="251587" y="0"/>
                  </a:lnTo>
                  <a:lnTo>
                    <a:pt x="251587" y="14973"/>
                  </a:lnTo>
                  <a:lnTo>
                    <a:pt x="264033" y="14973"/>
                  </a:lnTo>
                  <a:lnTo>
                    <a:pt x="264033" y="31102"/>
                  </a:lnTo>
                  <a:lnTo>
                    <a:pt x="226949" y="31102"/>
                  </a:lnTo>
                  <a:lnTo>
                    <a:pt x="226949" y="50406"/>
                  </a:lnTo>
                  <a:lnTo>
                    <a:pt x="226949" y="78346"/>
                  </a:lnTo>
                  <a:lnTo>
                    <a:pt x="226949" y="134607"/>
                  </a:lnTo>
                  <a:lnTo>
                    <a:pt x="226949" y="162547"/>
                  </a:lnTo>
                  <a:lnTo>
                    <a:pt x="224409" y="164960"/>
                  </a:lnTo>
                  <a:lnTo>
                    <a:pt x="196469" y="164960"/>
                  </a:lnTo>
                  <a:lnTo>
                    <a:pt x="194056" y="162547"/>
                  </a:lnTo>
                  <a:lnTo>
                    <a:pt x="194056" y="134607"/>
                  </a:lnTo>
                  <a:lnTo>
                    <a:pt x="196469" y="132067"/>
                  </a:lnTo>
                  <a:lnTo>
                    <a:pt x="224409" y="132067"/>
                  </a:lnTo>
                  <a:lnTo>
                    <a:pt x="226949" y="134607"/>
                  </a:lnTo>
                  <a:lnTo>
                    <a:pt x="226949" y="78346"/>
                  </a:lnTo>
                  <a:lnTo>
                    <a:pt x="224409" y="80886"/>
                  </a:lnTo>
                  <a:lnTo>
                    <a:pt x="196469" y="80886"/>
                  </a:lnTo>
                  <a:lnTo>
                    <a:pt x="194056" y="78346"/>
                  </a:lnTo>
                  <a:lnTo>
                    <a:pt x="194056" y="50406"/>
                  </a:lnTo>
                  <a:lnTo>
                    <a:pt x="196469" y="47993"/>
                  </a:lnTo>
                  <a:lnTo>
                    <a:pt x="224497" y="47967"/>
                  </a:lnTo>
                  <a:lnTo>
                    <a:pt x="226949" y="50406"/>
                  </a:lnTo>
                  <a:lnTo>
                    <a:pt x="226949" y="31102"/>
                  </a:lnTo>
                  <a:lnTo>
                    <a:pt x="179070" y="31102"/>
                  </a:lnTo>
                  <a:lnTo>
                    <a:pt x="179070" y="134607"/>
                  </a:lnTo>
                  <a:lnTo>
                    <a:pt x="179070" y="162547"/>
                  </a:lnTo>
                  <a:lnTo>
                    <a:pt x="176530" y="164960"/>
                  </a:lnTo>
                  <a:lnTo>
                    <a:pt x="148590" y="164960"/>
                  </a:lnTo>
                  <a:lnTo>
                    <a:pt x="146037" y="162547"/>
                  </a:lnTo>
                  <a:lnTo>
                    <a:pt x="146037" y="134607"/>
                  </a:lnTo>
                  <a:lnTo>
                    <a:pt x="148590" y="132067"/>
                  </a:lnTo>
                  <a:lnTo>
                    <a:pt x="176530" y="132067"/>
                  </a:lnTo>
                  <a:lnTo>
                    <a:pt x="179070" y="134607"/>
                  </a:lnTo>
                  <a:lnTo>
                    <a:pt x="179070" y="31102"/>
                  </a:lnTo>
                  <a:lnTo>
                    <a:pt x="172339" y="31102"/>
                  </a:lnTo>
                  <a:lnTo>
                    <a:pt x="172339" y="112382"/>
                  </a:lnTo>
                  <a:lnTo>
                    <a:pt x="131191" y="112382"/>
                  </a:lnTo>
                  <a:lnTo>
                    <a:pt x="131191" y="134607"/>
                  </a:lnTo>
                  <a:lnTo>
                    <a:pt x="131191" y="162547"/>
                  </a:lnTo>
                  <a:lnTo>
                    <a:pt x="128638" y="164960"/>
                  </a:lnTo>
                  <a:lnTo>
                    <a:pt x="100711" y="164960"/>
                  </a:lnTo>
                  <a:lnTo>
                    <a:pt x="98298" y="162547"/>
                  </a:lnTo>
                  <a:lnTo>
                    <a:pt x="98298" y="134607"/>
                  </a:lnTo>
                  <a:lnTo>
                    <a:pt x="100711" y="132067"/>
                  </a:lnTo>
                  <a:lnTo>
                    <a:pt x="128638" y="132067"/>
                  </a:lnTo>
                  <a:lnTo>
                    <a:pt x="131191" y="134607"/>
                  </a:lnTo>
                  <a:lnTo>
                    <a:pt x="131191" y="112382"/>
                  </a:lnTo>
                  <a:lnTo>
                    <a:pt x="80264" y="112382"/>
                  </a:lnTo>
                  <a:lnTo>
                    <a:pt x="80264" y="238747"/>
                  </a:lnTo>
                  <a:lnTo>
                    <a:pt x="43688" y="238747"/>
                  </a:lnTo>
                  <a:lnTo>
                    <a:pt x="43688" y="310375"/>
                  </a:lnTo>
                  <a:lnTo>
                    <a:pt x="291973" y="310375"/>
                  </a:lnTo>
                  <a:lnTo>
                    <a:pt x="291973" y="164960"/>
                  </a:lnTo>
                  <a:lnTo>
                    <a:pt x="291973" y="132067"/>
                  </a:lnTo>
                  <a:lnTo>
                    <a:pt x="291973" y="80886"/>
                  </a:lnTo>
                  <a:lnTo>
                    <a:pt x="291973" y="47866"/>
                  </a:lnTo>
                  <a:lnTo>
                    <a:pt x="291973" y="31102"/>
                  </a:lnTo>
                  <a:close/>
                </a:path>
                <a:path w="1104900" h="451485">
                  <a:moveTo>
                    <a:pt x="455028" y="250825"/>
                  </a:moveTo>
                  <a:lnTo>
                    <a:pt x="332613" y="250825"/>
                  </a:lnTo>
                  <a:lnTo>
                    <a:pt x="332613" y="307327"/>
                  </a:lnTo>
                  <a:lnTo>
                    <a:pt x="455028" y="307327"/>
                  </a:lnTo>
                  <a:lnTo>
                    <a:pt x="455028" y="250825"/>
                  </a:lnTo>
                  <a:close/>
                </a:path>
                <a:path w="1104900" h="451485">
                  <a:moveTo>
                    <a:pt x="455028" y="183375"/>
                  </a:moveTo>
                  <a:lnTo>
                    <a:pt x="332613" y="183375"/>
                  </a:lnTo>
                  <a:lnTo>
                    <a:pt x="332613" y="239763"/>
                  </a:lnTo>
                  <a:lnTo>
                    <a:pt x="455028" y="239763"/>
                  </a:lnTo>
                  <a:lnTo>
                    <a:pt x="455028" y="183375"/>
                  </a:lnTo>
                  <a:close/>
                </a:path>
                <a:path w="1104900" h="451485">
                  <a:moveTo>
                    <a:pt x="455028" y="115811"/>
                  </a:moveTo>
                  <a:lnTo>
                    <a:pt x="332613" y="115811"/>
                  </a:lnTo>
                  <a:lnTo>
                    <a:pt x="332613" y="172326"/>
                  </a:lnTo>
                  <a:lnTo>
                    <a:pt x="455028" y="172326"/>
                  </a:lnTo>
                  <a:lnTo>
                    <a:pt x="455028" y="115811"/>
                  </a:lnTo>
                  <a:close/>
                </a:path>
                <a:path w="1104900" h="451485">
                  <a:moveTo>
                    <a:pt x="588251" y="250825"/>
                  </a:moveTo>
                  <a:lnTo>
                    <a:pt x="465963" y="250825"/>
                  </a:lnTo>
                  <a:lnTo>
                    <a:pt x="465963" y="307327"/>
                  </a:lnTo>
                  <a:lnTo>
                    <a:pt x="588251" y="307327"/>
                  </a:lnTo>
                  <a:lnTo>
                    <a:pt x="588251" y="250825"/>
                  </a:lnTo>
                  <a:close/>
                </a:path>
                <a:path w="1104900" h="451485">
                  <a:moveTo>
                    <a:pt x="588251" y="183375"/>
                  </a:moveTo>
                  <a:lnTo>
                    <a:pt x="465963" y="183375"/>
                  </a:lnTo>
                  <a:lnTo>
                    <a:pt x="465963" y="239763"/>
                  </a:lnTo>
                  <a:lnTo>
                    <a:pt x="588251" y="239763"/>
                  </a:lnTo>
                  <a:lnTo>
                    <a:pt x="588251" y="183375"/>
                  </a:lnTo>
                  <a:close/>
                </a:path>
                <a:path w="1104900" h="451485">
                  <a:moveTo>
                    <a:pt x="588251" y="115811"/>
                  </a:moveTo>
                  <a:lnTo>
                    <a:pt x="465963" y="115811"/>
                  </a:lnTo>
                  <a:lnTo>
                    <a:pt x="465963" y="172326"/>
                  </a:lnTo>
                  <a:lnTo>
                    <a:pt x="588251" y="172326"/>
                  </a:lnTo>
                  <a:lnTo>
                    <a:pt x="588251" y="115811"/>
                  </a:lnTo>
                  <a:close/>
                </a:path>
                <a:path w="1104900" h="451485">
                  <a:moveTo>
                    <a:pt x="722998" y="250825"/>
                  </a:moveTo>
                  <a:lnTo>
                    <a:pt x="600710" y="250825"/>
                  </a:lnTo>
                  <a:lnTo>
                    <a:pt x="600710" y="307327"/>
                  </a:lnTo>
                  <a:lnTo>
                    <a:pt x="722998" y="307327"/>
                  </a:lnTo>
                  <a:lnTo>
                    <a:pt x="722998" y="250825"/>
                  </a:lnTo>
                  <a:close/>
                </a:path>
                <a:path w="1104900" h="451485">
                  <a:moveTo>
                    <a:pt x="722998" y="183375"/>
                  </a:moveTo>
                  <a:lnTo>
                    <a:pt x="600710" y="183375"/>
                  </a:lnTo>
                  <a:lnTo>
                    <a:pt x="600710" y="239763"/>
                  </a:lnTo>
                  <a:lnTo>
                    <a:pt x="722998" y="239763"/>
                  </a:lnTo>
                  <a:lnTo>
                    <a:pt x="722998" y="183375"/>
                  </a:lnTo>
                  <a:close/>
                </a:path>
                <a:path w="1104900" h="451485">
                  <a:moveTo>
                    <a:pt x="722998" y="115811"/>
                  </a:moveTo>
                  <a:lnTo>
                    <a:pt x="600710" y="115811"/>
                  </a:lnTo>
                  <a:lnTo>
                    <a:pt x="600710" y="172326"/>
                  </a:lnTo>
                  <a:lnTo>
                    <a:pt x="722998" y="172326"/>
                  </a:lnTo>
                  <a:lnTo>
                    <a:pt x="722998" y="115811"/>
                  </a:lnTo>
                  <a:close/>
                </a:path>
                <a:path w="1104900" h="451485">
                  <a:moveTo>
                    <a:pt x="793369" y="250812"/>
                  </a:moveTo>
                  <a:lnTo>
                    <a:pt x="735838" y="250812"/>
                  </a:lnTo>
                  <a:lnTo>
                    <a:pt x="735838" y="305930"/>
                  </a:lnTo>
                  <a:lnTo>
                    <a:pt x="737743" y="305930"/>
                  </a:lnTo>
                  <a:lnTo>
                    <a:pt x="753110" y="304406"/>
                  </a:lnTo>
                  <a:lnTo>
                    <a:pt x="785114" y="279641"/>
                  </a:lnTo>
                  <a:lnTo>
                    <a:pt x="793369" y="250812"/>
                  </a:lnTo>
                  <a:close/>
                </a:path>
                <a:path w="1104900" h="451485">
                  <a:moveTo>
                    <a:pt x="858126" y="183375"/>
                  </a:moveTo>
                  <a:lnTo>
                    <a:pt x="735838" y="183375"/>
                  </a:lnTo>
                  <a:lnTo>
                    <a:pt x="735838" y="239763"/>
                  </a:lnTo>
                  <a:lnTo>
                    <a:pt x="858126" y="239763"/>
                  </a:lnTo>
                  <a:lnTo>
                    <a:pt x="858126" y="183375"/>
                  </a:lnTo>
                  <a:close/>
                </a:path>
                <a:path w="1104900" h="451485">
                  <a:moveTo>
                    <a:pt x="858126" y="115811"/>
                  </a:moveTo>
                  <a:lnTo>
                    <a:pt x="735838" y="115811"/>
                  </a:lnTo>
                  <a:lnTo>
                    <a:pt x="735838" y="172326"/>
                  </a:lnTo>
                  <a:lnTo>
                    <a:pt x="858126" y="172326"/>
                  </a:lnTo>
                  <a:lnTo>
                    <a:pt x="858126" y="115811"/>
                  </a:lnTo>
                  <a:close/>
                </a:path>
                <a:path w="1104900" h="451485">
                  <a:moveTo>
                    <a:pt x="993000" y="183375"/>
                  </a:moveTo>
                  <a:lnTo>
                    <a:pt x="870585" y="183375"/>
                  </a:lnTo>
                  <a:lnTo>
                    <a:pt x="870585" y="239763"/>
                  </a:lnTo>
                  <a:lnTo>
                    <a:pt x="993000" y="239763"/>
                  </a:lnTo>
                  <a:lnTo>
                    <a:pt x="993000" y="183375"/>
                  </a:lnTo>
                  <a:close/>
                </a:path>
                <a:path w="1104900" h="451485">
                  <a:moveTo>
                    <a:pt x="993000" y="115811"/>
                  </a:moveTo>
                  <a:lnTo>
                    <a:pt x="870585" y="115811"/>
                  </a:lnTo>
                  <a:lnTo>
                    <a:pt x="870585" y="172326"/>
                  </a:lnTo>
                  <a:lnTo>
                    <a:pt x="993000" y="172326"/>
                  </a:lnTo>
                  <a:lnTo>
                    <a:pt x="993000" y="115811"/>
                  </a:lnTo>
                  <a:close/>
                </a:path>
                <a:path w="1104900" h="451485">
                  <a:moveTo>
                    <a:pt x="1017651" y="392036"/>
                  </a:moveTo>
                  <a:lnTo>
                    <a:pt x="20574" y="392036"/>
                  </a:lnTo>
                  <a:lnTo>
                    <a:pt x="35052" y="414134"/>
                  </a:lnTo>
                  <a:lnTo>
                    <a:pt x="55245" y="432930"/>
                  </a:lnTo>
                  <a:lnTo>
                    <a:pt x="82042" y="446138"/>
                  </a:lnTo>
                  <a:lnTo>
                    <a:pt x="116332" y="451091"/>
                  </a:lnTo>
                  <a:lnTo>
                    <a:pt x="743585" y="451091"/>
                  </a:lnTo>
                  <a:lnTo>
                    <a:pt x="981329" y="450583"/>
                  </a:lnTo>
                  <a:lnTo>
                    <a:pt x="1017651" y="392036"/>
                  </a:lnTo>
                  <a:close/>
                </a:path>
                <a:path w="1104900" h="451485">
                  <a:moveTo>
                    <a:pt x="1104773" y="251447"/>
                  </a:moveTo>
                  <a:lnTo>
                    <a:pt x="803910" y="251447"/>
                  </a:lnTo>
                  <a:lnTo>
                    <a:pt x="801497" y="289039"/>
                  </a:lnTo>
                  <a:lnTo>
                    <a:pt x="793877" y="308343"/>
                  </a:lnTo>
                  <a:lnTo>
                    <a:pt x="774700" y="315455"/>
                  </a:lnTo>
                  <a:lnTo>
                    <a:pt x="737743" y="316471"/>
                  </a:lnTo>
                  <a:lnTo>
                    <a:pt x="0" y="316471"/>
                  </a:lnTo>
                  <a:lnTo>
                    <a:pt x="1016" y="335394"/>
                  </a:lnTo>
                  <a:lnTo>
                    <a:pt x="2921" y="348475"/>
                  </a:lnTo>
                  <a:lnTo>
                    <a:pt x="7239" y="361683"/>
                  </a:lnTo>
                  <a:lnTo>
                    <a:pt x="15494" y="381368"/>
                  </a:lnTo>
                  <a:lnTo>
                    <a:pt x="1024255" y="381368"/>
                  </a:lnTo>
                  <a:lnTo>
                    <a:pt x="1104773" y="251447"/>
                  </a:lnTo>
                  <a:close/>
                </a:path>
              </a:pathLst>
            </a:custGeom>
            <a:solidFill>
              <a:srgbClr val="00A0FF"/>
            </a:solidFill>
          </p:spPr>
          <p:txBody>
            <a:bodyPr wrap="square" lIns="0" tIns="0" rIns="0" bIns="0" rtlCol="0"/>
            <a:lstStyle/>
            <a:p>
              <a:endParaRPr/>
            </a:p>
          </p:txBody>
        </p:sp>
        <p:pic>
          <p:nvPicPr>
            <p:cNvPr id="15" name="object 15"/>
            <p:cNvPicPr/>
            <p:nvPr/>
          </p:nvPicPr>
          <p:blipFill>
            <a:blip r:embed="rId2" cstate="print"/>
            <a:stretch>
              <a:fillRect/>
            </a:stretch>
          </p:blipFill>
          <p:spPr>
            <a:xfrm>
              <a:off x="6450075" y="1305052"/>
              <a:ext cx="1155090" cy="653796"/>
            </a:xfrm>
            <a:prstGeom prst="rect">
              <a:avLst/>
            </a:prstGeom>
          </p:spPr>
        </p:pic>
        <p:sp>
          <p:nvSpPr>
            <p:cNvPr id="16" name="object 16"/>
            <p:cNvSpPr/>
            <p:nvPr/>
          </p:nvSpPr>
          <p:spPr>
            <a:xfrm>
              <a:off x="4523231" y="1959610"/>
              <a:ext cx="1787525" cy="0"/>
            </a:xfrm>
            <a:custGeom>
              <a:avLst/>
              <a:gdLst/>
              <a:ahLst/>
              <a:cxnLst/>
              <a:rect l="l" t="t" r="r" b="b"/>
              <a:pathLst>
                <a:path w="1787525">
                  <a:moveTo>
                    <a:pt x="0" y="0"/>
                  </a:moveTo>
                  <a:lnTo>
                    <a:pt x="1787523" y="0"/>
                  </a:lnTo>
                </a:path>
              </a:pathLst>
            </a:custGeom>
            <a:ln w="25906">
              <a:solidFill>
                <a:srgbClr val="D51A16"/>
              </a:solidFill>
              <a:prstDash val="sysDot"/>
            </a:ln>
          </p:spPr>
          <p:txBody>
            <a:bodyPr wrap="square" lIns="0" tIns="0" rIns="0" bIns="0" rtlCol="0"/>
            <a:lstStyle/>
            <a:p>
              <a:endParaRPr/>
            </a:p>
          </p:txBody>
        </p:sp>
        <p:pic>
          <p:nvPicPr>
            <p:cNvPr id="17" name="object 17"/>
            <p:cNvPicPr/>
            <p:nvPr/>
          </p:nvPicPr>
          <p:blipFill>
            <a:blip r:embed="rId3" cstate="print"/>
            <a:stretch>
              <a:fillRect/>
            </a:stretch>
          </p:blipFill>
          <p:spPr>
            <a:xfrm>
              <a:off x="6336664" y="1920748"/>
              <a:ext cx="82169" cy="77724"/>
            </a:xfrm>
            <a:prstGeom prst="rect">
              <a:avLst/>
            </a:prstGeom>
          </p:spPr>
        </p:pic>
        <p:pic>
          <p:nvPicPr>
            <p:cNvPr id="18" name="object 18"/>
            <p:cNvPicPr/>
            <p:nvPr/>
          </p:nvPicPr>
          <p:blipFill>
            <a:blip r:embed="rId4" cstate="print"/>
            <a:stretch>
              <a:fillRect/>
            </a:stretch>
          </p:blipFill>
          <p:spPr>
            <a:xfrm>
              <a:off x="3404235" y="2977032"/>
              <a:ext cx="514311" cy="623036"/>
            </a:xfrm>
            <a:prstGeom prst="rect">
              <a:avLst/>
            </a:prstGeom>
          </p:spPr>
        </p:pic>
        <p:pic>
          <p:nvPicPr>
            <p:cNvPr id="19" name="object 19"/>
            <p:cNvPicPr/>
            <p:nvPr/>
          </p:nvPicPr>
          <p:blipFill>
            <a:blip r:embed="rId5" cstate="print"/>
            <a:stretch>
              <a:fillRect/>
            </a:stretch>
          </p:blipFill>
          <p:spPr>
            <a:xfrm>
              <a:off x="3076320" y="2774188"/>
              <a:ext cx="1168806" cy="1168908"/>
            </a:xfrm>
            <a:prstGeom prst="rect">
              <a:avLst/>
            </a:prstGeom>
          </p:spPr>
        </p:pic>
        <p:sp>
          <p:nvSpPr>
            <p:cNvPr id="20" name="object 20"/>
            <p:cNvSpPr/>
            <p:nvPr/>
          </p:nvSpPr>
          <p:spPr>
            <a:xfrm>
              <a:off x="4127246" y="2056256"/>
              <a:ext cx="2562225" cy="868044"/>
            </a:xfrm>
            <a:custGeom>
              <a:avLst/>
              <a:gdLst/>
              <a:ahLst/>
              <a:cxnLst/>
              <a:rect l="l" t="t" r="r" b="b"/>
              <a:pathLst>
                <a:path w="2562225" h="868044">
                  <a:moveTo>
                    <a:pt x="2561971" y="0"/>
                  </a:moveTo>
                  <a:lnTo>
                    <a:pt x="2543810" y="0"/>
                  </a:lnTo>
                  <a:lnTo>
                    <a:pt x="2489327" y="48895"/>
                  </a:lnTo>
                  <a:lnTo>
                    <a:pt x="2432926" y="96266"/>
                  </a:lnTo>
                  <a:lnTo>
                    <a:pt x="2374519" y="142240"/>
                  </a:lnTo>
                  <a:lnTo>
                    <a:pt x="2313940" y="186817"/>
                  </a:lnTo>
                  <a:lnTo>
                    <a:pt x="2251456" y="230124"/>
                  </a:lnTo>
                  <a:lnTo>
                    <a:pt x="2186686" y="271780"/>
                  </a:lnTo>
                  <a:lnTo>
                    <a:pt x="2119757" y="312293"/>
                  </a:lnTo>
                  <a:lnTo>
                    <a:pt x="2050923" y="351155"/>
                  </a:lnTo>
                  <a:lnTo>
                    <a:pt x="1979676" y="388874"/>
                  </a:lnTo>
                  <a:lnTo>
                    <a:pt x="1979803" y="388747"/>
                  </a:lnTo>
                  <a:lnTo>
                    <a:pt x="1906524" y="425069"/>
                  </a:lnTo>
                  <a:lnTo>
                    <a:pt x="1906651" y="424942"/>
                  </a:lnTo>
                  <a:lnTo>
                    <a:pt x="1831479" y="459752"/>
                  </a:lnTo>
                  <a:lnTo>
                    <a:pt x="1831340" y="459740"/>
                  </a:lnTo>
                  <a:lnTo>
                    <a:pt x="1753743" y="493268"/>
                  </a:lnTo>
                  <a:lnTo>
                    <a:pt x="1674672" y="525157"/>
                  </a:lnTo>
                  <a:lnTo>
                    <a:pt x="1674495" y="525145"/>
                  </a:lnTo>
                  <a:lnTo>
                    <a:pt x="1592580" y="555879"/>
                  </a:lnTo>
                  <a:lnTo>
                    <a:pt x="1592834" y="555879"/>
                  </a:lnTo>
                  <a:lnTo>
                    <a:pt x="1509369" y="584974"/>
                  </a:lnTo>
                  <a:lnTo>
                    <a:pt x="1509141" y="584962"/>
                  </a:lnTo>
                  <a:lnTo>
                    <a:pt x="1423035" y="612775"/>
                  </a:lnTo>
                  <a:lnTo>
                    <a:pt x="1335557" y="639203"/>
                  </a:lnTo>
                  <a:lnTo>
                    <a:pt x="1335278" y="639191"/>
                  </a:lnTo>
                  <a:lnTo>
                    <a:pt x="1245235" y="664210"/>
                  </a:lnTo>
                  <a:lnTo>
                    <a:pt x="1152906" y="687832"/>
                  </a:lnTo>
                  <a:lnTo>
                    <a:pt x="1058672" y="710057"/>
                  </a:lnTo>
                  <a:lnTo>
                    <a:pt x="962152" y="730758"/>
                  </a:lnTo>
                  <a:lnTo>
                    <a:pt x="863727" y="750189"/>
                  </a:lnTo>
                  <a:lnTo>
                    <a:pt x="763968" y="768108"/>
                  </a:lnTo>
                  <a:lnTo>
                    <a:pt x="763397" y="768096"/>
                  </a:lnTo>
                  <a:lnTo>
                    <a:pt x="660654" y="784860"/>
                  </a:lnTo>
                  <a:lnTo>
                    <a:pt x="555752" y="799973"/>
                  </a:lnTo>
                  <a:lnTo>
                    <a:pt x="448818" y="813689"/>
                  </a:lnTo>
                  <a:lnTo>
                    <a:pt x="339852" y="826135"/>
                  </a:lnTo>
                  <a:lnTo>
                    <a:pt x="228727" y="837184"/>
                  </a:lnTo>
                  <a:lnTo>
                    <a:pt x="115443" y="846709"/>
                  </a:lnTo>
                  <a:lnTo>
                    <a:pt x="0" y="854837"/>
                  </a:lnTo>
                  <a:lnTo>
                    <a:pt x="1016" y="867537"/>
                  </a:lnTo>
                  <a:lnTo>
                    <a:pt x="116459" y="859282"/>
                  </a:lnTo>
                  <a:lnTo>
                    <a:pt x="229870" y="849757"/>
                  </a:lnTo>
                  <a:lnTo>
                    <a:pt x="341249" y="838708"/>
                  </a:lnTo>
                  <a:lnTo>
                    <a:pt x="450342" y="826389"/>
                  </a:lnTo>
                  <a:lnTo>
                    <a:pt x="557530" y="812546"/>
                  </a:lnTo>
                  <a:lnTo>
                    <a:pt x="662559" y="797306"/>
                  </a:lnTo>
                  <a:lnTo>
                    <a:pt x="765429" y="780669"/>
                  </a:lnTo>
                  <a:lnTo>
                    <a:pt x="834898" y="768223"/>
                  </a:lnTo>
                  <a:lnTo>
                    <a:pt x="964819" y="743204"/>
                  </a:lnTo>
                  <a:lnTo>
                    <a:pt x="1061466" y="722376"/>
                  </a:lnTo>
                  <a:lnTo>
                    <a:pt x="1156081" y="700151"/>
                  </a:lnTo>
                  <a:lnTo>
                    <a:pt x="1248410" y="676402"/>
                  </a:lnTo>
                  <a:lnTo>
                    <a:pt x="1338707" y="651510"/>
                  </a:lnTo>
                  <a:lnTo>
                    <a:pt x="1379220" y="639318"/>
                  </a:lnTo>
                  <a:lnTo>
                    <a:pt x="1426972" y="624967"/>
                  </a:lnTo>
                  <a:lnTo>
                    <a:pt x="1513078" y="597027"/>
                  </a:lnTo>
                  <a:lnTo>
                    <a:pt x="1547368" y="585089"/>
                  </a:lnTo>
                  <a:lnTo>
                    <a:pt x="1597025" y="567817"/>
                  </a:lnTo>
                  <a:lnTo>
                    <a:pt x="1678940" y="537083"/>
                  </a:lnTo>
                  <a:lnTo>
                    <a:pt x="1758696" y="504952"/>
                  </a:lnTo>
                  <a:lnTo>
                    <a:pt x="1836420" y="471424"/>
                  </a:lnTo>
                  <a:lnTo>
                    <a:pt x="1911985" y="436499"/>
                  </a:lnTo>
                  <a:lnTo>
                    <a:pt x="1935099" y="425069"/>
                  </a:lnTo>
                  <a:lnTo>
                    <a:pt x="1985518" y="400177"/>
                  </a:lnTo>
                  <a:lnTo>
                    <a:pt x="2056892" y="362331"/>
                  </a:lnTo>
                  <a:lnTo>
                    <a:pt x="2126234" y="323215"/>
                  </a:lnTo>
                  <a:lnTo>
                    <a:pt x="2193417" y="282448"/>
                  </a:lnTo>
                  <a:lnTo>
                    <a:pt x="2258568" y="240538"/>
                  </a:lnTo>
                  <a:lnTo>
                    <a:pt x="2321433" y="197104"/>
                  </a:lnTo>
                  <a:lnTo>
                    <a:pt x="2382253" y="152273"/>
                  </a:lnTo>
                  <a:lnTo>
                    <a:pt x="2441067" y="106045"/>
                  </a:lnTo>
                  <a:lnTo>
                    <a:pt x="2497823" y="58293"/>
                  </a:lnTo>
                  <a:lnTo>
                    <a:pt x="2552319" y="9398"/>
                  </a:lnTo>
                  <a:lnTo>
                    <a:pt x="2561971" y="0"/>
                  </a:lnTo>
                  <a:close/>
                </a:path>
              </a:pathLst>
            </a:custGeom>
            <a:solidFill>
              <a:srgbClr val="D51A16"/>
            </a:solidFill>
          </p:spPr>
          <p:txBody>
            <a:bodyPr wrap="square" lIns="0" tIns="0" rIns="0" bIns="0" rtlCol="0"/>
            <a:lstStyle/>
            <a:p>
              <a:endParaRPr/>
            </a:p>
          </p:txBody>
        </p:sp>
        <p:pic>
          <p:nvPicPr>
            <p:cNvPr id="21" name="object 21"/>
            <p:cNvPicPr/>
            <p:nvPr/>
          </p:nvPicPr>
          <p:blipFill>
            <a:blip r:embed="rId6" cstate="print"/>
            <a:stretch>
              <a:fillRect/>
            </a:stretch>
          </p:blipFill>
          <p:spPr>
            <a:xfrm>
              <a:off x="6670801" y="1958848"/>
              <a:ext cx="106933" cy="97536"/>
            </a:xfrm>
            <a:prstGeom prst="rect">
              <a:avLst/>
            </a:prstGeom>
          </p:spPr>
        </p:pic>
        <p:sp>
          <p:nvSpPr>
            <p:cNvPr id="22" name="object 22"/>
            <p:cNvSpPr/>
            <p:nvPr/>
          </p:nvSpPr>
          <p:spPr>
            <a:xfrm>
              <a:off x="6820534" y="4439919"/>
              <a:ext cx="951230" cy="335280"/>
            </a:xfrm>
            <a:custGeom>
              <a:avLst/>
              <a:gdLst/>
              <a:ahLst/>
              <a:cxnLst/>
              <a:rect l="l" t="t" r="r" b="b"/>
              <a:pathLst>
                <a:path w="951229" h="335279">
                  <a:moveTo>
                    <a:pt x="950772" y="0"/>
                  </a:moveTo>
                  <a:lnTo>
                    <a:pt x="0" y="0"/>
                  </a:lnTo>
                  <a:lnTo>
                    <a:pt x="0" y="334771"/>
                  </a:lnTo>
                  <a:lnTo>
                    <a:pt x="950772" y="334771"/>
                  </a:lnTo>
                  <a:lnTo>
                    <a:pt x="950772" y="0"/>
                  </a:lnTo>
                  <a:close/>
                </a:path>
              </a:pathLst>
            </a:custGeom>
            <a:solidFill>
              <a:srgbClr val="00A0FF"/>
            </a:solidFill>
          </p:spPr>
          <p:txBody>
            <a:bodyPr wrap="square" lIns="0" tIns="0" rIns="0" bIns="0" rtlCol="0"/>
            <a:lstStyle/>
            <a:p>
              <a:endParaRPr/>
            </a:p>
          </p:txBody>
        </p:sp>
        <p:pic>
          <p:nvPicPr>
            <p:cNvPr id="23" name="object 23"/>
            <p:cNvPicPr/>
            <p:nvPr/>
          </p:nvPicPr>
          <p:blipFill>
            <a:blip r:embed="rId7" cstate="print"/>
            <a:stretch>
              <a:fillRect/>
            </a:stretch>
          </p:blipFill>
          <p:spPr>
            <a:xfrm>
              <a:off x="6539992" y="4482846"/>
              <a:ext cx="235076" cy="106299"/>
            </a:xfrm>
            <a:prstGeom prst="rect">
              <a:avLst/>
            </a:prstGeom>
          </p:spPr>
        </p:pic>
        <p:sp>
          <p:nvSpPr>
            <p:cNvPr id="24" name="object 24"/>
            <p:cNvSpPr/>
            <p:nvPr/>
          </p:nvSpPr>
          <p:spPr>
            <a:xfrm>
              <a:off x="6363335" y="4602225"/>
              <a:ext cx="723265" cy="296545"/>
            </a:xfrm>
            <a:custGeom>
              <a:avLst/>
              <a:gdLst/>
              <a:ahLst/>
              <a:cxnLst/>
              <a:rect l="l" t="t" r="r" b="b"/>
              <a:pathLst>
                <a:path w="723265" h="296545">
                  <a:moveTo>
                    <a:pt x="172961" y="240792"/>
                  </a:moveTo>
                  <a:lnTo>
                    <a:pt x="168783" y="219456"/>
                  </a:lnTo>
                  <a:lnTo>
                    <a:pt x="165481" y="214630"/>
                  </a:lnTo>
                  <a:lnTo>
                    <a:pt x="156959" y="201930"/>
                  </a:lnTo>
                  <a:lnTo>
                    <a:pt x="143891" y="193128"/>
                  </a:lnTo>
                  <a:lnTo>
                    <a:pt x="143891" y="240792"/>
                  </a:lnTo>
                  <a:lnTo>
                    <a:pt x="141859" y="250825"/>
                  </a:lnTo>
                  <a:lnTo>
                    <a:pt x="136271" y="259080"/>
                  </a:lnTo>
                  <a:lnTo>
                    <a:pt x="128016" y="264668"/>
                  </a:lnTo>
                  <a:lnTo>
                    <a:pt x="117856" y="266827"/>
                  </a:lnTo>
                  <a:lnTo>
                    <a:pt x="107950" y="264668"/>
                  </a:lnTo>
                  <a:lnTo>
                    <a:pt x="99695" y="259080"/>
                  </a:lnTo>
                  <a:lnTo>
                    <a:pt x="93980" y="250825"/>
                  </a:lnTo>
                  <a:lnTo>
                    <a:pt x="91694" y="240792"/>
                  </a:lnTo>
                  <a:lnTo>
                    <a:pt x="93853" y="230505"/>
                  </a:lnTo>
                  <a:lnTo>
                    <a:pt x="99441" y="222250"/>
                  </a:lnTo>
                  <a:lnTo>
                    <a:pt x="107696" y="216662"/>
                  </a:lnTo>
                  <a:lnTo>
                    <a:pt x="117856" y="214630"/>
                  </a:lnTo>
                  <a:lnTo>
                    <a:pt x="128016" y="216662"/>
                  </a:lnTo>
                  <a:lnTo>
                    <a:pt x="136271" y="222250"/>
                  </a:lnTo>
                  <a:lnTo>
                    <a:pt x="141859" y="230505"/>
                  </a:lnTo>
                  <a:lnTo>
                    <a:pt x="143891" y="240792"/>
                  </a:lnTo>
                  <a:lnTo>
                    <a:pt x="143891" y="193128"/>
                  </a:lnTo>
                  <a:lnTo>
                    <a:pt x="139446" y="190119"/>
                  </a:lnTo>
                  <a:lnTo>
                    <a:pt x="117856" y="185801"/>
                  </a:lnTo>
                  <a:lnTo>
                    <a:pt x="78867" y="201930"/>
                  </a:lnTo>
                  <a:lnTo>
                    <a:pt x="62611" y="240792"/>
                  </a:lnTo>
                  <a:lnTo>
                    <a:pt x="66929" y="262636"/>
                  </a:lnTo>
                  <a:lnTo>
                    <a:pt x="78740" y="280162"/>
                  </a:lnTo>
                  <a:lnTo>
                    <a:pt x="96266" y="292100"/>
                  </a:lnTo>
                  <a:lnTo>
                    <a:pt x="117856" y="296418"/>
                  </a:lnTo>
                  <a:lnTo>
                    <a:pt x="139446" y="292100"/>
                  </a:lnTo>
                  <a:lnTo>
                    <a:pt x="156959" y="280162"/>
                  </a:lnTo>
                  <a:lnTo>
                    <a:pt x="165989" y="266827"/>
                  </a:lnTo>
                  <a:lnTo>
                    <a:pt x="168783" y="262636"/>
                  </a:lnTo>
                  <a:lnTo>
                    <a:pt x="172961" y="241173"/>
                  </a:lnTo>
                  <a:lnTo>
                    <a:pt x="172961" y="240792"/>
                  </a:lnTo>
                  <a:close/>
                </a:path>
                <a:path w="723265" h="296545">
                  <a:moveTo>
                    <a:pt x="444119" y="184150"/>
                  </a:moveTo>
                  <a:lnTo>
                    <a:pt x="304673" y="184150"/>
                  </a:lnTo>
                  <a:lnTo>
                    <a:pt x="304673" y="172466"/>
                  </a:lnTo>
                  <a:lnTo>
                    <a:pt x="304673" y="74930"/>
                  </a:lnTo>
                  <a:lnTo>
                    <a:pt x="183261" y="74930"/>
                  </a:lnTo>
                  <a:lnTo>
                    <a:pt x="179705" y="69342"/>
                  </a:lnTo>
                  <a:lnTo>
                    <a:pt x="182118" y="64135"/>
                  </a:lnTo>
                  <a:lnTo>
                    <a:pt x="199771" y="22860"/>
                  </a:lnTo>
                  <a:lnTo>
                    <a:pt x="200787" y="20066"/>
                  </a:lnTo>
                  <a:lnTo>
                    <a:pt x="203708" y="18288"/>
                  </a:lnTo>
                  <a:lnTo>
                    <a:pt x="304673" y="18288"/>
                  </a:lnTo>
                  <a:lnTo>
                    <a:pt x="304673" y="0"/>
                  </a:lnTo>
                  <a:lnTo>
                    <a:pt x="190246" y="0"/>
                  </a:lnTo>
                  <a:lnTo>
                    <a:pt x="185420" y="3175"/>
                  </a:lnTo>
                  <a:lnTo>
                    <a:pt x="146304" y="77343"/>
                  </a:lnTo>
                  <a:lnTo>
                    <a:pt x="21717" y="112649"/>
                  </a:lnTo>
                  <a:lnTo>
                    <a:pt x="17272" y="113284"/>
                  </a:lnTo>
                  <a:lnTo>
                    <a:pt x="13716" y="117221"/>
                  </a:lnTo>
                  <a:lnTo>
                    <a:pt x="13716" y="173482"/>
                  </a:lnTo>
                  <a:lnTo>
                    <a:pt x="5207" y="173482"/>
                  </a:lnTo>
                  <a:lnTo>
                    <a:pt x="0" y="178435"/>
                  </a:lnTo>
                  <a:lnTo>
                    <a:pt x="0" y="241173"/>
                  </a:lnTo>
                  <a:lnTo>
                    <a:pt x="5207" y="246380"/>
                  </a:lnTo>
                  <a:lnTo>
                    <a:pt x="49911" y="246380"/>
                  </a:lnTo>
                  <a:lnTo>
                    <a:pt x="49657" y="244983"/>
                  </a:lnTo>
                  <a:lnTo>
                    <a:pt x="49657" y="240792"/>
                  </a:lnTo>
                  <a:lnTo>
                    <a:pt x="54991" y="214122"/>
                  </a:lnTo>
                  <a:lnTo>
                    <a:pt x="69596" y="192405"/>
                  </a:lnTo>
                  <a:lnTo>
                    <a:pt x="91313" y="177800"/>
                  </a:lnTo>
                  <a:lnTo>
                    <a:pt x="117856" y="172466"/>
                  </a:lnTo>
                  <a:lnTo>
                    <a:pt x="144386" y="177800"/>
                  </a:lnTo>
                  <a:lnTo>
                    <a:pt x="166116" y="192405"/>
                  </a:lnTo>
                  <a:lnTo>
                    <a:pt x="180835" y="214122"/>
                  </a:lnTo>
                  <a:lnTo>
                    <a:pt x="186182" y="240792"/>
                  </a:lnTo>
                  <a:lnTo>
                    <a:pt x="186182" y="242824"/>
                  </a:lnTo>
                  <a:lnTo>
                    <a:pt x="185661" y="244602"/>
                  </a:lnTo>
                  <a:lnTo>
                    <a:pt x="185661" y="246380"/>
                  </a:lnTo>
                  <a:lnTo>
                    <a:pt x="414147" y="246380"/>
                  </a:lnTo>
                  <a:lnTo>
                    <a:pt x="413893" y="240792"/>
                  </a:lnTo>
                  <a:lnTo>
                    <a:pt x="416052" y="223647"/>
                  </a:lnTo>
                  <a:lnTo>
                    <a:pt x="422148" y="208153"/>
                  </a:lnTo>
                  <a:lnTo>
                    <a:pt x="431673" y="194818"/>
                  </a:lnTo>
                  <a:lnTo>
                    <a:pt x="444119" y="184150"/>
                  </a:lnTo>
                  <a:close/>
                </a:path>
                <a:path w="723265" h="296545">
                  <a:moveTo>
                    <a:pt x="537718" y="240792"/>
                  </a:moveTo>
                  <a:lnTo>
                    <a:pt x="533400" y="219456"/>
                  </a:lnTo>
                  <a:lnTo>
                    <a:pt x="530098" y="214630"/>
                  </a:lnTo>
                  <a:lnTo>
                    <a:pt x="521589" y="201930"/>
                  </a:lnTo>
                  <a:lnTo>
                    <a:pt x="508635" y="193205"/>
                  </a:lnTo>
                  <a:lnTo>
                    <a:pt x="508635" y="240792"/>
                  </a:lnTo>
                  <a:lnTo>
                    <a:pt x="506603" y="250825"/>
                  </a:lnTo>
                  <a:lnTo>
                    <a:pt x="501015" y="259080"/>
                  </a:lnTo>
                  <a:lnTo>
                    <a:pt x="492633" y="264668"/>
                  </a:lnTo>
                  <a:lnTo>
                    <a:pt x="482473" y="266827"/>
                  </a:lnTo>
                  <a:lnTo>
                    <a:pt x="472440" y="264668"/>
                  </a:lnTo>
                  <a:lnTo>
                    <a:pt x="464058" y="259080"/>
                  </a:lnTo>
                  <a:lnTo>
                    <a:pt x="458470" y="250825"/>
                  </a:lnTo>
                  <a:lnTo>
                    <a:pt x="456438" y="240792"/>
                  </a:lnTo>
                  <a:lnTo>
                    <a:pt x="458470" y="230505"/>
                  </a:lnTo>
                  <a:lnTo>
                    <a:pt x="464058" y="222250"/>
                  </a:lnTo>
                  <a:lnTo>
                    <a:pt x="472440" y="216662"/>
                  </a:lnTo>
                  <a:lnTo>
                    <a:pt x="482473" y="214630"/>
                  </a:lnTo>
                  <a:lnTo>
                    <a:pt x="492633" y="216662"/>
                  </a:lnTo>
                  <a:lnTo>
                    <a:pt x="501015" y="222250"/>
                  </a:lnTo>
                  <a:lnTo>
                    <a:pt x="506603" y="230505"/>
                  </a:lnTo>
                  <a:lnTo>
                    <a:pt x="508635" y="240792"/>
                  </a:lnTo>
                  <a:lnTo>
                    <a:pt x="508635" y="193205"/>
                  </a:lnTo>
                  <a:lnTo>
                    <a:pt x="504063" y="190119"/>
                  </a:lnTo>
                  <a:lnTo>
                    <a:pt x="482473" y="185801"/>
                  </a:lnTo>
                  <a:lnTo>
                    <a:pt x="443484" y="201930"/>
                  </a:lnTo>
                  <a:lnTo>
                    <a:pt x="427228" y="241173"/>
                  </a:lnTo>
                  <a:lnTo>
                    <a:pt x="431546" y="262636"/>
                  </a:lnTo>
                  <a:lnTo>
                    <a:pt x="443357" y="280162"/>
                  </a:lnTo>
                  <a:lnTo>
                    <a:pt x="461010" y="292100"/>
                  </a:lnTo>
                  <a:lnTo>
                    <a:pt x="482473" y="296418"/>
                  </a:lnTo>
                  <a:lnTo>
                    <a:pt x="504063" y="292100"/>
                  </a:lnTo>
                  <a:lnTo>
                    <a:pt x="521589" y="280162"/>
                  </a:lnTo>
                  <a:lnTo>
                    <a:pt x="530606" y="266827"/>
                  </a:lnTo>
                  <a:lnTo>
                    <a:pt x="533400" y="262636"/>
                  </a:lnTo>
                  <a:lnTo>
                    <a:pt x="537718" y="241173"/>
                  </a:lnTo>
                  <a:lnTo>
                    <a:pt x="537718" y="240792"/>
                  </a:lnTo>
                  <a:close/>
                </a:path>
                <a:path w="723265" h="296545">
                  <a:moveTo>
                    <a:pt x="567309" y="184404"/>
                  </a:moveTo>
                  <a:lnTo>
                    <a:pt x="520954" y="184404"/>
                  </a:lnTo>
                  <a:lnTo>
                    <a:pt x="528066" y="189865"/>
                  </a:lnTo>
                  <a:lnTo>
                    <a:pt x="534289" y="196215"/>
                  </a:lnTo>
                  <a:lnTo>
                    <a:pt x="539623" y="203327"/>
                  </a:lnTo>
                  <a:lnTo>
                    <a:pt x="544068" y="211201"/>
                  </a:lnTo>
                  <a:lnTo>
                    <a:pt x="548640" y="203454"/>
                  </a:lnTo>
                  <a:lnTo>
                    <a:pt x="554101" y="196215"/>
                  </a:lnTo>
                  <a:lnTo>
                    <a:pt x="560324" y="189865"/>
                  </a:lnTo>
                  <a:lnTo>
                    <a:pt x="567309" y="184404"/>
                  </a:lnTo>
                  <a:close/>
                </a:path>
                <a:path w="723265" h="296545">
                  <a:moveTo>
                    <a:pt x="660654" y="240792"/>
                  </a:moveTo>
                  <a:lnTo>
                    <a:pt x="656336" y="219456"/>
                  </a:lnTo>
                  <a:lnTo>
                    <a:pt x="653034" y="214630"/>
                  </a:lnTo>
                  <a:lnTo>
                    <a:pt x="644525" y="201930"/>
                  </a:lnTo>
                  <a:lnTo>
                    <a:pt x="631444" y="193116"/>
                  </a:lnTo>
                  <a:lnTo>
                    <a:pt x="631444" y="240792"/>
                  </a:lnTo>
                  <a:lnTo>
                    <a:pt x="629412" y="250825"/>
                  </a:lnTo>
                  <a:lnTo>
                    <a:pt x="623824" y="259080"/>
                  </a:lnTo>
                  <a:lnTo>
                    <a:pt x="615569" y="264668"/>
                  </a:lnTo>
                  <a:lnTo>
                    <a:pt x="605409" y="266827"/>
                  </a:lnTo>
                  <a:lnTo>
                    <a:pt x="595503" y="264668"/>
                  </a:lnTo>
                  <a:lnTo>
                    <a:pt x="587248" y="259080"/>
                  </a:lnTo>
                  <a:lnTo>
                    <a:pt x="581533" y="250825"/>
                  </a:lnTo>
                  <a:lnTo>
                    <a:pt x="579374" y="240792"/>
                  </a:lnTo>
                  <a:lnTo>
                    <a:pt x="581406" y="230505"/>
                  </a:lnTo>
                  <a:lnTo>
                    <a:pt x="586994" y="222250"/>
                  </a:lnTo>
                  <a:lnTo>
                    <a:pt x="595249" y="216662"/>
                  </a:lnTo>
                  <a:lnTo>
                    <a:pt x="605409" y="214630"/>
                  </a:lnTo>
                  <a:lnTo>
                    <a:pt x="615569" y="216662"/>
                  </a:lnTo>
                  <a:lnTo>
                    <a:pt x="623824" y="222250"/>
                  </a:lnTo>
                  <a:lnTo>
                    <a:pt x="629412" y="230505"/>
                  </a:lnTo>
                  <a:lnTo>
                    <a:pt x="631444" y="240792"/>
                  </a:lnTo>
                  <a:lnTo>
                    <a:pt x="631444" y="193116"/>
                  </a:lnTo>
                  <a:lnTo>
                    <a:pt x="626999" y="190119"/>
                  </a:lnTo>
                  <a:lnTo>
                    <a:pt x="605409" y="185801"/>
                  </a:lnTo>
                  <a:lnTo>
                    <a:pt x="566420" y="201930"/>
                  </a:lnTo>
                  <a:lnTo>
                    <a:pt x="550037" y="241173"/>
                  </a:lnTo>
                  <a:lnTo>
                    <a:pt x="554355" y="262636"/>
                  </a:lnTo>
                  <a:lnTo>
                    <a:pt x="566293" y="280162"/>
                  </a:lnTo>
                  <a:lnTo>
                    <a:pt x="583819" y="292100"/>
                  </a:lnTo>
                  <a:lnTo>
                    <a:pt x="605409" y="296418"/>
                  </a:lnTo>
                  <a:lnTo>
                    <a:pt x="626999" y="292100"/>
                  </a:lnTo>
                  <a:lnTo>
                    <a:pt x="644525" y="280162"/>
                  </a:lnTo>
                  <a:lnTo>
                    <a:pt x="653542" y="266827"/>
                  </a:lnTo>
                  <a:lnTo>
                    <a:pt x="656336" y="262636"/>
                  </a:lnTo>
                  <a:lnTo>
                    <a:pt x="660654" y="241173"/>
                  </a:lnTo>
                  <a:lnTo>
                    <a:pt x="660654" y="240792"/>
                  </a:lnTo>
                  <a:close/>
                </a:path>
                <a:path w="723265" h="296545">
                  <a:moveTo>
                    <a:pt x="723265" y="246761"/>
                  </a:moveTo>
                  <a:lnTo>
                    <a:pt x="714883" y="184404"/>
                  </a:lnTo>
                  <a:lnTo>
                    <a:pt x="643763" y="184404"/>
                  </a:lnTo>
                  <a:lnTo>
                    <a:pt x="655955" y="194945"/>
                  </a:lnTo>
                  <a:lnTo>
                    <a:pt x="665480" y="208407"/>
                  </a:lnTo>
                  <a:lnTo>
                    <a:pt x="671576" y="223901"/>
                  </a:lnTo>
                  <a:lnTo>
                    <a:pt x="673735" y="240792"/>
                  </a:lnTo>
                  <a:lnTo>
                    <a:pt x="673735" y="242824"/>
                  </a:lnTo>
                  <a:lnTo>
                    <a:pt x="673354" y="244602"/>
                  </a:lnTo>
                  <a:lnTo>
                    <a:pt x="673227" y="246761"/>
                  </a:lnTo>
                  <a:lnTo>
                    <a:pt x="723265" y="246761"/>
                  </a:lnTo>
                  <a:close/>
                </a:path>
              </a:pathLst>
            </a:custGeom>
            <a:solidFill>
              <a:srgbClr val="00A0FF"/>
            </a:solidFill>
          </p:spPr>
          <p:txBody>
            <a:bodyPr wrap="square" lIns="0" tIns="0" rIns="0" bIns="0" rtlCol="0"/>
            <a:lstStyle/>
            <a:p>
              <a:endParaRPr/>
            </a:p>
          </p:txBody>
        </p:sp>
        <p:pic>
          <p:nvPicPr>
            <p:cNvPr id="25" name="object 25"/>
            <p:cNvPicPr/>
            <p:nvPr/>
          </p:nvPicPr>
          <p:blipFill>
            <a:blip r:embed="rId8" cstate="print"/>
            <a:stretch>
              <a:fillRect/>
            </a:stretch>
          </p:blipFill>
          <p:spPr>
            <a:xfrm>
              <a:off x="7444358" y="4788027"/>
              <a:ext cx="233425" cy="110617"/>
            </a:xfrm>
            <a:prstGeom prst="rect">
              <a:avLst/>
            </a:prstGeom>
          </p:spPr>
        </p:pic>
        <p:sp>
          <p:nvSpPr>
            <p:cNvPr id="26" name="object 26"/>
            <p:cNvSpPr/>
            <p:nvPr/>
          </p:nvSpPr>
          <p:spPr>
            <a:xfrm>
              <a:off x="4238879" y="3456685"/>
              <a:ext cx="2633345" cy="983615"/>
            </a:xfrm>
            <a:custGeom>
              <a:avLst/>
              <a:gdLst/>
              <a:ahLst/>
              <a:cxnLst/>
              <a:rect l="l" t="t" r="r" b="b"/>
              <a:pathLst>
                <a:path w="2633345" h="983614">
                  <a:moveTo>
                    <a:pt x="2633345" y="983234"/>
                  </a:moveTo>
                  <a:lnTo>
                    <a:pt x="2620264" y="942340"/>
                  </a:lnTo>
                  <a:lnTo>
                    <a:pt x="2607310" y="902081"/>
                  </a:lnTo>
                  <a:lnTo>
                    <a:pt x="2584577" y="924306"/>
                  </a:lnTo>
                  <a:lnTo>
                    <a:pt x="2581021" y="920750"/>
                  </a:lnTo>
                  <a:lnTo>
                    <a:pt x="2532253" y="873506"/>
                  </a:lnTo>
                  <a:lnTo>
                    <a:pt x="2472944" y="819150"/>
                  </a:lnTo>
                  <a:lnTo>
                    <a:pt x="2411844" y="766445"/>
                  </a:lnTo>
                  <a:lnTo>
                    <a:pt x="2337168" y="705739"/>
                  </a:lnTo>
                  <a:lnTo>
                    <a:pt x="2285492" y="666623"/>
                  </a:lnTo>
                  <a:lnTo>
                    <a:pt x="2219706" y="619252"/>
                  </a:lnTo>
                  <a:lnTo>
                    <a:pt x="2136902" y="563245"/>
                  </a:lnTo>
                  <a:lnTo>
                    <a:pt x="2084070" y="530098"/>
                  </a:lnTo>
                  <a:lnTo>
                    <a:pt x="2066925" y="519303"/>
                  </a:lnTo>
                  <a:lnTo>
                    <a:pt x="1995043" y="477139"/>
                  </a:lnTo>
                  <a:lnTo>
                    <a:pt x="1921637" y="436753"/>
                  </a:lnTo>
                  <a:lnTo>
                    <a:pt x="1868551" y="409448"/>
                  </a:lnTo>
                  <a:lnTo>
                    <a:pt x="1846707" y="398145"/>
                  </a:lnTo>
                  <a:lnTo>
                    <a:pt x="1793748" y="372745"/>
                  </a:lnTo>
                  <a:lnTo>
                    <a:pt x="1769999" y="361315"/>
                  </a:lnTo>
                  <a:lnTo>
                    <a:pt x="1691640" y="326263"/>
                  </a:lnTo>
                  <a:lnTo>
                    <a:pt x="1639951" y="304800"/>
                  </a:lnTo>
                  <a:lnTo>
                    <a:pt x="1611757" y="293116"/>
                  </a:lnTo>
                  <a:lnTo>
                    <a:pt x="1560703" y="273431"/>
                  </a:lnTo>
                  <a:lnTo>
                    <a:pt x="1530096" y="261620"/>
                  </a:lnTo>
                  <a:lnTo>
                    <a:pt x="1480312" y="243840"/>
                  </a:lnTo>
                  <a:lnTo>
                    <a:pt x="1361948" y="203962"/>
                  </a:lnTo>
                  <a:lnTo>
                    <a:pt x="1275334" y="177800"/>
                  </a:lnTo>
                  <a:lnTo>
                    <a:pt x="1187069" y="153416"/>
                  </a:lnTo>
                  <a:lnTo>
                    <a:pt x="1146175" y="143129"/>
                  </a:lnTo>
                  <a:lnTo>
                    <a:pt x="1097280" y="130822"/>
                  </a:lnTo>
                  <a:lnTo>
                    <a:pt x="1005713" y="110121"/>
                  </a:lnTo>
                  <a:lnTo>
                    <a:pt x="912622" y="91071"/>
                  </a:lnTo>
                  <a:lnTo>
                    <a:pt x="817880" y="73787"/>
                  </a:lnTo>
                  <a:lnTo>
                    <a:pt x="721487" y="58420"/>
                  </a:lnTo>
                  <a:lnTo>
                    <a:pt x="623443" y="44704"/>
                  </a:lnTo>
                  <a:lnTo>
                    <a:pt x="523621" y="32766"/>
                  </a:lnTo>
                  <a:lnTo>
                    <a:pt x="422275" y="22733"/>
                  </a:lnTo>
                  <a:lnTo>
                    <a:pt x="319151" y="14351"/>
                  </a:lnTo>
                  <a:lnTo>
                    <a:pt x="214630" y="7874"/>
                  </a:lnTo>
                  <a:lnTo>
                    <a:pt x="108204" y="3048"/>
                  </a:lnTo>
                  <a:lnTo>
                    <a:pt x="254" y="0"/>
                  </a:lnTo>
                  <a:lnTo>
                    <a:pt x="0" y="12700"/>
                  </a:lnTo>
                  <a:lnTo>
                    <a:pt x="107823" y="15748"/>
                  </a:lnTo>
                  <a:lnTo>
                    <a:pt x="213995" y="20447"/>
                  </a:lnTo>
                  <a:lnTo>
                    <a:pt x="318389" y="27051"/>
                  </a:lnTo>
                  <a:lnTo>
                    <a:pt x="421132" y="35306"/>
                  </a:lnTo>
                  <a:lnTo>
                    <a:pt x="522351" y="45466"/>
                  </a:lnTo>
                  <a:lnTo>
                    <a:pt x="621665" y="57277"/>
                  </a:lnTo>
                  <a:lnTo>
                    <a:pt x="719582" y="70866"/>
                  </a:lnTo>
                  <a:lnTo>
                    <a:pt x="815721" y="86372"/>
                  </a:lnTo>
                  <a:lnTo>
                    <a:pt x="910336" y="103505"/>
                  </a:lnTo>
                  <a:lnTo>
                    <a:pt x="1003173" y="122428"/>
                  </a:lnTo>
                  <a:lnTo>
                    <a:pt x="1094232" y="143129"/>
                  </a:lnTo>
                  <a:lnTo>
                    <a:pt x="1183894" y="165735"/>
                  </a:lnTo>
                  <a:lnTo>
                    <a:pt x="1271905" y="189992"/>
                  </a:lnTo>
                  <a:lnTo>
                    <a:pt x="1358138" y="216027"/>
                  </a:lnTo>
                  <a:lnTo>
                    <a:pt x="1442720" y="243967"/>
                  </a:lnTo>
                  <a:lnTo>
                    <a:pt x="1442935" y="243967"/>
                  </a:lnTo>
                  <a:lnTo>
                    <a:pt x="1525778" y="273558"/>
                  </a:lnTo>
                  <a:lnTo>
                    <a:pt x="1525651" y="273431"/>
                  </a:lnTo>
                  <a:lnTo>
                    <a:pt x="1607058" y="304927"/>
                  </a:lnTo>
                  <a:lnTo>
                    <a:pt x="1606931" y="304800"/>
                  </a:lnTo>
                  <a:lnTo>
                    <a:pt x="1686687" y="337947"/>
                  </a:lnTo>
                  <a:lnTo>
                    <a:pt x="1764792" y="372872"/>
                  </a:lnTo>
                  <a:lnTo>
                    <a:pt x="1764919" y="372872"/>
                  </a:lnTo>
                  <a:lnTo>
                    <a:pt x="1841119" y="409575"/>
                  </a:lnTo>
                  <a:lnTo>
                    <a:pt x="1915795" y="447929"/>
                  </a:lnTo>
                  <a:lnTo>
                    <a:pt x="1988693" y="488061"/>
                  </a:lnTo>
                  <a:lnTo>
                    <a:pt x="1988947" y="488188"/>
                  </a:lnTo>
                  <a:lnTo>
                    <a:pt x="2060321" y="530225"/>
                  </a:lnTo>
                  <a:lnTo>
                    <a:pt x="2130171" y="573913"/>
                  </a:lnTo>
                  <a:lnTo>
                    <a:pt x="2198243" y="619379"/>
                  </a:lnTo>
                  <a:lnTo>
                    <a:pt x="2264537" y="666750"/>
                  </a:lnTo>
                  <a:lnTo>
                    <a:pt x="2329434" y="715772"/>
                  </a:lnTo>
                  <a:lnTo>
                    <a:pt x="2392540" y="766572"/>
                  </a:lnTo>
                  <a:lnTo>
                    <a:pt x="2454021" y="819277"/>
                  </a:lnTo>
                  <a:lnTo>
                    <a:pt x="2513965" y="873633"/>
                  </a:lnTo>
                  <a:lnTo>
                    <a:pt x="2572131" y="929640"/>
                  </a:lnTo>
                  <a:lnTo>
                    <a:pt x="2572004" y="929640"/>
                  </a:lnTo>
                  <a:lnTo>
                    <a:pt x="2575560" y="933196"/>
                  </a:lnTo>
                  <a:lnTo>
                    <a:pt x="2552827" y="955421"/>
                  </a:lnTo>
                  <a:lnTo>
                    <a:pt x="2633345" y="983234"/>
                  </a:lnTo>
                  <a:close/>
                </a:path>
              </a:pathLst>
            </a:custGeom>
            <a:solidFill>
              <a:srgbClr val="D51A16"/>
            </a:solidFill>
          </p:spPr>
          <p:txBody>
            <a:bodyPr wrap="square" lIns="0" tIns="0" rIns="0" bIns="0" rtlCol="0"/>
            <a:lstStyle/>
            <a:p>
              <a:endParaRPr/>
            </a:p>
          </p:txBody>
        </p:sp>
        <p:pic>
          <p:nvPicPr>
            <p:cNvPr id="27" name="object 27"/>
            <p:cNvPicPr/>
            <p:nvPr/>
          </p:nvPicPr>
          <p:blipFill>
            <a:blip r:embed="rId9" cstate="print"/>
            <a:stretch>
              <a:fillRect/>
            </a:stretch>
          </p:blipFill>
          <p:spPr>
            <a:xfrm>
              <a:off x="3217798" y="4589348"/>
              <a:ext cx="1064844" cy="765225"/>
            </a:xfrm>
            <a:prstGeom prst="rect">
              <a:avLst/>
            </a:prstGeom>
          </p:spPr>
        </p:pic>
        <p:sp>
          <p:nvSpPr>
            <p:cNvPr id="28" name="object 28"/>
            <p:cNvSpPr/>
            <p:nvPr/>
          </p:nvSpPr>
          <p:spPr>
            <a:xfrm>
              <a:off x="2471293" y="3728846"/>
              <a:ext cx="1945005" cy="1057275"/>
            </a:xfrm>
            <a:custGeom>
              <a:avLst/>
              <a:gdLst/>
              <a:ahLst/>
              <a:cxnLst/>
              <a:rect l="l" t="t" r="r" b="b"/>
              <a:pathLst>
                <a:path w="1945004" h="1057275">
                  <a:moveTo>
                    <a:pt x="838327" y="121031"/>
                  </a:moveTo>
                  <a:lnTo>
                    <a:pt x="825881" y="118491"/>
                  </a:lnTo>
                  <a:lnTo>
                    <a:pt x="818642" y="155829"/>
                  </a:lnTo>
                  <a:lnTo>
                    <a:pt x="818642" y="155575"/>
                  </a:lnTo>
                  <a:lnTo>
                    <a:pt x="810260" y="191897"/>
                  </a:lnTo>
                  <a:lnTo>
                    <a:pt x="810260" y="191643"/>
                  </a:lnTo>
                  <a:lnTo>
                    <a:pt x="800608" y="227076"/>
                  </a:lnTo>
                  <a:lnTo>
                    <a:pt x="800735" y="226822"/>
                  </a:lnTo>
                  <a:lnTo>
                    <a:pt x="789800" y="261366"/>
                  </a:lnTo>
                  <a:lnTo>
                    <a:pt x="789940" y="261112"/>
                  </a:lnTo>
                  <a:lnTo>
                    <a:pt x="777875" y="294767"/>
                  </a:lnTo>
                  <a:lnTo>
                    <a:pt x="777875" y="294513"/>
                  </a:lnTo>
                  <a:lnTo>
                    <a:pt x="764540" y="327406"/>
                  </a:lnTo>
                  <a:lnTo>
                    <a:pt x="750189" y="358902"/>
                  </a:lnTo>
                  <a:lnTo>
                    <a:pt x="734441" y="389890"/>
                  </a:lnTo>
                  <a:lnTo>
                    <a:pt x="717804" y="419862"/>
                  </a:lnTo>
                  <a:lnTo>
                    <a:pt x="717931" y="419608"/>
                  </a:lnTo>
                  <a:lnTo>
                    <a:pt x="699770" y="448818"/>
                  </a:lnTo>
                  <a:lnTo>
                    <a:pt x="700024" y="448564"/>
                  </a:lnTo>
                  <a:lnTo>
                    <a:pt x="680593" y="477012"/>
                  </a:lnTo>
                  <a:lnTo>
                    <a:pt x="680847" y="476758"/>
                  </a:lnTo>
                  <a:lnTo>
                    <a:pt x="660273" y="504317"/>
                  </a:lnTo>
                  <a:lnTo>
                    <a:pt x="660400" y="504063"/>
                  </a:lnTo>
                  <a:lnTo>
                    <a:pt x="638683" y="530733"/>
                  </a:lnTo>
                  <a:lnTo>
                    <a:pt x="638810" y="530479"/>
                  </a:lnTo>
                  <a:lnTo>
                    <a:pt x="615823" y="556387"/>
                  </a:lnTo>
                  <a:lnTo>
                    <a:pt x="615950" y="556133"/>
                  </a:lnTo>
                  <a:lnTo>
                    <a:pt x="591820" y="581025"/>
                  </a:lnTo>
                  <a:lnTo>
                    <a:pt x="591947" y="580771"/>
                  </a:lnTo>
                  <a:lnTo>
                    <a:pt x="566674" y="604774"/>
                  </a:lnTo>
                  <a:lnTo>
                    <a:pt x="540131" y="627761"/>
                  </a:lnTo>
                  <a:lnTo>
                    <a:pt x="540385" y="627634"/>
                  </a:lnTo>
                  <a:lnTo>
                    <a:pt x="512572" y="649859"/>
                  </a:lnTo>
                  <a:lnTo>
                    <a:pt x="512826" y="649732"/>
                  </a:lnTo>
                  <a:lnTo>
                    <a:pt x="483743" y="671068"/>
                  </a:lnTo>
                  <a:lnTo>
                    <a:pt x="453771" y="691388"/>
                  </a:lnTo>
                  <a:lnTo>
                    <a:pt x="453898" y="691261"/>
                  </a:lnTo>
                  <a:lnTo>
                    <a:pt x="422402" y="710946"/>
                  </a:lnTo>
                  <a:lnTo>
                    <a:pt x="390017" y="729615"/>
                  </a:lnTo>
                  <a:lnTo>
                    <a:pt x="390271" y="729488"/>
                  </a:lnTo>
                  <a:lnTo>
                    <a:pt x="356362" y="747395"/>
                  </a:lnTo>
                  <a:lnTo>
                    <a:pt x="356489" y="747268"/>
                  </a:lnTo>
                  <a:lnTo>
                    <a:pt x="321437" y="764159"/>
                  </a:lnTo>
                  <a:lnTo>
                    <a:pt x="321691" y="764159"/>
                  </a:lnTo>
                  <a:lnTo>
                    <a:pt x="285369" y="780288"/>
                  </a:lnTo>
                  <a:lnTo>
                    <a:pt x="285496" y="780161"/>
                  </a:lnTo>
                  <a:lnTo>
                    <a:pt x="248031" y="795401"/>
                  </a:lnTo>
                  <a:lnTo>
                    <a:pt x="248158" y="795274"/>
                  </a:lnTo>
                  <a:lnTo>
                    <a:pt x="209550" y="809625"/>
                  </a:lnTo>
                  <a:lnTo>
                    <a:pt x="209677" y="809498"/>
                  </a:lnTo>
                  <a:lnTo>
                    <a:pt x="169926" y="822960"/>
                  </a:lnTo>
                  <a:lnTo>
                    <a:pt x="128778" y="835533"/>
                  </a:lnTo>
                  <a:lnTo>
                    <a:pt x="129032" y="835533"/>
                  </a:lnTo>
                  <a:lnTo>
                    <a:pt x="86614" y="847217"/>
                  </a:lnTo>
                  <a:lnTo>
                    <a:pt x="86868" y="847217"/>
                  </a:lnTo>
                  <a:lnTo>
                    <a:pt x="72771" y="850519"/>
                  </a:lnTo>
                  <a:lnTo>
                    <a:pt x="65532" y="819785"/>
                  </a:lnTo>
                  <a:lnTo>
                    <a:pt x="0" y="874141"/>
                  </a:lnTo>
                  <a:lnTo>
                    <a:pt x="82804" y="893953"/>
                  </a:lnTo>
                  <a:lnTo>
                    <a:pt x="75565" y="862965"/>
                  </a:lnTo>
                  <a:lnTo>
                    <a:pt x="89916" y="859536"/>
                  </a:lnTo>
                  <a:lnTo>
                    <a:pt x="132461" y="847725"/>
                  </a:lnTo>
                  <a:lnTo>
                    <a:pt x="173736" y="835152"/>
                  </a:lnTo>
                  <a:lnTo>
                    <a:pt x="213868" y="821563"/>
                  </a:lnTo>
                  <a:lnTo>
                    <a:pt x="252730" y="807212"/>
                  </a:lnTo>
                  <a:lnTo>
                    <a:pt x="290449" y="791845"/>
                  </a:lnTo>
                  <a:lnTo>
                    <a:pt x="326898" y="775716"/>
                  </a:lnTo>
                  <a:lnTo>
                    <a:pt x="362204" y="758698"/>
                  </a:lnTo>
                  <a:lnTo>
                    <a:pt x="396240" y="740664"/>
                  </a:lnTo>
                  <a:lnTo>
                    <a:pt x="460756" y="702056"/>
                  </a:lnTo>
                  <a:lnTo>
                    <a:pt x="520446" y="659892"/>
                  </a:lnTo>
                  <a:lnTo>
                    <a:pt x="575310" y="614172"/>
                  </a:lnTo>
                  <a:lnTo>
                    <a:pt x="625221" y="564896"/>
                  </a:lnTo>
                  <a:lnTo>
                    <a:pt x="670306" y="512064"/>
                  </a:lnTo>
                  <a:lnTo>
                    <a:pt x="710565" y="455676"/>
                  </a:lnTo>
                  <a:lnTo>
                    <a:pt x="745871" y="395732"/>
                  </a:lnTo>
                  <a:lnTo>
                    <a:pt x="776351" y="332232"/>
                  </a:lnTo>
                  <a:lnTo>
                    <a:pt x="801878" y="265303"/>
                  </a:lnTo>
                  <a:lnTo>
                    <a:pt x="813816" y="226822"/>
                  </a:lnTo>
                  <a:lnTo>
                    <a:pt x="831075" y="158369"/>
                  </a:lnTo>
                  <a:lnTo>
                    <a:pt x="838327" y="121031"/>
                  </a:lnTo>
                  <a:close/>
                </a:path>
                <a:path w="1945004" h="1057275">
                  <a:moveTo>
                    <a:pt x="1882267" y="705789"/>
                  </a:moveTo>
                  <a:lnTo>
                    <a:pt x="1868652" y="705789"/>
                  </a:lnTo>
                  <a:lnTo>
                    <a:pt x="1868525" y="705789"/>
                  </a:lnTo>
                  <a:lnTo>
                    <a:pt x="1851533" y="745998"/>
                  </a:lnTo>
                  <a:lnTo>
                    <a:pt x="1832356" y="787146"/>
                  </a:lnTo>
                  <a:lnTo>
                    <a:pt x="1812950" y="825715"/>
                  </a:lnTo>
                  <a:lnTo>
                    <a:pt x="1811108" y="829119"/>
                  </a:lnTo>
                  <a:lnTo>
                    <a:pt x="1811007" y="829310"/>
                  </a:lnTo>
                  <a:lnTo>
                    <a:pt x="1811223" y="829144"/>
                  </a:lnTo>
                  <a:lnTo>
                    <a:pt x="1787779" y="872236"/>
                  </a:lnTo>
                  <a:lnTo>
                    <a:pt x="1762379" y="916178"/>
                  </a:lnTo>
                  <a:lnTo>
                    <a:pt x="1734947" y="961009"/>
                  </a:lnTo>
                  <a:lnTo>
                    <a:pt x="1716151" y="989965"/>
                  </a:lnTo>
                  <a:lnTo>
                    <a:pt x="1689862" y="972439"/>
                  </a:lnTo>
                  <a:lnTo>
                    <a:pt x="1679194" y="1057021"/>
                  </a:lnTo>
                  <a:lnTo>
                    <a:pt x="1753235" y="1014857"/>
                  </a:lnTo>
                  <a:lnTo>
                    <a:pt x="1726692" y="997077"/>
                  </a:lnTo>
                  <a:lnTo>
                    <a:pt x="1731302" y="989965"/>
                  </a:lnTo>
                  <a:lnTo>
                    <a:pt x="1773301" y="922655"/>
                  </a:lnTo>
                  <a:lnTo>
                    <a:pt x="1798828" y="878332"/>
                  </a:lnTo>
                  <a:lnTo>
                    <a:pt x="1822450" y="835025"/>
                  </a:lnTo>
                  <a:lnTo>
                    <a:pt x="1843786" y="792607"/>
                  </a:lnTo>
                  <a:lnTo>
                    <a:pt x="1846262" y="787146"/>
                  </a:lnTo>
                  <a:lnTo>
                    <a:pt x="1863090" y="751078"/>
                  </a:lnTo>
                  <a:lnTo>
                    <a:pt x="1880489" y="710438"/>
                  </a:lnTo>
                  <a:lnTo>
                    <a:pt x="1882267" y="705789"/>
                  </a:lnTo>
                  <a:close/>
                </a:path>
                <a:path w="1945004" h="1057275">
                  <a:moveTo>
                    <a:pt x="1944751" y="416179"/>
                  </a:moveTo>
                  <a:lnTo>
                    <a:pt x="1943519" y="384683"/>
                  </a:lnTo>
                  <a:lnTo>
                    <a:pt x="1943404" y="382879"/>
                  </a:lnTo>
                  <a:lnTo>
                    <a:pt x="1940179" y="351574"/>
                  </a:lnTo>
                  <a:lnTo>
                    <a:pt x="1935213" y="323532"/>
                  </a:lnTo>
                  <a:lnTo>
                    <a:pt x="1934718" y="320421"/>
                  </a:lnTo>
                  <a:lnTo>
                    <a:pt x="1927225" y="290322"/>
                  </a:lnTo>
                  <a:lnTo>
                    <a:pt x="1917446" y="261112"/>
                  </a:lnTo>
                  <a:lnTo>
                    <a:pt x="1907794" y="237909"/>
                  </a:lnTo>
                  <a:lnTo>
                    <a:pt x="1905762" y="232791"/>
                  </a:lnTo>
                  <a:lnTo>
                    <a:pt x="1880171" y="185674"/>
                  </a:lnTo>
                  <a:lnTo>
                    <a:pt x="1858137" y="153162"/>
                  </a:lnTo>
                  <a:lnTo>
                    <a:pt x="1824189" y="113487"/>
                  </a:lnTo>
                  <a:lnTo>
                    <a:pt x="1816100" y="104775"/>
                  </a:lnTo>
                  <a:lnTo>
                    <a:pt x="1765681" y="59944"/>
                  </a:lnTo>
                  <a:lnTo>
                    <a:pt x="1707134" y="19050"/>
                  </a:lnTo>
                  <a:lnTo>
                    <a:pt x="1674876" y="0"/>
                  </a:lnTo>
                  <a:lnTo>
                    <a:pt x="1668526" y="10922"/>
                  </a:lnTo>
                  <a:lnTo>
                    <a:pt x="1700276" y="29718"/>
                  </a:lnTo>
                  <a:lnTo>
                    <a:pt x="1700530" y="29845"/>
                  </a:lnTo>
                  <a:lnTo>
                    <a:pt x="1729943" y="49339"/>
                  </a:lnTo>
                  <a:lnTo>
                    <a:pt x="1730273" y="49491"/>
                  </a:lnTo>
                  <a:lnTo>
                    <a:pt x="1730324" y="49618"/>
                  </a:lnTo>
                  <a:lnTo>
                    <a:pt x="1731060" y="50076"/>
                  </a:lnTo>
                  <a:lnTo>
                    <a:pt x="1757692" y="69837"/>
                  </a:lnTo>
                  <a:lnTo>
                    <a:pt x="1757921" y="70104"/>
                  </a:lnTo>
                  <a:lnTo>
                    <a:pt x="1783588" y="91440"/>
                  </a:lnTo>
                  <a:lnTo>
                    <a:pt x="1828673" y="136906"/>
                  </a:lnTo>
                  <a:lnTo>
                    <a:pt x="1865503" y="185674"/>
                  </a:lnTo>
                  <a:lnTo>
                    <a:pt x="1865630" y="185928"/>
                  </a:lnTo>
                  <a:lnTo>
                    <a:pt x="1880184" y="210235"/>
                  </a:lnTo>
                  <a:lnTo>
                    <a:pt x="1880616" y="210858"/>
                  </a:lnTo>
                  <a:lnTo>
                    <a:pt x="1894484" y="238569"/>
                  </a:lnTo>
                  <a:lnTo>
                    <a:pt x="1905635" y="265684"/>
                  </a:lnTo>
                  <a:lnTo>
                    <a:pt x="1914906" y="293624"/>
                  </a:lnTo>
                  <a:lnTo>
                    <a:pt x="1915033" y="294005"/>
                  </a:lnTo>
                  <a:lnTo>
                    <a:pt x="1921548" y="320421"/>
                  </a:lnTo>
                  <a:lnTo>
                    <a:pt x="1922272" y="322872"/>
                  </a:lnTo>
                  <a:lnTo>
                    <a:pt x="1922272" y="323532"/>
                  </a:lnTo>
                  <a:lnTo>
                    <a:pt x="1922564" y="324548"/>
                  </a:lnTo>
                  <a:lnTo>
                    <a:pt x="1927479" y="352844"/>
                  </a:lnTo>
                  <a:lnTo>
                    <a:pt x="1927466" y="353568"/>
                  </a:lnTo>
                  <a:lnTo>
                    <a:pt x="1930704" y="382879"/>
                  </a:lnTo>
                  <a:lnTo>
                    <a:pt x="1932038" y="416179"/>
                  </a:lnTo>
                  <a:lnTo>
                    <a:pt x="1932051" y="416433"/>
                  </a:lnTo>
                  <a:lnTo>
                    <a:pt x="1931289" y="449199"/>
                  </a:lnTo>
                  <a:lnTo>
                    <a:pt x="1931289" y="449580"/>
                  </a:lnTo>
                  <a:lnTo>
                    <a:pt x="1931162" y="450088"/>
                  </a:lnTo>
                  <a:lnTo>
                    <a:pt x="1928672" y="481076"/>
                  </a:lnTo>
                  <a:lnTo>
                    <a:pt x="1928583" y="482714"/>
                  </a:lnTo>
                  <a:lnTo>
                    <a:pt x="1923961" y="515797"/>
                  </a:lnTo>
                  <a:lnTo>
                    <a:pt x="1923707" y="517779"/>
                  </a:lnTo>
                  <a:lnTo>
                    <a:pt x="1916734" y="553466"/>
                  </a:lnTo>
                  <a:lnTo>
                    <a:pt x="1916645" y="553783"/>
                  </a:lnTo>
                  <a:lnTo>
                    <a:pt x="1916430" y="554990"/>
                  </a:lnTo>
                  <a:lnTo>
                    <a:pt x="1908441" y="587756"/>
                  </a:lnTo>
                  <a:lnTo>
                    <a:pt x="1907971" y="589800"/>
                  </a:lnTo>
                  <a:lnTo>
                    <a:pt x="1896503" y="628713"/>
                  </a:lnTo>
                  <a:lnTo>
                    <a:pt x="1883397" y="667118"/>
                  </a:lnTo>
                  <a:lnTo>
                    <a:pt x="1868766" y="705485"/>
                  </a:lnTo>
                  <a:lnTo>
                    <a:pt x="1882381" y="705485"/>
                  </a:lnTo>
                  <a:lnTo>
                    <a:pt x="1895729" y="670560"/>
                  </a:lnTo>
                  <a:lnTo>
                    <a:pt x="1908937" y="631698"/>
                  </a:lnTo>
                  <a:lnTo>
                    <a:pt x="1910003" y="627900"/>
                  </a:lnTo>
                  <a:lnTo>
                    <a:pt x="1920113" y="593598"/>
                  </a:lnTo>
                  <a:lnTo>
                    <a:pt x="1929130" y="556260"/>
                  </a:lnTo>
                  <a:lnTo>
                    <a:pt x="1929574" y="553783"/>
                  </a:lnTo>
                  <a:lnTo>
                    <a:pt x="1936242" y="519938"/>
                  </a:lnTo>
                  <a:lnTo>
                    <a:pt x="1941068" y="484632"/>
                  </a:lnTo>
                  <a:lnTo>
                    <a:pt x="1943989" y="450088"/>
                  </a:lnTo>
                  <a:lnTo>
                    <a:pt x="1944738" y="416433"/>
                  </a:lnTo>
                  <a:lnTo>
                    <a:pt x="1944751" y="416179"/>
                  </a:lnTo>
                  <a:close/>
                </a:path>
              </a:pathLst>
            </a:custGeom>
            <a:solidFill>
              <a:srgbClr val="D51A16"/>
            </a:solidFill>
          </p:spPr>
          <p:txBody>
            <a:bodyPr wrap="square" lIns="0" tIns="0" rIns="0" bIns="0" rtlCol="0"/>
            <a:lstStyle/>
            <a:p>
              <a:endParaRPr/>
            </a:p>
          </p:txBody>
        </p:sp>
        <p:pic>
          <p:nvPicPr>
            <p:cNvPr id="29" name="object 29"/>
            <p:cNvPicPr/>
            <p:nvPr/>
          </p:nvPicPr>
          <p:blipFill>
            <a:blip r:embed="rId10" cstate="print"/>
            <a:stretch>
              <a:fillRect/>
            </a:stretch>
          </p:blipFill>
          <p:spPr>
            <a:xfrm>
              <a:off x="811822" y="4540503"/>
              <a:ext cx="326110" cy="304800"/>
            </a:xfrm>
            <a:prstGeom prst="rect">
              <a:avLst/>
            </a:prstGeom>
          </p:spPr>
        </p:pic>
        <p:sp>
          <p:nvSpPr>
            <p:cNvPr id="30" name="object 30"/>
            <p:cNvSpPr/>
            <p:nvPr/>
          </p:nvSpPr>
          <p:spPr>
            <a:xfrm>
              <a:off x="1758188" y="4310379"/>
              <a:ext cx="603885" cy="243840"/>
            </a:xfrm>
            <a:custGeom>
              <a:avLst/>
              <a:gdLst/>
              <a:ahLst/>
              <a:cxnLst/>
              <a:rect l="l" t="t" r="r" b="b"/>
              <a:pathLst>
                <a:path w="603885" h="243839">
                  <a:moveTo>
                    <a:pt x="603377" y="182880"/>
                  </a:moveTo>
                  <a:lnTo>
                    <a:pt x="600329" y="177800"/>
                  </a:lnTo>
                  <a:lnTo>
                    <a:pt x="594868" y="172720"/>
                  </a:lnTo>
                  <a:lnTo>
                    <a:pt x="563245" y="172720"/>
                  </a:lnTo>
                  <a:lnTo>
                    <a:pt x="561848" y="171450"/>
                  </a:lnTo>
                  <a:lnTo>
                    <a:pt x="561340" y="170180"/>
                  </a:lnTo>
                  <a:lnTo>
                    <a:pt x="558419" y="161290"/>
                  </a:lnTo>
                  <a:lnTo>
                    <a:pt x="559435" y="158750"/>
                  </a:lnTo>
                  <a:lnTo>
                    <a:pt x="576580" y="158750"/>
                  </a:lnTo>
                  <a:lnTo>
                    <a:pt x="558800" y="149860"/>
                  </a:lnTo>
                  <a:lnTo>
                    <a:pt x="537337" y="143510"/>
                  </a:lnTo>
                  <a:lnTo>
                    <a:pt x="512699" y="137160"/>
                  </a:lnTo>
                  <a:lnTo>
                    <a:pt x="504190" y="136766"/>
                  </a:lnTo>
                  <a:lnTo>
                    <a:pt x="504190" y="160020"/>
                  </a:lnTo>
                  <a:lnTo>
                    <a:pt x="504190" y="171450"/>
                  </a:lnTo>
                  <a:lnTo>
                    <a:pt x="502666" y="172720"/>
                  </a:lnTo>
                  <a:lnTo>
                    <a:pt x="495300" y="172720"/>
                  </a:lnTo>
                  <a:lnTo>
                    <a:pt x="493649" y="171450"/>
                  </a:lnTo>
                  <a:lnTo>
                    <a:pt x="493649" y="160020"/>
                  </a:lnTo>
                  <a:lnTo>
                    <a:pt x="495300" y="158750"/>
                  </a:lnTo>
                  <a:lnTo>
                    <a:pt x="502666" y="158750"/>
                  </a:lnTo>
                  <a:lnTo>
                    <a:pt x="504190" y="160020"/>
                  </a:lnTo>
                  <a:lnTo>
                    <a:pt x="504190" y="136766"/>
                  </a:lnTo>
                  <a:lnTo>
                    <a:pt x="485394" y="135890"/>
                  </a:lnTo>
                  <a:lnTo>
                    <a:pt x="484632" y="135890"/>
                  </a:lnTo>
                  <a:lnTo>
                    <a:pt x="484632" y="160020"/>
                  </a:lnTo>
                  <a:lnTo>
                    <a:pt x="484632" y="171450"/>
                  </a:lnTo>
                  <a:lnTo>
                    <a:pt x="483108" y="172720"/>
                  </a:lnTo>
                  <a:lnTo>
                    <a:pt x="475742" y="172720"/>
                  </a:lnTo>
                  <a:lnTo>
                    <a:pt x="474091" y="171450"/>
                  </a:lnTo>
                  <a:lnTo>
                    <a:pt x="474091" y="160020"/>
                  </a:lnTo>
                  <a:lnTo>
                    <a:pt x="475742" y="158750"/>
                  </a:lnTo>
                  <a:lnTo>
                    <a:pt x="483108" y="158750"/>
                  </a:lnTo>
                  <a:lnTo>
                    <a:pt x="484632" y="160020"/>
                  </a:lnTo>
                  <a:lnTo>
                    <a:pt x="484632" y="135890"/>
                  </a:lnTo>
                  <a:lnTo>
                    <a:pt x="465074" y="135890"/>
                  </a:lnTo>
                  <a:lnTo>
                    <a:pt x="465074" y="160020"/>
                  </a:lnTo>
                  <a:lnTo>
                    <a:pt x="465074" y="171450"/>
                  </a:lnTo>
                  <a:lnTo>
                    <a:pt x="463423" y="172720"/>
                  </a:lnTo>
                  <a:lnTo>
                    <a:pt x="456184" y="172720"/>
                  </a:lnTo>
                  <a:lnTo>
                    <a:pt x="454533" y="171450"/>
                  </a:lnTo>
                  <a:lnTo>
                    <a:pt x="454533" y="160020"/>
                  </a:lnTo>
                  <a:lnTo>
                    <a:pt x="456184" y="158750"/>
                  </a:lnTo>
                  <a:lnTo>
                    <a:pt x="463423" y="158750"/>
                  </a:lnTo>
                  <a:lnTo>
                    <a:pt x="465074" y="160020"/>
                  </a:lnTo>
                  <a:lnTo>
                    <a:pt x="465074" y="135890"/>
                  </a:lnTo>
                  <a:lnTo>
                    <a:pt x="445516" y="135890"/>
                  </a:lnTo>
                  <a:lnTo>
                    <a:pt x="445516" y="160020"/>
                  </a:lnTo>
                  <a:lnTo>
                    <a:pt x="445516" y="171450"/>
                  </a:lnTo>
                  <a:lnTo>
                    <a:pt x="443992" y="172720"/>
                  </a:lnTo>
                  <a:lnTo>
                    <a:pt x="436626" y="172720"/>
                  </a:lnTo>
                  <a:lnTo>
                    <a:pt x="434975" y="171450"/>
                  </a:lnTo>
                  <a:lnTo>
                    <a:pt x="434975" y="160020"/>
                  </a:lnTo>
                  <a:lnTo>
                    <a:pt x="436626" y="158750"/>
                  </a:lnTo>
                  <a:lnTo>
                    <a:pt x="443992" y="158750"/>
                  </a:lnTo>
                  <a:lnTo>
                    <a:pt x="445516" y="160020"/>
                  </a:lnTo>
                  <a:lnTo>
                    <a:pt x="445516" y="135890"/>
                  </a:lnTo>
                  <a:lnTo>
                    <a:pt x="425958" y="135890"/>
                  </a:lnTo>
                  <a:lnTo>
                    <a:pt x="425958" y="160020"/>
                  </a:lnTo>
                  <a:lnTo>
                    <a:pt x="425958" y="171450"/>
                  </a:lnTo>
                  <a:lnTo>
                    <a:pt x="424307" y="172720"/>
                  </a:lnTo>
                  <a:lnTo>
                    <a:pt x="416941" y="172720"/>
                  </a:lnTo>
                  <a:lnTo>
                    <a:pt x="415417" y="171450"/>
                  </a:lnTo>
                  <a:lnTo>
                    <a:pt x="415417" y="160020"/>
                  </a:lnTo>
                  <a:lnTo>
                    <a:pt x="416941" y="158750"/>
                  </a:lnTo>
                  <a:lnTo>
                    <a:pt x="424307" y="158750"/>
                  </a:lnTo>
                  <a:lnTo>
                    <a:pt x="425958" y="160020"/>
                  </a:lnTo>
                  <a:lnTo>
                    <a:pt x="425958" y="135890"/>
                  </a:lnTo>
                  <a:lnTo>
                    <a:pt x="406400" y="135890"/>
                  </a:lnTo>
                  <a:lnTo>
                    <a:pt x="406400" y="160020"/>
                  </a:lnTo>
                  <a:lnTo>
                    <a:pt x="406400" y="171450"/>
                  </a:lnTo>
                  <a:lnTo>
                    <a:pt x="404749" y="172720"/>
                  </a:lnTo>
                  <a:lnTo>
                    <a:pt x="397510" y="172720"/>
                  </a:lnTo>
                  <a:lnTo>
                    <a:pt x="395859" y="171450"/>
                  </a:lnTo>
                  <a:lnTo>
                    <a:pt x="395859" y="160020"/>
                  </a:lnTo>
                  <a:lnTo>
                    <a:pt x="397510" y="158750"/>
                  </a:lnTo>
                  <a:lnTo>
                    <a:pt x="404749" y="158750"/>
                  </a:lnTo>
                  <a:lnTo>
                    <a:pt x="406400" y="160020"/>
                  </a:lnTo>
                  <a:lnTo>
                    <a:pt x="406400" y="135890"/>
                  </a:lnTo>
                  <a:lnTo>
                    <a:pt x="386842" y="135890"/>
                  </a:lnTo>
                  <a:lnTo>
                    <a:pt x="386842" y="160020"/>
                  </a:lnTo>
                  <a:lnTo>
                    <a:pt x="386842" y="171450"/>
                  </a:lnTo>
                  <a:lnTo>
                    <a:pt x="385191" y="172720"/>
                  </a:lnTo>
                  <a:lnTo>
                    <a:pt x="377952" y="172720"/>
                  </a:lnTo>
                  <a:lnTo>
                    <a:pt x="376301" y="171450"/>
                  </a:lnTo>
                  <a:lnTo>
                    <a:pt x="376301" y="160020"/>
                  </a:lnTo>
                  <a:lnTo>
                    <a:pt x="377952" y="158750"/>
                  </a:lnTo>
                  <a:lnTo>
                    <a:pt x="385191" y="158750"/>
                  </a:lnTo>
                  <a:lnTo>
                    <a:pt x="386842" y="160020"/>
                  </a:lnTo>
                  <a:lnTo>
                    <a:pt x="386842" y="135890"/>
                  </a:lnTo>
                  <a:lnTo>
                    <a:pt x="367284" y="135890"/>
                  </a:lnTo>
                  <a:lnTo>
                    <a:pt x="367284" y="160020"/>
                  </a:lnTo>
                  <a:lnTo>
                    <a:pt x="367284" y="171450"/>
                  </a:lnTo>
                  <a:lnTo>
                    <a:pt x="365633" y="172720"/>
                  </a:lnTo>
                  <a:lnTo>
                    <a:pt x="358267" y="172720"/>
                  </a:lnTo>
                  <a:lnTo>
                    <a:pt x="356743" y="171450"/>
                  </a:lnTo>
                  <a:lnTo>
                    <a:pt x="356743" y="160020"/>
                  </a:lnTo>
                  <a:lnTo>
                    <a:pt x="358267" y="158750"/>
                  </a:lnTo>
                  <a:lnTo>
                    <a:pt x="365633" y="158750"/>
                  </a:lnTo>
                  <a:lnTo>
                    <a:pt x="367284" y="160020"/>
                  </a:lnTo>
                  <a:lnTo>
                    <a:pt x="367284" y="135890"/>
                  </a:lnTo>
                  <a:lnTo>
                    <a:pt x="347726" y="135890"/>
                  </a:lnTo>
                  <a:lnTo>
                    <a:pt x="347726" y="160020"/>
                  </a:lnTo>
                  <a:lnTo>
                    <a:pt x="347726" y="171450"/>
                  </a:lnTo>
                  <a:lnTo>
                    <a:pt x="346075" y="172720"/>
                  </a:lnTo>
                  <a:lnTo>
                    <a:pt x="338709" y="172720"/>
                  </a:lnTo>
                  <a:lnTo>
                    <a:pt x="337185" y="171450"/>
                  </a:lnTo>
                  <a:lnTo>
                    <a:pt x="337185" y="160020"/>
                  </a:lnTo>
                  <a:lnTo>
                    <a:pt x="338709" y="158750"/>
                  </a:lnTo>
                  <a:lnTo>
                    <a:pt x="346075" y="158750"/>
                  </a:lnTo>
                  <a:lnTo>
                    <a:pt x="347726" y="160020"/>
                  </a:lnTo>
                  <a:lnTo>
                    <a:pt x="347726" y="135890"/>
                  </a:lnTo>
                  <a:lnTo>
                    <a:pt x="328168" y="135890"/>
                  </a:lnTo>
                  <a:lnTo>
                    <a:pt x="328168" y="160020"/>
                  </a:lnTo>
                  <a:lnTo>
                    <a:pt x="328168" y="171450"/>
                  </a:lnTo>
                  <a:lnTo>
                    <a:pt x="326517" y="172720"/>
                  </a:lnTo>
                  <a:lnTo>
                    <a:pt x="319151" y="172720"/>
                  </a:lnTo>
                  <a:lnTo>
                    <a:pt x="317627" y="171450"/>
                  </a:lnTo>
                  <a:lnTo>
                    <a:pt x="317627" y="160020"/>
                  </a:lnTo>
                  <a:lnTo>
                    <a:pt x="319151" y="158750"/>
                  </a:lnTo>
                  <a:lnTo>
                    <a:pt x="326517" y="158750"/>
                  </a:lnTo>
                  <a:lnTo>
                    <a:pt x="328168" y="160020"/>
                  </a:lnTo>
                  <a:lnTo>
                    <a:pt x="328168" y="135890"/>
                  </a:lnTo>
                  <a:lnTo>
                    <a:pt x="308610" y="135890"/>
                  </a:lnTo>
                  <a:lnTo>
                    <a:pt x="308610" y="160020"/>
                  </a:lnTo>
                  <a:lnTo>
                    <a:pt x="308610" y="171450"/>
                  </a:lnTo>
                  <a:lnTo>
                    <a:pt x="306959" y="172720"/>
                  </a:lnTo>
                  <a:lnTo>
                    <a:pt x="299593" y="172720"/>
                  </a:lnTo>
                  <a:lnTo>
                    <a:pt x="298069" y="171450"/>
                  </a:lnTo>
                  <a:lnTo>
                    <a:pt x="298069" y="160020"/>
                  </a:lnTo>
                  <a:lnTo>
                    <a:pt x="299593" y="158750"/>
                  </a:lnTo>
                  <a:lnTo>
                    <a:pt x="306959" y="158750"/>
                  </a:lnTo>
                  <a:lnTo>
                    <a:pt x="308610" y="160020"/>
                  </a:lnTo>
                  <a:lnTo>
                    <a:pt x="308610" y="135890"/>
                  </a:lnTo>
                  <a:lnTo>
                    <a:pt x="289052" y="135890"/>
                  </a:lnTo>
                  <a:lnTo>
                    <a:pt x="289052" y="160020"/>
                  </a:lnTo>
                  <a:lnTo>
                    <a:pt x="289052" y="171450"/>
                  </a:lnTo>
                  <a:lnTo>
                    <a:pt x="287401" y="172720"/>
                  </a:lnTo>
                  <a:lnTo>
                    <a:pt x="280035" y="172720"/>
                  </a:lnTo>
                  <a:lnTo>
                    <a:pt x="278511" y="171450"/>
                  </a:lnTo>
                  <a:lnTo>
                    <a:pt x="278511" y="160020"/>
                  </a:lnTo>
                  <a:lnTo>
                    <a:pt x="280035" y="158750"/>
                  </a:lnTo>
                  <a:lnTo>
                    <a:pt x="287401" y="158750"/>
                  </a:lnTo>
                  <a:lnTo>
                    <a:pt x="289052" y="160020"/>
                  </a:lnTo>
                  <a:lnTo>
                    <a:pt x="289052" y="135890"/>
                  </a:lnTo>
                  <a:lnTo>
                    <a:pt x="269367" y="135890"/>
                  </a:lnTo>
                  <a:lnTo>
                    <a:pt x="269367" y="160020"/>
                  </a:lnTo>
                  <a:lnTo>
                    <a:pt x="269367" y="171450"/>
                  </a:lnTo>
                  <a:lnTo>
                    <a:pt x="267843" y="172720"/>
                  </a:lnTo>
                  <a:lnTo>
                    <a:pt x="260477" y="172720"/>
                  </a:lnTo>
                  <a:lnTo>
                    <a:pt x="258826" y="171450"/>
                  </a:lnTo>
                  <a:lnTo>
                    <a:pt x="258826" y="160020"/>
                  </a:lnTo>
                  <a:lnTo>
                    <a:pt x="260477" y="158750"/>
                  </a:lnTo>
                  <a:lnTo>
                    <a:pt x="267843" y="158750"/>
                  </a:lnTo>
                  <a:lnTo>
                    <a:pt x="269367" y="160020"/>
                  </a:lnTo>
                  <a:lnTo>
                    <a:pt x="269367" y="135890"/>
                  </a:lnTo>
                  <a:lnTo>
                    <a:pt x="249809" y="135890"/>
                  </a:lnTo>
                  <a:lnTo>
                    <a:pt x="249809" y="160020"/>
                  </a:lnTo>
                  <a:lnTo>
                    <a:pt x="249809" y="171450"/>
                  </a:lnTo>
                  <a:lnTo>
                    <a:pt x="248412" y="172720"/>
                  </a:lnTo>
                  <a:lnTo>
                    <a:pt x="241046" y="172720"/>
                  </a:lnTo>
                  <a:lnTo>
                    <a:pt x="239522" y="171450"/>
                  </a:lnTo>
                  <a:lnTo>
                    <a:pt x="239522" y="160020"/>
                  </a:lnTo>
                  <a:lnTo>
                    <a:pt x="241046" y="158750"/>
                  </a:lnTo>
                  <a:lnTo>
                    <a:pt x="248412" y="158750"/>
                  </a:lnTo>
                  <a:lnTo>
                    <a:pt x="249809" y="160020"/>
                  </a:lnTo>
                  <a:lnTo>
                    <a:pt x="249809" y="135890"/>
                  </a:lnTo>
                  <a:lnTo>
                    <a:pt x="230378" y="135890"/>
                  </a:lnTo>
                  <a:lnTo>
                    <a:pt x="230378" y="160020"/>
                  </a:lnTo>
                  <a:lnTo>
                    <a:pt x="230378" y="171450"/>
                  </a:lnTo>
                  <a:lnTo>
                    <a:pt x="228854" y="172720"/>
                  </a:lnTo>
                  <a:lnTo>
                    <a:pt x="221488" y="172720"/>
                  </a:lnTo>
                  <a:lnTo>
                    <a:pt x="219964" y="171450"/>
                  </a:lnTo>
                  <a:lnTo>
                    <a:pt x="219964" y="160020"/>
                  </a:lnTo>
                  <a:lnTo>
                    <a:pt x="221488" y="158750"/>
                  </a:lnTo>
                  <a:lnTo>
                    <a:pt x="228854" y="158750"/>
                  </a:lnTo>
                  <a:lnTo>
                    <a:pt x="230378" y="160020"/>
                  </a:lnTo>
                  <a:lnTo>
                    <a:pt x="230378" y="135890"/>
                  </a:lnTo>
                  <a:lnTo>
                    <a:pt x="210820" y="135890"/>
                  </a:lnTo>
                  <a:lnTo>
                    <a:pt x="210820" y="160020"/>
                  </a:lnTo>
                  <a:lnTo>
                    <a:pt x="210820" y="171450"/>
                  </a:lnTo>
                  <a:lnTo>
                    <a:pt x="209296" y="172720"/>
                  </a:lnTo>
                  <a:lnTo>
                    <a:pt x="201930" y="172720"/>
                  </a:lnTo>
                  <a:lnTo>
                    <a:pt x="200279" y="171450"/>
                  </a:lnTo>
                  <a:lnTo>
                    <a:pt x="200279" y="160020"/>
                  </a:lnTo>
                  <a:lnTo>
                    <a:pt x="201930" y="158750"/>
                  </a:lnTo>
                  <a:lnTo>
                    <a:pt x="209296" y="158750"/>
                  </a:lnTo>
                  <a:lnTo>
                    <a:pt x="210820" y="160020"/>
                  </a:lnTo>
                  <a:lnTo>
                    <a:pt x="210820" y="135890"/>
                  </a:lnTo>
                  <a:lnTo>
                    <a:pt x="191262" y="135890"/>
                  </a:lnTo>
                  <a:lnTo>
                    <a:pt x="191262" y="160020"/>
                  </a:lnTo>
                  <a:lnTo>
                    <a:pt x="191262" y="171450"/>
                  </a:lnTo>
                  <a:lnTo>
                    <a:pt x="189738" y="172720"/>
                  </a:lnTo>
                  <a:lnTo>
                    <a:pt x="182372" y="172720"/>
                  </a:lnTo>
                  <a:lnTo>
                    <a:pt x="180721" y="171450"/>
                  </a:lnTo>
                  <a:lnTo>
                    <a:pt x="180721" y="160020"/>
                  </a:lnTo>
                  <a:lnTo>
                    <a:pt x="182372" y="158750"/>
                  </a:lnTo>
                  <a:lnTo>
                    <a:pt x="189738" y="158750"/>
                  </a:lnTo>
                  <a:lnTo>
                    <a:pt x="191262" y="160020"/>
                  </a:lnTo>
                  <a:lnTo>
                    <a:pt x="191262" y="135890"/>
                  </a:lnTo>
                  <a:lnTo>
                    <a:pt x="190881" y="135890"/>
                  </a:lnTo>
                  <a:lnTo>
                    <a:pt x="171704" y="132753"/>
                  </a:lnTo>
                  <a:lnTo>
                    <a:pt x="171704" y="160020"/>
                  </a:lnTo>
                  <a:lnTo>
                    <a:pt x="171704" y="171450"/>
                  </a:lnTo>
                  <a:lnTo>
                    <a:pt x="170180" y="172720"/>
                  </a:lnTo>
                  <a:lnTo>
                    <a:pt x="162814" y="172720"/>
                  </a:lnTo>
                  <a:lnTo>
                    <a:pt x="161163" y="171450"/>
                  </a:lnTo>
                  <a:lnTo>
                    <a:pt x="161163" y="160020"/>
                  </a:lnTo>
                  <a:lnTo>
                    <a:pt x="162814" y="158750"/>
                  </a:lnTo>
                  <a:lnTo>
                    <a:pt x="170180" y="158750"/>
                  </a:lnTo>
                  <a:lnTo>
                    <a:pt x="171704" y="160020"/>
                  </a:lnTo>
                  <a:lnTo>
                    <a:pt x="171704" y="132753"/>
                  </a:lnTo>
                  <a:lnTo>
                    <a:pt x="167640" y="132080"/>
                  </a:lnTo>
                  <a:lnTo>
                    <a:pt x="135255" y="113030"/>
                  </a:lnTo>
                  <a:lnTo>
                    <a:pt x="92710" y="72390"/>
                  </a:lnTo>
                  <a:lnTo>
                    <a:pt x="38608" y="0"/>
                  </a:lnTo>
                  <a:lnTo>
                    <a:pt x="0" y="0"/>
                  </a:lnTo>
                  <a:lnTo>
                    <a:pt x="42418" y="135890"/>
                  </a:lnTo>
                  <a:lnTo>
                    <a:pt x="19558" y="140970"/>
                  </a:lnTo>
                  <a:lnTo>
                    <a:pt x="69215" y="190500"/>
                  </a:lnTo>
                  <a:lnTo>
                    <a:pt x="107950" y="204470"/>
                  </a:lnTo>
                  <a:lnTo>
                    <a:pt x="156718" y="212090"/>
                  </a:lnTo>
                  <a:lnTo>
                    <a:pt x="235458" y="215900"/>
                  </a:lnTo>
                  <a:lnTo>
                    <a:pt x="235458" y="227330"/>
                  </a:lnTo>
                  <a:lnTo>
                    <a:pt x="245491" y="227330"/>
                  </a:lnTo>
                  <a:lnTo>
                    <a:pt x="244983" y="228600"/>
                  </a:lnTo>
                  <a:lnTo>
                    <a:pt x="244856" y="229870"/>
                  </a:lnTo>
                  <a:lnTo>
                    <a:pt x="244729" y="238760"/>
                  </a:lnTo>
                  <a:lnTo>
                    <a:pt x="250190" y="243840"/>
                  </a:lnTo>
                  <a:lnTo>
                    <a:pt x="263906" y="243840"/>
                  </a:lnTo>
                  <a:lnTo>
                    <a:pt x="269494" y="238760"/>
                  </a:lnTo>
                  <a:lnTo>
                    <a:pt x="269494" y="231140"/>
                  </a:lnTo>
                  <a:lnTo>
                    <a:pt x="269240" y="228600"/>
                  </a:lnTo>
                  <a:lnTo>
                    <a:pt x="268732" y="227330"/>
                  </a:lnTo>
                  <a:lnTo>
                    <a:pt x="286131" y="227330"/>
                  </a:lnTo>
                  <a:lnTo>
                    <a:pt x="285623" y="228600"/>
                  </a:lnTo>
                  <a:lnTo>
                    <a:pt x="285496" y="229870"/>
                  </a:lnTo>
                  <a:lnTo>
                    <a:pt x="285369" y="238760"/>
                  </a:lnTo>
                  <a:lnTo>
                    <a:pt x="290957" y="243840"/>
                  </a:lnTo>
                  <a:lnTo>
                    <a:pt x="304800" y="243840"/>
                  </a:lnTo>
                  <a:lnTo>
                    <a:pt x="310388" y="238760"/>
                  </a:lnTo>
                  <a:lnTo>
                    <a:pt x="310388" y="231140"/>
                  </a:lnTo>
                  <a:lnTo>
                    <a:pt x="310007" y="228600"/>
                  </a:lnTo>
                  <a:lnTo>
                    <a:pt x="309499" y="227330"/>
                  </a:lnTo>
                  <a:lnTo>
                    <a:pt x="330073" y="227330"/>
                  </a:lnTo>
                  <a:lnTo>
                    <a:pt x="330073" y="234950"/>
                  </a:lnTo>
                  <a:lnTo>
                    <a:pt x="337820" y="237490"/>
                  </a:lnTo>
                  <a:lnTo>
                    <a:pt x="356362" y="240030"/>
                  </a:lnTo>
                  <a:lnTo>
                    <a:pt x="377063" y="240030"/>
                  </a:lnTo>
                  <a:lnTo>
                    <a:pt x="395605" y="237490"/>
                  </a:lnTo>
                  <a:lnTo>
                    <a:pt x="403225" y="234950"/>
                  </a:lnTo>
                  <a:lnTo>
                    <a:pt x="403225" y="217170"/>
                  </a:lnTo>
                  <a:lnTo>
                    <a:pt x="510794" y="217170"/>
                  </a:lnTo>
                  <a:lnTo>
                    <a:pt x="508127" y="226060"/>
                  </a:lnTo>
                  <a:lnTo>
                    <a:pt x="520446" y="226060"/>
                  </a:lnTo>
                  <a:lnTo>
                    <a:pt x="521081" y="229870"/>
                  </a:lnTo>
                  <a:lnTo>
                    <a:pt x="519049" y="231140"/>
                  </a:lnTo>
                  <a:lnTo>
                    <a:pt x="517652" y="233680"/>
                  </a:lnTo>
                  <a:lnTo>
                    <a:pt x="517652" y="241300"/>
                  </a:lnTo>
                  <a:lnTo>
                    <a:pt x="521335" y="243840"/>
                  </a:lnTo>
                  <a:lnTo>
                    <a:pt x="530225" y="243840"/>
                  </a:lnTo>
                  <a:lnTo>
                    <a:pt x="533781" y="241300"/>
                  </a:lnTo>
                  <a:lnTo>
                    <a:pt x="533781" y="232410"/>
                  </a:lnTo>
                  <a:lnTo>
                    <a:pt x="530987" y="228600"/>
                  </a:lnTo>
                  <a:lnTo>
                    <a:pt x="527177" y="228600"/>
                  </a:lnTo>
                  <a:lnTo>
                    <a:pt x="526796" y="226060"/>
                  </a:lnTo>
                  <a:lnTo>
                    <a:pt x="542925" y="226060"/>
                  </a:lnTo>
                  <a:lnTo>
                    <a:pt x="545592" y="217170"/>
                  </a:lnTo>
                  <a:lnTo>
                    <a:pt x="566674" y="213360"/>
                  </a:lnTo>
                  <a:lnTo>
                    <a:pt x="585216" y="205740"/>
                  </a:lnTo>
                  <a:lnTo>
                    <a:pt x="598424" y="196850"/>
                  </a:lnTo>
                  <a:lnTo>
                    <a:pt x="603377" y="186690"/>
                  </a:lnTo>
                  <a:lnTo>
                    <a:pt x="603377" y="182880"/>
                  </a:lnTo>
                  <a:close/>
                </a:path>
              </a:pathLst>
            </a:custGeom>
            <a:solidFill>
              <a:srgbClr val="00A0FF"/>
            </a:solidFill>
          </p:spPr>
          <p:txBody>
            <a:bodyPr wrap="square" lIns="0" tIns="0" rIns="0" bIns="0" rtlCol="0"/>
            <a:lstStyle/>
            <a:p>
              <a:endParaRPr/>
            </a:p>
          </p:txBody>
        </p:sp>
        <p:sp>
          <p:nvSpPr>
            <p:cNvPr id="31" name="object 31"/>
            <p:cNvSpPr/>
            <p:nvPr/>
          </p:nvSpPr>
          <p:spPr>
            <a:xfrm>
              <a:off x="1190510" y="1938274"/>
              <a:ext cx="1477010" cy="0"/>
            </a:xfrm>
            <a:custGeom>
              <a:avLst/>
              <a:gdLst/>
              <a:ahLst/>
              <a:cxnLst/>
              <a:rect l="l" t="t" r="r" b="b"/>
              <a:pathLst>
                <a:path w="1477010">
                  <a:moveTo>
                    <a:pt x="0" y="0"/>
                  </a:moveTo>
                  <a:lnTo>
                    <a:pt x="1476613" y="0"/>
                  </a:lnTo>
                </a:path>
              </a:pathLst>
            </a:custGeom>
            <a:ln w="25908">
              <a:solidFill>
                <a:srgbClr val="D51A16"/>
              </a:solidFill>
              <a:prstDash val="sysDot"/>
            </a:ln>
          </p:spPr>
          <p:txBody>
            <a:bodyPr wrap="square" lIns="0" tIns="0" rIns="0" bIns="0" rtlCol="0"/>
            <a:lstStyle/>
            <a:p>
              <a:endParaRPr/>
            </a:p>
          </p:txBody>
        </p:sp>
        <p:sp>
          <p:nvSpPr>
            <p:cNvPr id="32" name="object 32"/>
            <p:cNvSpPr/>
            <p:nvPr/>
          </p:nvSpPr>
          <p:spPr>
            <a:xfrm>
              <a:off x="565975" y="1899411"/>
              <a:ext cx="2599055" cy="2639695"/>
            </a:xfrm>
            <a:custGeom>
              <a:avLst/>
              <a:gdLst/>
              <a:ahLst/>
              <a:cxnLst/>
              <a:rect l="l" t="t" r="r" b="b"/>
              <a:pathLst>
                <a:path w="2599055" h="2639695">
                  <a:moveTo>
                    <a:pt x="2204783" y="38862"/>
                  </a:moveTo>
                  <a:lnTo>
                    <a:pt x="2127059" y="0"/>
                  </a:lnTo>
                  <a:lnTo>
                    <a:pt x="2127059" y="77724"/>
                  </a:lnTo>
                  <a:lnTo>
                    <a:pt x="2204783" y="38862"/>
                  </a:lnTo>
                  <a:close/>
                </a:path>
                <a:path w="2599055" h="2639695">
                  <a:moveTo>
                    <a:pt x="2436431" y="1774444"/>
                  </a:moveTo>
                  <a:lnTo>
                    <a:pt x="2335339" y="1761998"/>
                  </a:lnTo>
                  <a:lnTo>
                    <a:pt x="2236279" y="1751965"/>
                  </a:lnTo>
                  <a:lnTo>
                    <a:pt x="2139378" y="1744599"/>
                  </a:lnTo>
                  <a:lnTo>
                    <a:pt x="2044509" y="1739646"/>
                  </a:lnTo>
                  <a:lnTo>
                    <a:pt x="1951926" y="1737360"/>
                  </a:lnTo>
                  <a:lnTo>
                    <a:pt x="1861248" y="1737614"/>
                  </a:lnTo>
                  <a:lnTo>
                    <a:pt x="1772856" y="1740281"/>
                  </a:lnTo>
                  <a:lnTo>
                    <a:pt x="1686496" y="1745615"/>
                  </a:lnTo>
                  <a:lnTo>
                    <a:pt x="1602422" y="1753489"/>
                  </a:lnTo>
                  <a:lnTo>
                    <a:pt x="1520380" y="1763776"/>
                  </a:lnTo>
                  <a:lnTo>
                    <a:pt x="1440370" y="1776603"/>
                  </a:lnTo>
                  <a:lnTo>
                    <a:pt x="1362646" y="1792097"/>
                  </a:lnTo>
                  <a:lnTo>
                    <a:pt x="1287081" y="1810131"/>
                  </a:lnTo>
                  <a:lnTo>
                    <a:pt x="1213548" y="1830705"/>
                  </a:lnTo>
                  <a:lnTo>
                    <a:pt x="1142174" y="1853819"/>
                  </a:lnTo>
                  <a:lnTo>
                    <a:pt x="1072819" y="1879473"/>
                  </a:lnTo>
                  <a:lnTo>
                    <a:pt x="1005649" y="1907667"/>
                  </a:lnTo>
                  <a:lnTo>
                    <a:pt x="940625" y="1938528"/>
                  </a:lnTo>
                  <a:lnTo>
                    <a:pt x="877887" y="1971802"/>
                  </a:lnTo>
                  <a:lnTo>
                    <a:pt x="817054" y="2007616"/>
                  </a:lnTo>
                  <a:lnTo>
                    <a:pt x="758507" y="2046097"/>
                  </a:lnTo>
                  <a:lnTo>
                    <a:pt x="702017" y="2086991"/>
                  </a:lnTo>
                  <a:lnTo>
                    <a:pt x="647674" y="2130552"/>
                  </a:lnTo>
                  <a:lnTo>
                    <a:pt x="595541" y="2176653"/>
                  </a:lnTo>
                  <a:lnTo>
                    <a:pt x="545515" y="2225294"/>
                  </a:lnTo>
                  <a:lnTo>
                    <a:pt x="497598" y="2276475"/>
                  </a:lnTo>
                  <a:lnTo>
                    <a:pt x="451878" y="2330069"/>
                  </a:lnTo>
                  <a:lnTo>
                    <a:pt x="408266" y="2386330"/>
                  </a:lnTo>
                  <a:lnTo>
                    <a:pt x="366864" y="2445131"/>
                  </a:lnTo>
                  <a:lnTo>
                    <a:pt x="327558" y="2506472"/>
                  </a:lnTo>
                  <a:lnTo>
                    <a:pt x="291452" y="2569337"/>
                  </a:lnTo>
                  <a:lnTo>
                    <a:pt x="262940" y="2554351"/>
                  </a:lnTo>
                  <a:lnTo>
                    <a:pt x="261086" y="2639568"/>
                  </a:lnTo>
                  <a:lnTo>
                    <a:pt x="330327" y="2589911"/>
                  </a:lnTo>
                  <a:lnTo>
                    <a:pt x="302691" y="2575306"/>
                  </a:lnTo>
                  <a:lnTo>
                    <a:pt x="338493" y="2512949"/>
                  </a:lnTo>
                  <a:lnTo>
                    <a:pt x="377482" y="2452116"/>
                  </a:lnTo>
                  <a:lnTo>
                    <a:pt x="377329" y="2452370"/>
                  </a:lnTo>
                  <a:lnTo>
                    <a:pt x="418566" y="2393823"/>
                  </a:lnTo>
                  <a:lnTo>
                    <a:pt x="418401" y="2393950"/>
                  </a:lnTo>
                  <a:lnTo>
                    <a:pt x="461860" y="2337943"/>
                  </a:lnTo>
                  <a:lnTo>
                    <a:pt x="507161" y="2284730"/>
                  </a:lnTo>
                  <a:lnTo>
                    <a:pt x="506958" y="2284984"/>
                  </a:lnTo>
                  <a:lnTo>
                    <a:pt x="554685" y="2234057"/>
                  </a:lnTo>
                  <a:lnTo>
                    <a:pt x="554469" y="2234311"/>
                  </a:lnTo>
                  <a:lnTo>
                    <a:pt x="604291" y="2185924"/>
                  </a:lnTo>
                  <a:lnTo>
                    <a:pt x="604075" y="2186051"/>
                  </a:lnTo>
                  <a:lnTo>
                    <a:pt x="655967" y="2140204"/>
                  </a:lnTo>
                  <a:lnTo>
                    <a:pt x="655739" y="2140331"/>
                  </a:lnTo>
                  <a:lnTo>
                    <a:pt x="709866" y="2097024"/>
                  </a:lnTo>
                  <a:lnTo>
                    <a:pt x="709612" y="2097151"/>
                  </a:lnTo>
                  <a:lnTo>
                    <a:pt x="765746" y="2056384"/>
                  </a:lnTo>
                  <a:lnTo>
                    <a:pt x="765492" y="2056638"/>
                  </a:lnTo>
                  <a:lnTo>
                    <a:pt x="823912" y="2018284"/>
                  </a:lnTo>
                  <a:lnTo>
                    <a:pt x="823658" y="2018538"/>
                  </a:lnTo>
                  <a:lnTo>
                    <a:pt x="883856" y="1982851"/>
                  </a:lnTo>
                  <a:lnTo>
                    <a:pt x="946213" y="1949831"/>
                  </a:lnTo>
                  <a:lnTo>
                    <a:pt x="1010729" y="1919351"/>
                  </a:lnTo>
                  <a:lnTo>
                    <a:pt x="1077645" y="1891284"/>
                  </a:lnTo>
                  <a:lnTo>
                    <a:pt x="1077404" y="1891284"/>
                  </a:lnTo>
                  <a:lnTo>
                    <a:pt x="1146365" y="1865757"/>
                  </a:lnTo>
                  <a:lnTo>
                    <a:pt x="1146111" y="1865884"/>
                  </a:lnTo>
                  <a:lnTo>
                    <a:pt x="1217358" y="1842897"/>
                  </a:lnTo>
                  <a:lnTo>
                    <a:pt x="1217104" y="1842897"/>
                  </a:lnTo>
                  <a:lnTo>
                    <a:pt x="1290383" y="1822450"/>
                  </a:lnTo>
                  <a:lnTo>
                    <a:pt x="1290129" y="1822450"/>
                  </a:lnTo>
                  <a:lnTo>
                    <a:pt x="1365567" y="1804543"/>
                  </a:lnTo>
                  <a:lnTo>
                    <a:pt x="1365313" y="1804543"/>
                  </a:lnTo>
                  <a:lnTo>
                    <a:pt x="1442783" y="1789176"/>
                  </a:lnTo>
                  <a:lnTo>
                    <a:pt x="1442529" y="1789176"/>
                  </a:lnTo>
                  <a:lnTo>
                    <a:pt x="1522285" y="1776349"/>
                  </a:lnTo>
                  <a:lnTo>
                    <a:pt x="1522031" y="1776349"/>
                  </a:lnTo>
                  <a:lnTo>
                    <a:pt x="1603819" y="1766062"/>
                  </a:lnTo>
                  <a:lnTo>
                    <a:pt x="1687639" y="1758315"/>
                  </a:lnTo>
                  <a:lnTo>
                    <a:pt x="1687385" y="1758315"/>
                  </a:lnTo>
                  <a:lnTo>
                    <a:pt x="1773491" y="1752981"/>
                  </a:lnTo>
                  <a:lnTo>
                    <a:pt x="1861629" y="1750314"/>
                  </a:lnTo>
                  <a:lnTo>
                    <a:pt x="1951672" y="1750060"/>
                  </a:lnTo>
                  <a:lnTo>
                    <a:pt x="2044001" y="1752346"/>
                  </a:lnTo>
                  <a:lnTo>
                    <a:pt x="2138489" y="1757172"/>
                  </a:lnTo>
                  <a:lnTo>
                    <a:pt x="2235136" y="1764665"/>
                  </a:lnTo>
                  <a:lnTo>
                    <a:pt x="2333815" y="1774571"/>
                  </a:lnTo>
                  <a:lnTo>
                    <a:pt x="2434907" y="1787144"/>
                  </a:lnTo>
                  <a:lnTo>
                    <a:pt x="2436431" y="1774444"/>
                  </a:lnTo>
                  <a:close/>
                </a:path>
                <a:path w="2599055" h="2639695">
                  <a:moveTo>
                    <a:pt x="2447861" y="1574292"/>
                  </a:moveTo>
                  <a:lnTo>
                    <a:pt x="2298890" y="1535811"/>
                  </a:lnTo>
                  <a:lnTo>
                    <a:pt x="2154618" y="1496822"/>
                  </a:lnTo>
                  <a:lnTo>
                    <a:pt x="2015045" y="1457198"/>
                  </a:lnTo>
                  <a:lnTo>
                    <a:pt x="1880298" y="1417066"/>
                  </a:lnTo>
                  <a:lnTo>
                    <a:pt x="1750377" y="1376299"/>
                  </a:lnTo>
                  <a:lnTo>
                    <a:pt x="1625028" y="1334897"/>
                  </a:lnTo>
                  <a:lnTo>
                    <a:pt x="1504632" y="1292987"/>
                  </a:lnTo>
                  <a:lnTo>
                    <a:pt x="1389062" y="1250442"/>
                  </a:lnTo>
                  <a:lnTo>
                    <a:pt x="1278064" y="1207389"/>
                  </a:lnTo>
                  <a:lnTo>
                    <a:pt x="1171892" y="1163574"/>
                  </a:lnTo>
                  <a:lnTo>
                    <a:pt x="1070419" y="1119124"/>
                  </a:lnTo>
                  <a:lnTo>
                    <a:pt x="1070546" y="1119251"/>
                  </a:lnTo>
                  <a:lnTo>
                    <a:pt x="973899" y="1074293"/>
                  </a:lnTo>
                  <a:lnTo>
                    <a:pt x="881697" y="1028700"/>
                  </a:lnTo>
                  <a:lnTo>
                    <a:pt x="794702" y="982599"/>
                  </a:lnTo>
                  <a:lnTo>
                    <a:pt x="794829" y="982726"/>
                  </a:lnTo>
                  <a:lnTo>
                    <a:pt x="712279" y="935990"/>
                  </a:lnTo>
                  <a:lnTo>
                    <a:pt x="712533" y="935990"/>
                  </a:lnTo>
                  <a:lnTo>
                    <a:pt x="634682" y="888746"/>
                  </a:lnTo>
                  <a:lnTo>
                    <a:pt x="634873" y="888746"/>
                  </a:lnTo>
                  <a:lnTo>
                    <a:pt x="561924" y="840740"/>
                  </a:lnTo>
                  <a:lnTo>
                    <a:pt x="562114" y="840994"/>
                  </a:lnTo>
                  <a:lnTo>
                    <a:pt x="493814" y="792353"/>
                  </a:lnTo>
                  <a:lnTo>
                    <a:pt x="494030" y="792480"/>
                  </a:lnTo>
                  <a:lnTo>
                    <a:pt x="430606" y="743331"/>
                  </a:lnTo>
                  <a:lnTo>
                    <a:pt x="430809" y="743585"/>
                  </a:lnTo>
                  <a:lnTo>
                    <a:pt x="372046" y="693801"/>
                  </a:lnTo>
                  <a:lnTo>
                    <a:pt x="372275" y="694055"/>
                  </a:lnTo>
                  <a:lnTo>
                    <a:pt x="318287" y="643636"/>
                  </a:lnTo>
                  <a:lnTo>
                    <a:pt x="318516" y="643890"/>
                  </a:lnTo>
                  <a:lnTo>
                    <a:pt x="269455" y="592963"/>
                  </a:lnTo>
                  <a:lnTo>
                    <a:pt x="225120" y="541655"/>
                  </a:lnTo>
                  <a:lnTo>
                    <a:pt x="225374" y="541909"/>
                  </a:lnTo>
                  <a:lnTo>
                    <a:pt x="185648" y="489712"/>
                  </a:lnTo>
                  <a:lnTo>
                    <a:pt x="185889" y="490093"/>
                  </a:lnTo>
                  <a:lnTo>
                    <a:pt x="150964" y="437261"/>
                  </a:lnTo>
                  <a:lnTo>
                    <a:pt x="120992" y="384302"/>
                  </a:lnTo>
                  <a:lnTo>
                    <a:pt x="121208" y="384810"/>
                  </a:lnTo>
                  <a:lnTo>
                    <a:pt x="95770" y="330835"/>
                  </a:lnTo>
                  <a:lnTo>
                    <a:pt x="75311" y="276733"/>
                  </a:lnTo>
                  <a:lnTo>
                    <a:pt x="59575" y="222123"/>
                  </a:lnTo>
                  <a:lnTo>
                    <a:pt x="48564" y="166878"/>
                  </a:lnTo>
                  <a:lnTo>
                    <a:pt x="44983" y="130556"/>
                  </a:lnTo>
                  <a:lnTo>
                    <a:pt x="76085" y="129032"/>
                  </a:lnTo>
                  <a:lnTo>
                    <a:pt x="34213" y="54864"/>
                  </a:lnTo>
                  <a:lnTo>
                    <a:pt x="0" y="132842"/>
                  </a:lnTo>
                  <a:lnTo>
                    <a:pt x="32283" y="131191"/>
                  </a:lnTo>
                  <a:lnTo>
                    <a:pt x="36017" y="169037"/>
                  </a:lnTo>
                  <a:lnTo>
                    <a:pt x="47282" y="225298"/>
                  </a:lnTo>
                  <a:lnTo>
                    <a:pt x="63334" y="281051"/>
                  </a:lnTo>
                  <a:lnTo>
                    <a:pt x="84175" y="336042"/>
                  </a:lnTo>
                  <a:lnTo>
                    <a:pt x="109816" y="390398"/>
                  </a:lnTo>
                  <a:lnTo>
                    <a:pt x="140233" y="444119"/>
                  </a:lnTo>
                  <a:lnTo>
                    <a:pt x="175425" y="497205"/>
                  </a:lnTo>
                  <a:lnTo>
                    <a:pt x="215379" y="549783"/>
                  </a:lnTo>
                  <a:lnTo>
                    <a:pt x="260108" y="601599"/>
                  </a:lnTo>
                  <a:lnTo>
                    <a:pt x="309499" y="652780"/>
                  </a:lnTo>
                  <a:lnTo>
                    <a:pt x="363728" y="703453"/>
                  </a:lnTo>
                  <a:lnTo>
                    <a:pt x="422719" y="753364"/>
                  </a:lnTo>
                  <a:lnTo>
                    <a:pt x="486346" y="802640"/>
                  </a:lnTo>
                  <a:lnTo>
                    <a:pt x="554850" y="851408"/>
                  </a:lnTo>
                  <a:lnTo>
                    <a:pt x="627989" y="899541"/>
                  </a:lnTo>
                  <a:lnTo>
                    <a:pt x="705929" y="946912"/>
                  </a:lnTo>
                  <a:lnTo>
                    <a:pt x="788606" y="993775"/>
                  </a:lnTo>
                  <a:lnTo>
                    <a:pt x="875982" y="1040130"/>
                  </a:lnTo>
                  <a:lnTo>
                    <a:pt x="968311" y="1085723"/>
                  </a:lnTo>
                  <a:lnTo>
                    <a:pt x="1065212" y="1130808"/>
                  </a:lnTo>
                  <a:lnTo>
                    <a:pt x="1166812" y="1175258"/>
                  </a:lnTo>
                  <a:lnTo>
                    <a:pt x="1273238" y="1219073"/>
                  </a:lnTo>
                  <a:lnTo>
                    <a:pt x="1384490" y="1262253"/>
                  </a:lnTo>
                  <a:lnTo>
                    <a:pt x="1500314" y="1304925"/>
                  </a:lnTo>
                  <a:lnTo>
                    <a:pt x="1620964" y="1346962"/>
                  </a:lnTo>
                  <a:lnTo>
                    <a:pt x="1746440" y="1388364"/>
                  </a:lnTo>
                  <a:lnTo>
                    <a:pt x="1876615" y="1429258"/>
                  </a:lnTo>
                  <a:lnTo>
                    <a:pt x="2011489" y="1469390"/>
                  </a:lnTo>
                  <a:lnTo>
                    <a:pt x="2151189" y="1509014"/>
                  </a:lnTo>
                  <a:lnTo>
                    <a:pt x="2295588" y="1548130"/>
                  </a:lnTo>
                  <a:lnTo>
                    <a:pt x="2444813" y="1586484"/>
                  </a:lnTo>
                  <a:lnTo>
                    <a:pt x="2447861" y="1574292"/>
                  </a:lnTo>
                  <a:close/>
                </a:path>
                <a:path w="2599055" h="2639695">
                  <a:moveTo>
                    <a:pt x="2598737" y="59436"/>
                  </a:moveTo>
                  <a:lnTo>
                    <a:pt x="2516695" y="82550"/>
                  </a:lnTo>
                  <a:lnTo>
                    <a:pt x="2538158" y="106172"/>
                  </a:lnTo>
                  <a:lnTo>
                    <a:pt x="2530665" y="113157"/>
                  </a:lnTo>
                  <a:lnTo>
                    <a:pt x="2491295" y="152527"/>
                  </a:lnTo>
                  <a:lnTo>
                    <a:pt x="2454592" y="192151"/>
                  </a:lnTo>
                  <a:lnTo>
                    <a:pt x="2420683" y="231902"/>
                  </a:lnTo>
                  <a:lnTo>
                    <a:pt x="2389314" y="271907"/>
                  </a:lnTo>
                  <a:lnTo>
                    <a:pt x="2360739" y="312166"/>
                  </a:lnTo>
                  <a:lnTo>
                    <a:pt x="2334704" y="352806"/>
                  </a:lnTo>
                  <a:lnTo>
                    <a:pt x="2311463" y="393573"/>
                  </a:lnTo>
                  <a:lnTo>
                    <a:pt x="2290889" y="434467"/>
                  </a:lnTo>
                  <a:lnTo>
                    <a:pt x="2272982" y="475742"/>
                  </a:lnTo>
                  <a:lnTo>
                    <a:pt x="2257742" y="517271"/>
                  </a:lnTo>
                  <a:lnTo>
                    <a:pt x="2245169" y="559054"/>
                  </a:lnTo>
                  <a:lnTo>
                    <a:pt x="2235390" y="600964"/>
                  </a:lnTo>
                  <a:lnTo>
                    <a:pt x="2228278" y="643128"/>
                  </a:lnTo>
                  <a:lnTo>
                    <a:pt x="2223833" y="685546"/>
                  </a:lnTo>
                  <a:lnTo>
                    <a:pt x="2222182" y="728218"/>
                  </a:lnTo>
                  <a:lnTo>
                    <a:pt x="2222309" y="749554"/>
                  </a:lnTo>
                  <a:lnTo>
                    <a:pt x="2224532" y="791337"/>
                  </a:lnTo>
                  <a:lnTo>
                    <a:pt x="2229548" y="835660"/>
                  </a:lnTo>
                  <a:lnTo>
                    <a:pt x="2237295" y="879094"/>
                  </a:lnTo>
                  <a:lnTo>
                    <a:pt x="2247709" y="922655"/>
                  </a:lnTo>
                  <a:lnTo>
                    <a:pt x="2260790" y="966343"/>
                  </a:lnTo>
                  <a:lnTo>
                    <a:pt x="2276538" y="1010412"/>
                  </a:lnTo>
                  <a:lnTo>
                    <a:pt x="2295080" y="1054481"/>
                  </a:lnTo>
                  <a:lnTo>
                    <a:pt x="2316162" y="1098931"/>
                  </a:lnTo>
                  <a:lnTo>
                    <a:pt x="2340038" y="1143508"/>
                  </a:lnTo>
                  <a:lnTo>
                    <a:pt x="2366581" y="1188212"/>
                  </a:lnTo>
                  <a:lnTo>
                    <a:pt x="2395791" y="1233297"/>
                  </a:lnTo>
                  <a:lnTo>
                    <a:pt x="2427541" y="1278382"/>
                  </a:lnTo>
                  <a:lnTo>
                    <a:pt x="2462085" y="1323721"/>
                  </a:lnTo>
                  <a:lnTo>
                    <a:pt x="2499296" y="1369314"/>
                  </a:lnTo>
                  <a:lnTo>
                    <a:pt x="2539174" y="1415034"/>
                  </a:lnTo>
                  <a:lnTo>
                    <a:pt x="2548572" y="1406652"/>
                  </a:lnTo>
                  <a:lnTo>
                    <a:pt x="2528379" y="1383792"/>
                  </a:lnTo>
                  <a:lnTo>
                    <a:pt x="2509075" y="1361186"/>
                  </a:lnTo>
                  <a:lnTo>
                    <a:pt x="2471991" y="1315847"/>
                  </a:lnTo>
                  <a:lnTo>
                    <a:pt x="2437828" y="1270889"/>
                  </a:lnTo>
                  <a:lnTo>
                    <a:pt x="2406205" y="1226185"/>
                  </a:lnTo>
                  <a:lnTo>
                    <a:pt x="2377249" y="1181608"/>
                  </a:lnTo>
                  <a:lnTo>
                    <a:pt x="2377249" y="1181481"/>
                  </a:lnTo>
                  <a:lnTo>
                    <a:pt x="2363787" y="1159510"/>
                  </a:lnTo>
                  <a:lnTo>
                    <a:pt x="2351087" y="1137285"/>
                  </a:lnTo>
                  <a:lnTo>
                    <a:pt x="2338895" y="1115314"/>
                  </a:lnTo>
                  <a:lnTo>
                    <a:pt x="2327465" y="1093216"/>
                  </a:lnTo>
                  <a:lnTo>
                    <a:pt x="2316670" y="1071245"/>
                  </a:lnTo>
                  <a:lnTo>
                    <a:pt x="2316670" y="1071118"/>
                  </a:lnTo>
                  <a:lnTo>
                    <a:pt x="2306637" y="1049401"/>
                  </a:lnTo>
                  <a:lnTo>
                    <a:pt x="2297239" y="1027684"/>
                  </a:lnTo>
                  <a:lnTo>
                    <a:pt x="2288349" y="1005840"/>
                  </a:lnTo>
                  <a:lnTo>
                    <a:pt x="2280221" y="984123"/>
                  </a:lnTo>
                  <a:lnTo>
                    <a:pt x="2272957" y="962494"/>
                  </a:lnTo>
                  <a:lnTo>
                    <a:pt x="2272855" y="962279"/>
                  </a:lnTo>
                  <a:lnTo>
                    <a:pt x="2266124" y="940943"/>
                  </a:lnTo>
                  <a:lnTo>
                    <a:pt x="2259901" y="919353"/>
                  </a:lnTo>
                  <a:lnTo>
                    <a:pt x="2260054" y="919353"/>
                  </a:lnTo>
                  <a:lnTo>
                    <a:pt x="2254440" y="898017"/>
                  </a:lnTo>
                  <a:lnTo>
                    <a:pt x="2254440" y="897763"/>
                  </a:lnTo>
                  <a:lnTo>
                    <a:pt x="2249741" y="876554"/>
                  </a:lnTo>
                  <a:lnTo>
                    <a:pt x="2245550" y="855218"/>
                  </a:lnTo>
                  <a:lnTo>
                    <a:pt x="2242121" y="834009"/>
                  </a:lnTo>
                  <a:lnTo>
                    <a:pt x="2242121" y="833755"/>
                  </a:lnTo>
                  <a:lnTo>
                    <a:pt x="2239327" y="812673"/>
                  </a:lnTo>
                  <a:lnTo>
                    <a:pt x="2237295" y="792480"/>
                  </a:lnTo>
                  <a:lnTo>
                    <a:pt x="2237168" y="791337"/>
                  </a:lnTo>
                  <a:lnTo>
                    <a:pt x="2235771" y="770255"/>
                  </a:lnTo>
                  <a:lnTo>
                    <a:pt x="2234882" y="749554"/>
                  </a:lnTo>
                  <a:lnTo>
                    <a:pt x="2234882" y="728218"/>
                  </a:lnTo>
                  <a:lnTo>
                    <a:pt x="2235263" y="707517"/>
                  </a:lnTo>
                  <a:lnTo>
                    <a:pt x="2235263" y="707263"/>
                  </a:lnTo>
                  <a:lnTo>
                    <a:pt x="2236533" y="686562"/>
                  </a:lnTo>
                  <a:lnTo>
                    <a:pt x="2236533" y="686308"/>
                  </a:lnTo>
                  <a:lnTo>
                    <a:pt x="2236660" y="685546"/>
                  </a:lnTo>
                  <a:lnTo>
                    <a:pt x="2238311" y="665734"/>
                  </a:lnTo>
                  <a:lnTo>
                    <a:pt x="2238311" y="665480"/>
                  </a:lnTo>
                  <a:lnTo>
                    <a:pt x="2240851" y="644906"/>
                  </a:lnTo>
                  <a:lnTo>
                    <a:pt x="2244026" y="624205"/>
                  </a:lnTo>
                  <a:lnTo>
                    <a:pt x="2244026" y="623951"/>
                  </a:lnTo>
                  <a:lnTo>
                    <a:pt x="2247836" y="603504"/>
                  </a:lnTo>
                  <a:lnTo>
                    <a:pt x="2252281" y="582930"/>
                  </a:lnTo>
                  <a:lnTo>
                    <a:pt x="2257488" y="562356"/>
                  </a:lnTo>
                  <a:lnTo>
                    <a:pt x="2263330" y="541782"/>
                  </a:lnTo>
                  <a:lnTo>
                    <a:pt x="2263330" y="541655"/>
                  </a:lnTo>
                  <a:lnTo>
                    <a:pt x="2269680" y="521462"/>
                  </a:lnTo>
                  <a:lnTo>
                    <a:pt x="2269807" y="521208"/>
                  </a:lnTo>
                  <a:lnTo>
                    <a:pt x="2271153" y="517271"/>
                  </a:lnTo>
                  <a:lnTo>
                    <a:pt x="2284793" y="480568"/>
                  </a:lnTo>
                  <a:lnTo>
                    <a:pt x="2302319" y="439928"/>
                  </a:lnTo>
                  <a:lnTo>
                    <a:pt x="2322639" y="399542"/>
                  </a:lnTo>
                  <a:lnTo>
                    <a:pt x="2345499" y="359410"/>
                  </a:lnTo>
                  <a:lnTo>
                    <a:pt x="2371153" y="319405"/>
                  </a:lnTo>
                  <a:lnTo>
                    <a:pt x="2399474" y="279654"/>
                  </a:lnTo>
                  <a:lnTo>
                    <a:pt x="2430462" y="239903"/>
                  </a:lnTo>
                  <a:lnTo>
                    <a:pt x="2481897" y="180975"/>
                  </a:lnTo>
                  <a:lnTo>
                    <a:pt x="2519616" y="141859"/>
                  </a:lnTo>
                  <a:lnTo>
                    <a:pt x="2546667" y="115443"/>
                  </a:lnTo>
                  <a:lnTo>
                    <a:pt x="2568003" y="138938"/>
                  </a:lnTo>
                  <a:lnTo>
                    <a:pt x="2577084" y="115443"/>
                  </a:lnTo>
                  <a:lnTo>
                    <a:pt x="2598737" y="59436"/>
                  </a:lnTo>
                  <a:close/>
                </a:path>
              </a:pathLst>
            </a:custGeom>
            <a:solidFill>
              <a:srgbClr val="D51A16"/>
            </a:solidFill>
          </p:spPr>
          <p:txBody>
            <a:bodyPr wrap="square" lIns="0" tIns="0" rIns="0" bIns="0" rtlCol="0"/>
            <a:lstStyle/>
            <a:p>
              <a:endParaRPr/>
            </a:p>
          </p:txBody>
        </p:sp>
        <p:sp>
          <p:nvSpPr>
            <p:cNvPr id="33" name="object 33"/>
            <p:cNvSpPr/>
            <p:nvPr/>
          </p:nvSpPr>
          <p:spPr>
            <a:xfrm>
              <a:off x="3146425" y="1271523"/>
              <a:ext cx="1016635" cy="411480"/>
            </a:xfrm>
            <a:custGeom>
              <a:avLst/>
              <a:gdLst/>
              <a:ahLst/>
              <a:cxnLst/>
              <a:rect l="l" t="t" r="r" b="b"/>
              <a:pathLst>
                <a:path w="1016635" h="411480">
                  <a:moveTo>
                    <a:pt x="1016381" y="314960"/>
                  </a:moveTo>
                  <a:lnTo>
                    <a:pt x="1015492" y="309880"/>
                  </a:lnTo>
                  <a:lnTo>
                    <a:pt x="1012698" y="304800"/>
                  </a:lnTo>
                  <a:lnTo>
                    <a:pt x="1008126" y="298450"/>
                  </a:lnTo>
                  <a:lnTo>
                    <a:pt x="1002030" y="290830"/>
                  </a:lnTo>
                  <a:lnTo>
                    <a:pt x="948817" y="290830"/>
                  </a:lnTo>
                  <a:lnTo>
                    <a:pt x="946404" y="289560"/>
                  </a:lnTo>
                  <a:lnTo>
                    <a:pt x="940562" y="270510"/>
                  </a:lnTo>
                  <a:lnTo>
                    <a:pt x="942340" y="267970"/>
                  </a:lnTo>
                  <a:lnTo>
                    <a:pt x="971296" y="267970"/>
                  </a:lnTo>
                  <a:lnTo>
                    <a:pt x="968629" y="266700"/>
                  </a:lnTo>
                  <a:lnTo>
                    <a:pt x="941324" y="254000"/>
                  </a:lnTo>
                  <a:lnTo>
                    <a:pt x="905129" y="241300"/>
                  </a:lnTo>
                  <a:lnTo>
                    <a:pt x="863727" y="232410"/>
                  </a:lnTo>
                  <a:lnTo>
                    <a:pt x="849376" y="231228"/>
                  </a:lnTo>
                  <a:lnTo>
                    <a:pt x="849376" y="270510"/>
                  </a:lnTo>
                  <a:lnTo>
                    <a:pt x="849376" y="288290"/>
                  </a:lnTo>
                  <a:lnTo>
                    <a:pt x="846709" y="290830"/>
                  </a:lnTo>
                  <a:lnTo>
                    <a:pt x="834390" y="290830"/>
                  </a:lnTo>
                  <a:lnTo>
                    <a:pt x="831723" y="288290"/>
                  </a:lnTo>
                  <a:lnTo>
                    <a:pt x="831723" y="270510"/>
                  </a:lnTo>
                  <a:lnTo>
                    <a:pt x="834390" y="266700"/>
                  </a:lnTo>
                  <a:lnTo>
                    <a:pt x="846709" y="266700"/>
                  </a:lnTo>
                  <a:lnTo>
                    <a:pt x="849376" y="270510"/>
                  </a:lnTo>
                  <a:lnTo>
                    <a:pt x="849376" y="231228"/>
                  </a:lnTo>
                  <a:lnTo>
                    <a:pt x="817753" y="228600"/>
                  </a:lnTo>
                  <a:lnTo>
                    <a:pt x="816483" y="228600"/>
                  </a:lnTo>
                  <a:lnTo>
                    <a:pt x="816483" y="270510"/>
                  </a:lnTo>
                  <a:lnTo>
                    <a:pt x="816483" y="288290"/>
                  </a:lnTo>
                  <a:lnTo>
                    <a:pt x="813689" y="290830"/>
                  </a:lnTo>
                  <a:lnTo>
                    <a:pt x="801370" y="290830"/>
                  </a:lnTo>
                  <a:lnTo>
                    <a:pt x="798703" y="288290"/>
                  </a:lnTo>
                  <a:lnTo>
                    <a:pt x="798703" y="270510"/>
                  </a:lnTo>
                  <a:lnTo>
                    <a:pt x="801370" y="266700"/>
                  </a:lnTo>
                  <a:lnTo>
                    <a:pt x="813689" y="266700"/>
                  </a:lnTo>
                  <a:lnTo>
                    <a:pt x="816483" y="270510"/>
                  </a:lnTo>
                  <a:lnTo>
                    <a:pt x="816483" y="228600"/>
                  </a:lnTo>
                  <a:lnTo>
                    <a:pt x="783463" y="228600"/>
                  </a:lnTo>
                  <a:lnTo>
                    <a:pt x="783463" y="270510"/>
                  </a:lnTo>
                  <a:lnTo>
                    <a:pt x="783463" y="288290"/>
                  </a:lnTo>
                  <a:lnTo>
                    <a:pt x="780796" y="290830"/>
                  </a:lnTo>
                  <a:lnTo>
                    <a:pt x="768350" y="290830"/>
                  </a:lnTo>
                  <a:lnTo>
                    <a:pt x="765683" y="288290"/>
                  </a:lnTo>
                  <a:lnTo>
                    <a:pt x="765683" y="270510"/>
                  </a:lnTo>
                  <a:lnTo>
                    <a:pt x="768350" y="266700"/>
                  </a:lnTo>
                  <a:lnTo>
                    <a:pt x="780796" y="266700"/>
                  </a:lnTo>
                  <a:lnTo>
                    <a:pt x="783463" y="270510"/>
                  </a:lnTo>
                  <a:lnTo>
                    <a:pt x="783463" y="228600"/>
                  </a:lnTo>
                  <a:lnTo>
                    <a:pt x="750443" y="228600"/>
                  </a:lnTo>
                  <a:lnTo>
                    <a:pt x="750443" y="270510"/>
                  </a:lnTo>
                  <a:lnTo>
                    <a:pt x="750443" y="288290"/>
                  </a:lnTo>
                  <a:lnTo>
                    <a:pt x="747903" y="290830"/>
                  </a:lnTo>
                  <a:lnTo>
                    <a:pt x="735457" y="290830"/>
                  </a:lnTo>
                  <a:lnTo>
                    <a:pt x="732790" y="288290"/>
                  </a:lnTo>
                  <a:lnTo>
                    <a:pt x="732790" y="270510"/>
                  </a:lnTo>
                  <a:lnTo>
                    <a:pt x="735457" y="266700"/>
                  </a:lnTo>
                  <a:lnTo>
                    <a:pt x="747903" y="266700"/>
                  </a:lnTo>
                  <a:lnTo>
                    <a:pt x="750443" y="270510"/>
                  </a:lnTo>
                  <a:lnTo>
                    <a:pt x="750443" y="228600"/>
                  </a:lnTo>
                  <a:lnTo>
                    <a:pt x="717550" y="228600"/>
                  </a:lnTo>
                  <a:lnTo>
                    <a:pt x="717550" y="270510"/>
                  </a:lnTo>
                  <a:lnTo>
                    <a:pt x="717550" y="288290"/>
                  </a:lnTo>
                  <a:lnTo>
                    <a:pt x="714883" y="290830"/>
                  </a:lnTo>
                  <a:lnTo>
                    <a:pt x="702437" y="290830"/>
                  </a:lnTo>
                  <a:lnTo>
                    <a:pt x="699897" y="288290"/>
                  </a:lnTo>
                  <a:lnTo>
                    <a:pt x="699897" y="270510"/>
                  </a:lnTo>
                  <a:lnTo>
                    <a:pt x="702437" y="266700"/>
                  </a:lnTo>
                  <a:lnTo>
                    <a:pt x="714883" y="266700"/>
                  </a:lnTo>
                  <a:lnTo>
                    <a:pt x="717550" y="270510"/>
                  </a:lnTo>
                  <a:lnTo>
                    <a:pt x="717550" y="228600"/>
                  </a:lnTo>
                  <a:lnTo>
                    <a:pt x="684657" y="228600"/>
                  </a:lnTo>
                  <a:lnTo>
                    <a:pt x="684657" y="270510"/>
                  </a:lnTo>
                  <a:lnTo>
                    <a:pt x="684657" y="288290"/>
                  </a:lnTo>
                  <a:lnTo>
                    <a:pt x="681863" y="290830"/>
                  </a:lnTo>
                  <a:lnTo>
                    <a:pt x="669544" y="290830"/>
                  </a:lnTo>
                  <a:lnTo>
                    <a:pt x="666877" y="288290"/>
                  </a:lnTo>
                  <a:lnTo>
                    <a:pt x="666877" y="270510"/>
                  </a:lnTo>
                  <a:lnTo>
                    <a:pt x="669544" y="266700"/>
                  </a:lnTo>
                  <a:lnTo>
                    <a:pt x="681863" y="266700"/>
                  </a:lnTo>
                  <a:lnTo>
                    <a:pt x="684657" y="270510"/>
                  </a:lnTo>
                  <a:lnTo>
                    <a:pt x="684657" y="228600"/>
                  </a:lnTo>
                  <a:lnTo>
                    <a:pt x="651637" y="228600"/>
                  </a:lnTo>
                  <a:lnTo>
                    <a:pt x="651637" y="270510"/>
                  </a:lnTo>
                  <a:lnTo>
                    <a:pt x="651637" y="288290"/>
                  </a:lnTo>
                  <a:lnTo>
                    <a:pt x="648970" y="290830"/>
                  </a:lnTo>
                  <a:lnTo>
                    <a:pt x="636651" y="290830"/>
                  </a:lnTo>
                  <a:lnTo>
                    <a:pt x="633857" y="288290"/>
                  </a:lnTo>
                  <a:lnTo>
                    <a:pt x="633857" y="270510"/>
                  </a:lnTo>
                  <a:lnTo>
                    <a:pt x="636651" y="266700"/>
                  </a:lnTo>
                  <a:lnTo>
                    <a:pt x="648970" y="266700"/>
                  </a:lnTo>
                  <a:lnTo>
                    <a:pt x="651637" y="270510"/>
                  </a:lnTo>
                  <a:lnTo>
                    <a:pt x="651637" y="228600"/>
                  </a:lnTo>
                  <a:lnTo>
                    <a:pt x="618617" y="228600"/>
                  </a:lnTo>
                  <a:lnTo>
                    <a:pt x="618617" y="270510"/>
                  </a:lnTo>
                  <a:lnTo>
                    <a:pt x="618617" y="288290"/>
                  </a:lnTo>
                  <a:lnTo>
                    <a:pt x="616077" y="290830"/>
                  </a:lnTo>
                  <a:lnTo>
                    <a:pt x="603631" y="290830"/>
                  </a:lnTo>
                  <a:lnTo>
                    <a:pt x="600964" y="288290"/>
                  </a:lnTo>
                  <a:lnTo>
                    <a:pt x="600964" y="270510"/>
                  </a:lnTo>
                  <a:lnTo>
                    <a:pt x="603631" y="266700"/>
                  </a:lnTo>
                  <a:lnTo>
                    <a:pt x="616077" y="266700"/>
                  </a:lnTo>
                  <a:lnTo>
                    <a:pt x="618617" y="270510"/>
                  </a:lnTo>
                  <a:lnTo>
                    <a:pt x="618617" y="228600"/>
                  </a:lnTo>
                  <a:lnTo>
                    <a:pt x="585724" y="228600"/>
                  </a:lnTo>
                  <a:lnTo>
                    <a:pt x="585724" y="270510"/>
                  </a:lnTo>
                  <a:lnTo>
                    <a:pt x="585724" y="288290"/>
                  </a:lnTo>
                  <a:lnTo>
                    <a:pt x="583057" y="290830"/>
                  </a:lnTo>
                  <a:lnTo>
                    <a:pt x="570611" y="290830"/>
                  </a:lnTo>
                  <a:lnTo>
                    <a:pt x="567944" y="288290"/>
                  </a:lnTo>
                  <a:lnTo>
                    <a:pt x="567944" y="270510"/>
                  </a:lnTo>
                  <a:lnTo>
                    <a:pt x="570611" y="266700"/>
                  </a:lnTo>
                  <a:lnTo>
                    <a:pt x="583057" y="266700"/>
                  </a:lnTo>
                  <a:lnTo>
                    <a:pt x="585724" y="270510"/>
                  </a:lnTo>
                  <a:lnTo>
                    <a:pt x="585724" y="228600"/>
                  </a:lnTo>
                  <a:lnTo>
                    <a:pt x="552831" y="228600"/>
                  </a:lnTo>
                  <a:lnTo>
                    <a:pt x="552831" y="270510"/>
                  </a:lnTo>
                  <a:lnTo>
                    <a:pt x="552831" y="288290"/>
                  </a:lnTo>
                  <a:lnTo>
                    <a:pt x="550164" y="290830"/>
                  </a:lnTo>
                  <a:lnTo>
                    <a:pt x="537718" y="290830"/>
                  </a:lnTo>
                  <a:lnTo>
                    <a:pt x="535051" y="288290"/>
                  </a:lnTo>
                  <a:lnTo>
                    <a:pt x="535051" y="270510"/>
                  </a:lnTo>
                  <a:lnTo>
                    <a:pt x="537718" y="266700"/>
                  </a:lnTo>
                  <a:lnTo>
                    <a:pt x="550164" y="266700"/>
                  </a:lnTo>
                  <a:lnTo>
                    <a:pt x="552831" y="270510"/>
                  </a:lnTo>
                  <a:lnTo>
                    <a:pt x="552831" y="228600"/>
                  </a:lnTo>
                  <a:lnTo>
                    <a:pt x="519811" y="228600"/>
                  </a:lnTo>
                  <a:lnTo>
                    <a:pt x="519811" y="270510"/>
                  </a:lnTo>
                  <a:lnTo>
                    <a:pt x="519811" y="288290"/>
                  </a:lnTo>
                  <a:lnTo>
                    <a:pt x="517144" y="290830"/>
                  </a:lnTo>
                  <a:lnTo>
                    <a:pt x="504825" y="290830"/>
                  </a:lnTo>
                  <a:lnTo>
                    <a:pt x="502158" y="288290"/>
                  </a:lnTo>
                  <a:lnTo>
                    <a:pt x="502158" y="270510"/>
                  </a:lnTo>
                  <a:lnTo>
                    <a:pt x="504825" y="266700"/>
                  </a:lnTo>
                  <a:lnTo>
                    <a:pt x="517144" y="266700"/>
                  </a:lnTo>
                  <a:lnTo>
                    <a:pt x="519811" y="270510"/>
                  </a:lnTo>
                  <a:lnTo>
                    <a:pt x="519811" y="228600"/>
                  </a:lnTo>
                  <a:lnTo>
                    <a:pt x="486918" y="228600"/>
                  </a:lnTo>
                  <a:lnTo>
                    <a:pt x="486918" y="270510"/>
                  </a:lnTo>
                  <a:lnTo>
                    <a:pt x="486918" y="288290"/>
                  </a:lnTo>
                  <a:lnTo>
                    <a:pt x="484124" y="290830"/>
                  </a:lnTo>
                  <a:lnTo>
                    <a:pt x="471805" y="290830"/>
                  </a:lnTo>
                  <a:lnTo>
                    <a:pt x="469138" y="288290"/>
                  </a:lnTo>
                  <a:lnTo>
                    <a:pt x="469138" y="270510"/>
                  </a:lnTo>
                  <a:lnTo>
                    <a:pt x="471805" y="266700"/>
                  </a:lnTo>
                  <a:lnTo>
                    <a:pt x="484124" y="266700"/>
                  </a:lnTo>
                  <a:lnTo>
                    <a:pt x="486918" y="270510"/>
                  </a:lnTo>
                  <a:lnTo>
                    <a:pt x="486918" y="228600"/>
                  </a:lnTo>
                  <a:lnTo>
                    <a:pt x="453898" y="228600"/>
                  </a:lnTo>
                  <a:lnTo>
                    <a:pt x="453898" y="270510"/>
                  </a:lnTo>
                  <a:lnTo>
                    <a:pt x="453898" y="288290"/>
                  </a:lnTo>
                  <a:lnTo>
                    <a:pt x="451231" y="290830"/>
                  </a:lnTo>
                  <a:lnTo>
                    <a:pt x="438785" y="290830"/>
                  </a:lnTo>
                  <a:lnTo>
                    <a:pt x="436118" y="288290"/>
                  </a:lnTo>
                  <a:lnTo>
                    <a:pt x="436118" y="270510"/>
                  </a:lnTo>
                  <a:lnTo>
                    <a:pt x="438785" y="266700"/>
                  </a:lnTo>
                  <a:lnTo>
                    <a:pt x="451231" y="266700"/>
                  </a:lnTo>
                  <a:lnTo>
                    <a:pt x="453898" y="270510"/>
                  </a:lnTo>
                  <a:lnTo>
                    <a:pt x="453898" y="228600"/>
                  </a:lnTo>
                  <a:lnTo>
                    <a:pt x="420878" y="228600"/>
                  </a:lnTo>
                  <a:lnTo>
                    <a:pt x="420878" y="270510"/>
                  </a:lnTo>
                  <a:lnTo>
                    <a:pt x="420878" y="288290"/>
                  </a:lnTo>
                  <a:lnTo>
                    <a:pt x="418338" y="290830"/>
                  </a:lnTo>
                  <a:lnTo>
                    <a:pt x="405892" y="290830"/>
                  </a:lnTo>
                  <a:lnTo>
                    <a:pt x="403225" y="288290"/>
                  </a:lnTo>
                  <a:lnTo>
                    <a:pt x="403225" y="270510"/>
                  </a:lnTo>
                  <a:lnTo>
                    <a:pt x="405892" y="266700"/>
                  </a:lnTo>
                  <a:lnTo>
                    <a:pt x="418338" y="266700"/>
                  </a:lnTo>
                  <a:lnTo>
                    <a:pt x="420878" y="270510"/>
                  </a:lnTo>
                  <a:lnTo>
                    <a:pt x="420878" y="228600"/>
                  </a:lnTo>
                  <a:lnTo>
                    <a:pt x="387985" y="228600"/>
                  </a:lnTo>
                  <a:lnTo>
                    <a:pt x="387985" y="270510"/>
                  </a:lnTo>
                  <a:lnTo>
                    <a:pt x="387985" y="288290"/>
                  </a:lnTo>
                  <a:lnTo>
                    <a:pt x="385318" y="290830"/>
                  </a:lnTo>
                  <a:lnTo>
                    <a:pt x="372872" y="290830"/>
                  </a:lnTo>
                  <a:lnTo>
                    <a:pt x="370332" y="288290"/>
                  </a:lnTo>
                  <a:lnTo>
                    <a:pt x="370332" y="270510"/>
                  </a:lnTo>
                  <a:lnTo>
                    <a:pt x="372872" y="266700"/>
                  </a:lnTo>
                  <a:lnTo>
                    <a:pt x="385318" y="266700"/>
                  </a:lnTo>
                  <a:lnTo>
                    <a:pt x="387985" y="270510"/>
                  </a:lnTo>
                  <a:lnTo>
                    <a:pt x="387985" y="228600"/>
                  </a:lnTo>
                  <a:lnTo>
                    <a:pt x="355092" y="228600"/>
                  </a:lnTo>
                  <a:lnTo>
                    <a:pt x="355092" y="270510"/>
                  </a:lnTo>
                  <a:lnTo>
                    <a:pt x="355092" y="288290"/>
                  </a:lnTo>
                  <a:lnTo>
                    <a:pt x="352298" y="290830"/>
                  </a:lnTo>
                  <a:lnTo>
                    <a:pt x="339979" y="290830"/>
                  </a:lnTo>
                  <a:lnTo>
                    <a:pt x="337312" y="288290"/>
                  </a:lnTo>
                  <a:lnTo>
                    <a:pt x="337312" y="270510"/>
                  </a:lnTo>
                  <a:lnTo>
                    <a:pt x="339979" y="266700"/>
                  </a:lnTo>
                  <a:lnTo>
                    <a:pt x="352298" y="266700"/>
                  </a:lnTo>
                  <a:lnTo>
                    <a:pt x="355092" y="270510"/>
                  </a:lnTo>
                  <a:lnTo>
                    <a:pt x="355092" y="228600"/>
                  </a:lnTo>
                  <a:lnTo>
                    <a:pt x="322199" y="228600"/>
                  </a:lnTo>
                  <a:lnTo>
                    <a:pt x="322199" y="270510"/>
                  </a:lnTo>
                  <a:lnTo>
                    <a:pt x="322199" y="288290"/>
                  </a:lnTo>
                  <a:lnTo>
                    <a:pt x="319532" y="290830"/>
                  </a:lnTo>
                  <a:lnTo>
                    <a:pt x="307213" y="290830"/>
                  </a:lnTo>
                  <a:lnTo>
                    <a:pt x="304419" y="288290"/>
                  </a:lnTo>
                  <a:lnTo>
                    <a:pt x="304419" y="270510"/>
                  </a:lnTo>
                  <a:lnTo>
                    <a:pt x="307213" y="266700"/>
                  </a:lnTo>
                  <a:lnTo>
                    <a:pt x="319532" y="266700"/>
                  </a:lnTo>
                  <a:lnTo>
                    <a:pt x="322199" y="270510"/>
                  </a:lnTo>
                  <a:lnTo>
                    <a:pt x="322199" y="228600"/>
                  </a:lnTo>
                  <a:lnTo>
                    <a:pt x="321437" y="228600"/>
                  </a:lnTo>
                  <a:lnTo>
                    <a:pt x="300990" y="227330"/>
                  </a:lnTo>
                  <a:lnTo>
                    <a:pt x="289179" y="221957"/>
                  </a:lnTo>
                  <a:lnTo>
                    <a:pt x="289179" y="270510"/>
                  </a:lnTo>
                  <a:lnTo>
                    <a:pt x="289179" y="288290"/>
                  </a:lnTo>
                  <a:lnTo>
                    <a:pt x="286639" y="290830"/>
                  </a:lnTo>
                  <a:lnTo>
                    <a:pt x="274193" y="290830"/>
                  </a:lnTo>
                  <a:lnTo>
                    <a:pt x="271526" y="288290"/>
                  </a:lnTo>
                  <a:lnTo>
                    <a:pt x="271526" y="270510"/>
                  </a:lnTo>
                  <a:lnTo>
                    <a:pt x="274193" y="266700"/>
                  </a:lnTo>
                  <a:lnTo>
                    <a:pt x="286639" y="266700"/>
                  </a:lnTo>
                  <a:lnTo>
                    <a:pt x="289179" y="270510"/>
                  </a:lnTo>
                  <a:lnTo>
                    <a:pt x="289179" y="221957"/>
                  </a:lnTo>
                  <a:lnTo>
                    <a:pt x="245237" y="201930"/>
                  </a:lnTo>
                  <a:lnTo>
                    <a:pt x="209296" y="175260"/>
                  </a:lnTo>
                  <a:lnTo>
                    <a:pt x="167513" y="133350"/>
                  </a:lnTo>
                  <a:lnTo>
                    <a:pt x="119507" y="76200"/>
                  </a:lnTo>
                  <a:lnTo>
                    <a:pt x="65024" y="0"/>
                  </a:lnTo>
                  <a:lnTo>
                    <a:pt x="0" y="0"/>
                  </a:lnTo>
                  <a:lnTo>
                    <a:pt x="71374" y="228600"/>
                  </a:lnTo>
                  <a:lnTo>
                    <a:pt x="33020" y="238760"/>
                  </a:lnTo>
                  <a:lnTo>
                    <a:pt x="116586" y="320040"/>
                  </a:lnTo>
                  <a:lnTo>
                    <a:pt x="181864" y="345440"/>
                  </a:lnTo>
                  <a:lnTo>
                    <a:pt x="263906" y="356870"/>
                  </a:lnTo>
                  <a:lnTo>
                    <a:pt x="396494" y="364490"/>
                  </a:lnTo>
                  <a:lnTo>
                    <a:pt x="396494" y="383540"/>
                  </a:lnTo>
                  <a:lnTo>
                    <a:pt x="413385" y="383540"/>
                  </a:lnTo>
                  <a:lnTo>
                    <a:pt x="412496" y="386080"/>
                  </a:lnTo>
                  <a:lnTo>
                    <a:pt x="412115" y="388620"/>
                  </a:lnTo>
                  <a:lnTo>
                    <a:pt x="412115" y="391160"/>
                  </a:lnTo>
                  <a:lnTo>
                    <a:pt x="413766" y="398780"/>
                  </a:lnTo>
                  <a:lnTo>
                    <a:pt x="418211" y="406400"/>
                  </a:lnTo>
                  <a:lnTo>
                    <a:pt x="424942" y="410210"/>
                  </a:lnTo>
                  <a:lnTo>
                    <a:pt x="433070" y="411480"/>
                  </a:lnTo>
                  <a:lnTo>
                    <a:pt x="441325" y="410210"/>
                  </a:lnTo>
                  <a:lnTo>
                    <a:pt x="448056" y="406400"/>
                  </a:lnTo>
                  <a:lnTo>
                    <a:pt x="452501" y="398780"/>
                  </a:lnTo>
                  <a:lnTo>
                    <a:pt x="454152" y="391160"/>
                  </a:lnTo>
                  <a:lnTo>
                    <a:pt x="454152" y="388620"/>
                  </a:lnTo>
                  <a:lnTo>
                    <a:pt x="453644" y="386080"/>
                  </a:lnTo>
                  <a:lnTo>
                    <a:pt x="452755" y="383540"/>
                  </a:lnTo>
                  <a:lnTo>
                    <a:pt x="482092" y="383540"/>
                  </a:lnTo>
                  <a:lnTo>
                    <a:pt x="481203" y="386080"/>
                  </a:lnTo>
                  <a:lnTo>
                    <a:pt x="480822" y="388620"/>
                  </a:lnTo>
                  <a:lnTo>
                    <a:pt x="480822" y="391160"/>
                  </a:lnTo>
                  <a:lnTo>
                    <a:pt x="482473" y="398780"/>
                  </a:lnTo>
                  <a:lnTo>
                    <a:pt x="486918" y="406400"/>
                  </a:lnTo>
                  <a:lnTo>
                    <a:pt x="493649" y="410210"/>
                  </a:lnTo>
                  <a:lnTo>
                    <a:pt x="501777" y="411480"/>
                  </a:lnTo>
                  <a:lnTo>
                    <a:pt x="510032" y="410210"/>
                  </a:lnTo>
                  <a:lnTo>
                    <a:pt x="516763" y="406400"/>
                  </a:lnTo>
                  <a:lnTo>
                    <a:pt x="521208" y="398780"/>
                  </a:lnTo>
                  <a:lnTo>
                    <a:pt x="522859" y="391160"/>
                  </a:lnTo>
                  <a:lnTo>
                    <a:pt x="522859" y="388620"/>
                  </a:lnTo>
                  <a:lnTo>
                    <a:pt x="522351" y="386080"/>
                  </a:lnTo>
                  <a:lnTo>
                    <a:pt x="521462" y="383540"/>
                  </a:lnTo>
                  <a:lnTo>
                    <a:pt x="556133" y="383540"/>
                  </a:lnTo>
                  <a:lnTo>
                    <a:pt x="556133" y="396240"/>
                  </a:lnTo>
                  <a:lnTo>
                    <a:pt x="569214" y="400050"/>
                  </a:lnTo>
                  <a:lnTo>
                    <a:pt x="600329" y="405130"/>
                  </a:lnTo>
                  <a:lnTo>
                    <a:pt x="635254" y="405130"/>
                  </a:lnTo>
                  <a:lnTo>
                    <a:pt x="666242" y="400050"/>
                  </a:lnTo>
                  <a:lnTo>
                    <a:pt x="679196" y="396240"/>
                  </a:lnTo>
                  <a:lnTo>
                    <a:pt x="679196" y="365760"/>
                  </a:lnTo>
                  <a:lnTo>
                    <a:pt x="860425" y="365760"/>
                  </a:lnTo>
                  <a:lnTo>
                    <a:pt x="855980" y="382270"/>
                  </a:lnTo>
                  <a:lnTo>
                    <a:pt x="876681" y="382270"/>
                  </a:lnTo>
                  <a:lnTo>
                    <a:pt x="877697" y="387350"/>
                  </a:lnTo>
                  <a:lnTo>
                    <a:pt x="874395" y="389890"/>
                  </a:lnTo>
                  <a:lnTo>
                    <a:pt x="872109" y="393700"/>
                  </a:lnTo>
                  <a:lnTo>
                    <a:pt x="872109" y="406400"/>
                  </a:lnTo>
                  <a:lnTo>
                    <a:pt x="878205" y="411480"/>
                  </a:lnTo>
                  <a:lnTo>
                    <a:pt x="893191" y="411480"/>
                  </a:lnTo>
                  <a:lnTo>
                    <a:pt x="899160" y="406400"/>
                  </a:lnTo>
                  <a:lnTo>
                    <a:pt x="899160" y="391160"/>
                  </a:lnTo>
                  <a:lnTo>
                    <a:pt x="894334" y="386080"/>
                  </a:lnTo>
                  <a:lnTo>
                    <a:pt x="887984" y="384810"/>
                  </a:lnTo>
                  <a:lnTo>
                    <a:pt x="887349" y="382270"/>
                  </a:lnTo>
                  <a:lnTo>
                    <a:pt x="914527" y="382270"/>
                  </a:lnTo>
                  <a:lnTo>
                    <a:pt x="919099" y="365760"/>
                  </a:lnTo>
                  <a:lnTo>
                    <a:pt x="954532" y="359410"/>
                  </a:lnTo>
                  <a:lnTo>
                    <a:pt x="985774" y="346710"/>
                  </a:lnTo>
                  <a:lnTo>
                    <a:pt x="1007999" y="331470"/>
                  </a:lnTo>
                  <a:lnTo>
                    <a:pt x="1016381" y="314960"/>
                  </a:lnTo>
                  <a:close/>
                </a:path>
              </a:pathLst>
            </a:custGeom>
            <a:solidFill>
              <a:srgbClr val="00A0FF"/>
            </a:solidFill>
          </p:spPr>
          <p:txBody>
            <a:bodyPr wrap="square" lIns="0" tIns="0" rIns="0" bIns="0" rtlCol="0"/>
            <a:lstStyle/>
            <a:p>
              <a:endParaRPr/>
            </a:p>
          </p:txBody>
        </p:sp>
        <p:pic>
          <p:nvPicPr>
            <p:cNvPr id="34" name="object 34"/>
            <p:cNvPicPr/>
            <p:nvPr/>
          </p:nvPicPr>
          <p:blipFill>
            <a:blip r:embed="rId11" cstate="print"/>
            <a:stretch>
              <a:fillRect/>
            </a:stretch>
          </p:blipFill>
          <p:spPr>
            <a:xfrm>
              <a:off x="1188986" y="1478788"/>
              <a:ext cx="85331" cy="77724"/>
            </a:xfrm>
            <a:prstGeom prst="rect">
              <a:avLst/>
            </a:prstGeom>
          </p:spPr>
        </p:pic>
        <p:sp>
          <p:nvSpPr>
            <p:cNvPr id="35" name="object 35"/>
            <p:cNvSpPr/>
            <p:nvPr/>
          </p:nvSpPr>
          <p:spPr>
            <a:xfrm>
              <a:off x="1300226" y="1517650"/>
              <a:ext cx="1580515" cy="0"/>
            </a:xfrm>
            <a:custGeom>
              <a:avLst/>
              <a:gdLst/>
              <a:ahLst/>
              <a:cxnLst/>
              <a:rect l="l" t="t" r="r" b="b"/>
              <a:pathLst>
                <a:path w="1580514">
                  <a:moveTo>
                    <a:pt x="0" y="0"/>
                  </a:moveTo>
                  <a:lnTo>
                    <a:pt x="1580258" y="0"/>
                  </a:lnTo>
                </a:path>
              </a:pathLst>
            </a:custGeom>
            <a:ln w="25908">
              <a:solidFill>
                <a:srgbClr val="67AC39"/>
              </a:solidFill>
              <a:prstDash val="sysDot"/>
            </a:ln>
          </p:spPr>
          <p:txBody>
            <a:bodyPr wrap="square" lIns="0" tIns="0" rIns="0" bIns="0" rtlCol="0"/>
            <a:lstStyle/>
            <a:p>
              <a:endParaRPr/>
            </a:p>
          </p:txBody>
        </p:sp>
        <p:sp>
          <p:nvSpPr>
            <p:cNvPr id="36" name="object 36"/>
            <p:cNvSpPr/>
            <p:nvPr/>
          </p:nvSpPr>
          <p:spPr>
            <a:xfrm>
              <a:off x="4447032" y="5342127"/>
              <a:ext cx="78105" cy="26034"/>
            </a:xfrm>
            <a:custGeom>
              <a:avLst/>
              <a:gdLst/>
              <a:ahLst/>
              <a:cxnLst/>
              <a:rect l="l" t="t" r="r" b="b"/>
              <a:pathLst>
                <a:path w="78104" h="26035">
                  <a:moveTo>
                    <a:pt x="25895" y="0"/>
                  </a:moveTo>
                  <a:lnTo>
                    <a:pt x="0" y="0"/>
                  </a:lnTo>
                  <a:lnTo>
                    <a:pt x="0" y="25908"/>
                  </a:lnTo>
                  <a:lnTo>
                    <a:pt x="25895" y="25908"/>
                  </a:lnTo>
                  <a:lnTo>
                    <a:pt x="25895" y="0"/>
                  </a:lnTo>
                  <a:close/>
                </a:path>
                <a:path w="78104" h="26035">
                  <a:moveTo>
                    <a:pt x="77711" y="0"/>
                  </a:moveTo>
                  <a:lnTo>
                    <a:pt x="51816" y="0"/>
                  </a:lnTo>
                  <a:lnTo>
                    <a:pt x="51816" y="25908"/>
                  </a:lnTo>
                  <a:lnTo>
                    <a:pt x="77711" y="25908"/>
                  </a:lnTo>
                  <a:lnTo>
                    <a:pt x="77711" y="0"/>
                  </a:lnTo>
                  <a:close/>
                </a:path>
              </a:pathLst>
            </a:custGeom>
            <a:solidFill>
              <a:srgbClr val="67AC39"/>
            </a:solidFill>
          </p:spPr>
          <p:txBody>
            <a:bodyPr wrap="square" lIns="0" tIns="0" rIns="0" bIns="0" rtlCol="0"/>
            <a:lstStyle/>
            <a:p>
              <a:endParaRPr/>
            </a:p>
          </p:txBody>
        </p:sp>
        <p:pic>
          <p:nvPicPr>
            <p:cNvPr id="37" name="object 37"/>
            <p:cNvPicPr/>
            <p:nvPr/>
          </p:nvPicPr>
          <p:blipFill>
            <a:blip r:embed="rId12" cstate="print"/>
            <a:stretch>
              <a:fillRect/>
            </a:stretch>
          </p:blipFill>
          <p:spPr>
            <a:xfrm>
              <a:off x="4447031" y="1509268"/>
              <a:ext cx="102107" cy="77724"/>
            </a:xfrm>
            <a:prstGeom prst="rect">
              <a:avLst/>
            </a:prstGeom>
          </p:spPr>
        </p:pic>
        <p:sp>
          <p:nvSpPr>
            <p:cNvPr id="38" name="object 38"/>
            <p:cNvSpPr/>
            <p:nvPr/>
          </p:nvSpPr>
          <p:spPr>
            <a:xfrm>
              <a:off x="4550664" y="1535175"/>
              <a:ext cx="1604645" cy="3832860"/>
            </a:xfrm>
            <a:custGeom>
              <a:avLst/>
              <a:gdLst/>
              <a:ahLst/>
              <a:cxnLst/>
              <a:rect l="l" t="t" r="r" b="b"/>
              <a:pathLst>
                <a:path w="1604645" h="3832860">
                  <a:moveTo>
                    <a:pt x="25895" y="3806952"/>
                  </a:moveTo>
                  <a:lnTo>
                    <a:pt x="0" y="3806952"/>
                  </a:lnTo>
                  <a:lnTo>
                    <a:pt x="0" y="3832860"/>
                  </a:lnTo>
                  <a:lnTo>
                    <a:pt x="25895" y="3832860"/>
                  </a:lnTo>
                  <a:lnTo>
                    <a:pt x="25895" y="3806952"/>
                  </a:lnTo>
                  <a:close/>
                </a:path>
                <a:path w="1604645" h="3832860">
                  <a:moveTo>
                    <a:pt x="50279" y="0"/>
                  </a:moveTo>
                  <a:lnTo>
                    <a:pt x="24384" y="0"/>
                  </a:lnTo>
                  <a:lnTo>
                    <a:pt x="24384" y="25908"/>
                  </a:lnTo>
                  <a:lnTo>
                    <a:pt x="50279" y="25908"/>
                  </a:lnTo>
                  <a:lnTo>
                    <a:pt x="50279" y="0"/>
                  </a:lnTo>
                  <a:close/>
                </a:path>
                <a:path w="1604645" h="3832860">
                  <a:moveTo>
                    <a:pt x="77711" y="3806952"/>
                  </a:moveTo>
                  <a:lnTo>
                    <a:pt x="51816" y="3806952"/>
                  </a:lnTo>
                  <a:lnTo>
                    <a:pt x="51816" y="3832860"/>
                  </a:lnTo>
                  <a:lnTo>
                    <a:pt x="77711" y="3832860"/>
                  </a:lnTo>
                  <a:lnTo>
                    <a:pt x="77711" y="3806952"/>
                  </a:lnTo>
                  <a:close/>
                </a:path>
                <a:path w="1604645" h="3832860">
                  <a:moveTo>
                    <a:pt x="102095" y="0"/>
                  </a:moveTo>
                  <a:lnTo>
                    <a:pt x="76200" y="0"/>
                  </a:lnTo>
                  <a:lnTo>
                    <a:pt x="76200" y="25908"/>
                  </a:lnTo>
                  <a:lnTo>
                    <a:pt x="102095" y="25908"/>
                  </a:lnTo>
                  <a:lnTo>
                    <a:pt x="102095" y="0"/>
                  </a:lnTo>
                  <a:close/>
                </a:path>
                <a:path w="1604645" h="3832860">
                  <a:moveTo>
                    <a:pt x="129527" y="3806952"/>
                  </a:moveTo>
                  <a:lnTo>
                    <a:pt x="103632" y="3806952"/>
                  </a:lnTo>
                  <a:lnTo>
                    <a:pt x="103632" y="3832860"/>
                  </a:lnTo>
                  <a:lnTo>
                    <a:pt x="129527" y="3832860"/>
                  </a:lnTo>
                  <a:lnTo>
                    <a:pt x="129527" y="3806952"/>
                  </a:lnTo>
                  <a:close/>
                </a:path>
                <a:path w="1604645" h="3832860">
                  <a:moveTo>
                    <a:pt x="153911" y="0"/>
                  </a:moveTo>
                  <a:lnTo>
                    <a:pt x="128016" y="0"/>
                  </a:lnTo>
                  <a:lnTo>
                    <a:pt x="128016" y="25908"/>
                  </a:lnTo>
                  <a:lnTo>
                    <a:pt x="153911" y="25908"/>
                  </a:lnTo>
                  <a:lnTo>
                    <a:pt x="153911" y="0"/>
                  </a:lnTo>
                  <a:close/>
                </a:path>
                <a:path w="1604645" h="3832860">
                  <a:moveTo>
                    <a:pt x="181343" y="3806952"/>
                  </a:moveTo>
                  <a:lnTo>
                    <a:pt x="155448" y="3806952"/>
                  </a:lnTo>
                  <a:lnTo>
                    <a:pt x="155448" y="3832860"/>
                  </a:lnTo>
                  <a:lnTo>
                    <a:pt x="181343" y="3832860"/>
                  </a:lnTo>
                  <a:lnTo>
                    <a:pt x="181343" y="3806952"/>
                  </a:lnTo>
                  <a:close/>
                </a:path>
                <a:path w="1604645" h="3832860">
                  <a:moveTo>
                    <a:pt x="205727" y="0"/>
                  </a:moveTo>
                  <a:lnTo>
                    <a:pt x="179832" y="0"/>
                  </a:lnTo>
                  <a:lnTo>
                    <a:pt x="179832" y="25908"/>
                  </a:lnTo>
                  <a:lnTo>
                    <a:pt x="205727" y="25908"/>
                  </a:lnTo>
                  <a:lnTo>
                    <a:pt x="205727" y="0"/>
                  </a:lnTo>
                  <a:close/>
                </a:path>
                <a:path w="1604645" h="3832860">
                  <a:moveTo>
                    <a:pt x="233159" y="3806952"/>
                  </a:moveTo>
                  <a:lnTo>
                    <a:pt x="207264" y="3806952"/>
                  </a:lnTo>
                  <a:lnTo>
                    <a:pt x="207264" y="3832860"/>
                  </a:lnTo>
                  <a:lnTo>
                    <a:pt x="233159" y="3832860"/>
                  </a:lnTo>
                  <a:lnTo>
                    <a:pt x="233159" y="3806952"/>
                  </a:lnTo>
                  <a:close/>
                </a:path>
                <a:path w="1604645" h="3832860">
                  <a:moveTo>
                    <a:pt x="257543" y="0"/>
                  </a:moveTo>
                  <a:lnTo>
                    <a:pt x="231648" y="0"/>
                  </a:lnTo>
                  <a:lnTo>
                    <a:pt x="231648" y="25908"/>
                  </a:lnTo>
                  <a:lnTo>
                    <a:pt x="257543" y="25908"/>
                  </a:lnTo>
                  <a:lnTo>
                    <a:pt x="257543" y="0"/>
                  </a:lnTo>
                  <a:close/>
                </a:path>
                <a:path w="1604645" h="3832860">
                  <a:moveTo>
                    <a:pt x="284975" y="3806952"/>
                  </a:moveTo>
                  <a:lnTo>
                    <a:pt x="259080" y="3806952"/>
                  </a:lnTo>
                  <a:lnTo>
                    <a:pt x="259080" y="3832860"/>
                  </a:lnTo>
                  <a:lnTo>
                    <a:pt x="284975" y="3832860"/>
                  </a:lnTo>
                  <a:lnTo>
                    <a:pt x="284975" y="3806952"/>
                  </a:lnTo>
                  <a:close/>
                </a:path>
                <a:path w="1604645" h="3832860">
                  <a:moveTo>
                    <a:pt x="309359" y="0"/>
                  </a:moveTo>
                  <a:lnTo>
                    <a:pt x="283464" y="0"/>
                  </a:lnTo>
                  <a:lnTo>
                    <a:pt x="283464" y="25908"/>
                  </a:lnTo>
                  <a:lnTo>
                    <a:pt x="309359" y="25908"/>
                  </a:lnTo>
                  <a:lnTo>
                    <a:pt x="309359" y="0"/>
                  </a:lnTo>
                  <a:close/>
                </a:path>
                <a:path w="1604645" h="3832860">
                  <a:moveTo>
                    <a:pt x="336791" y="3806952"/>
                  </a:moveTo>
                  <a:lnTo>
                    <a:pt x="310896" y="3806952"/>
                  </a:lnTo>
                  <a:lnTo>
                    <a:pt x="310896" y="3832860"/>
                  </a:lnTo>
                  <a:lnTo>
                    <a:pt x="336791" y="3832860"/>
                  </a:lnTo>
                  <a:lnTo>
                    <a:pt x="336791" y="3806952"/>
                  </a:lnTo>
                  <a:close/>
                </a:path>
                <a:path w="1604645" h="3832860">
                  <a:moveTo>
                    <a:pt x="361175" y="0"/>
                  </a:moveTo>
                  <a:lnTo>
                    <a:pt x="335280" y="0"/>
                  </a:lnTo>
                  <a:lnTo>
                    <a:pt x="335280" y="25908"/>
                  </a:lnTo>
                  <a:lnTo>
                    <a:pt x="361175" y="25908"/>
                  </a:lnTo>
                  <a:lnTo>
                    <a:pt x="361175" y="0"/>
                  </a:lnTo>
                  <a:close/>
                </a:path>
                <a:path w="1604645" h="3832860">
                  <a:moveTo>
                    <a:pt x="388607" y="3806952"/>
                  </a:moveTo>
                  <a:lnTo>
                    <a:pt x="362712" y="3806952"/>
                  </a:lnTo>
                  <a:lnTo>
                    <a:pt x="362712" y="3832860"/>
                  </a:lnTo>
                  <a:lnTo>
                    <a:pt x="388607" y="3832860"/>
                  </a:lnTo>
                  <a:lnTo>
                    <a:pt x="388607" y="3806952"/>
                  </a:lnTo>
                  <a:close/>
                </a:path>
                <a:path w="1604645" h="3832860">
                  <a:moveTo>
                    <a:pt x="412991" y="0"/>
                  </a:moveTo>
                  <a:lnTo>
                    <a:pt x="387096" y="0"/>
                  </a:lnTo>
                  <a:lnTo>
                    <a:pt x="387096" y="25908"/>
                  </a:lnTo>
                  <a:lnTo>
                    <a:pt x="412991" y="25908"/>
                  </a:lnTo>
                  <a:lnTo>
                    <a:pt x="412991" y="0"/>
                  </a:lnTo>
                  <a:close/>
                </a:path>
                <a:path w="1604645" h="3832860">
                  <a:moveTo>
                    <a:pt x="440296" y="3806952"/>
                  </a:moveTo>
                  <a:lnTo>
                    <a:pt x="414401" y="3806952"/>
                  </a:lnTo>
                  <a:lnTo>
                    <a:pt x="414401" y="3832860"/>
                  </a:lnTo>
                  <a:lnTo>
                    <a:pt x="440296" y="3832860"/>
                  </a:lnTo>
                  <a:lnTo>
                    <a:pt x="440296" y="3806952"/>
                  </a:lnTo>
                  <a:close/>
                </a:path>
                <a:path w="1604645" h="3832860">
                  <a:moveTo>
                    <a:pt x="464680" y="0"/>
                  </a:moveTo>
                  <a:lnTo>
                    <a:pt x="438785" y="0"/>
                  </a:lnTo>
                  <a:lnTo>
                    <a:pt x="438785" y="25908"/>
                  </a:lnTo>
                  <a:lnTo>
                    <a:pt x="464680" y="25908"/>
                  </a:lnTo>
                  <a:lnTo>
                    <a:pt x="464680" y="0"/>
                  </a:lnTo>
                  <a:close/>
                </a:path>
                <a:path w="1604645" h="3832860">
                  <a:moveTo>
                    <a:pt x="492112" y="3806952"/>
                  </a:moveTo>
                  <a:lnTo>
                    <a:pt x="466217" y="3806952"/>
                  </a:lnTo>
                  <a:lnTo>
                    <a:pt x="466217" y="3832860"/>
                  </a:lnTo>
                  <a:lnTo>
                    <a:pt x="492112" y="3832860"/>
                  </a:lnTo>
                  <a:lnTo>
                    <a:pt x="492112" y="3806952"/>
                  </a:lnTo>
                  <a:close/>
                </a:path>
                <a:path w="1604645" h="3832860">
                  <a:moveTo>
                    <a:pt x="516496" y="0"/>
                  </a:moveTo>
                  <a:lnTo>
                    <a:pt x="490601" y="0"/>
                  </a:lnTo>
                  <a:lnTo>
                    <a:pt x="490601" y="25908"/>
                  </a:lnTo>
                  <a:lnTo>
                    <a:pt x="516496" y="25908"/>
                  </a:lnTo>
                  <a:lnTo>
                    <a:pt x="516496" y="0"/>
                  </a:lnTo>
                  <a:close/>
                </a:path>
                <a:path w="1604645" h="3832860">
                  <a:moveTo>
                    <a:pt x="543928" y="3806952"/>
                  </a:moveTo>
                  <a:lnTo>
                    <a:pt x="518033" y="3806952"/>
                  </a:lnTo>
                  <a:lnTo>
                    <a:pt x="518033" y="3832860"/>
                  </a:lnTo>
                  <a:lnTo>
                    <a:pt x="543928" y="3832860"/>
                  </a:lnTo>
                  <a:lnTo>
                    <a:pt x="543928" y="3806952"/>
                  </a:lnTo>
                  <a:close/>
                </a:path>
                <a:path w="1604645" h="3832860">
                  <a:moveTo>
                    <a:pt x="568312" y="0"/>
                  </a:moveTo>
                  <a:lnTo>
                    <a:pt x="542417" y="0"/>
                  </a:lnTo>
                  <a:lnTo>
                    <a:pt x="542417" y="25908"/>
                  </a:lnTo>
                  <a:lnTo>
                    <a:pt x="568312" y="25908"/>
                  </a:lnTo>
                  <a:lnTo>
                    <a:pt x="568312" y="0"/>
                  </a:lnTo>
                  <a:close/>
                </a:path>
                <a:path w="1604645" h="3832860">
                  <a:moveTo>
                    <a:pt x="595744" y="3806952"/>
                  </a:moveTo>
                  <a:lnTo>
                    <a:pt x="569849" y="3806952"/>
                  </a:lnTo>
                  <a:lnTo>
                    <a:pt x="569849" y="3832860"/>
                  </a:lnTo>
                  <a:lnTo>
                    <a:pt x="595744" y="3832860"/>
                  </a:lnTo>
                  <a:lnTo>
                    <a:pt x="595744" y="3806952"/>
                  </a:lnTo>
                  <a:close/>
                </a:path>
                <a:path w="1604645" h="3832860">
                  <a:moveTo>
                    <a:pt x="620128" y="0"/>
                  </a:moveTo>
                  <a:lnTo>
                    <a:pt x="594233" y="0"/>
                  </a:lnTo>
                  <a:lnTo>
                    <a:pt x="594233" y="25908"/>
                  </a:lnTo>
                  <a:lnTo>
                    <a:pt x="620128" y="25908"/>
                  </a:lnTo>
                  <a:lnTo>
                    <a:pt x="620128" y="0"/>
                  </a:lnTo>
                  <a:close/>
                </a:path>
                <a:path w="1604645" h="3832860">
                  <a:moveTo>
                    <a:pt x="647560" y="3806952"/>
                  </a:moveTo>
                  <a:lnTo>
                    <a:pt x="621665" y="3806952"/>
                  </a:lnTo>
                  <a:lnTo>
                    <a:pt x="621665" y="3832860"/>
                  </a:lnTo>
                  <a:lnTo>
                    <a:pt x="647560" y="3832860"/>
                  </a:lnTo>
                  <a:lnTo>
                    <a:pt x="647560" y="3806952"/>
                  </a:lnTo>
                  <a:close/>
                </a:path>
                <a:path w="1604645" h="3832860">
                  <a:moveTo>
                    <a:pt x="671944" y="0"/>
                  </a:moveTo>
                  <a:lnTo>
                    <a:pt x="646049" y="0"/>
                  </a:lnTo>
                  <a:lnTo>
                    <a:pt x="646049" y="25908"/>
                  </a:lnTo>
                  <a:lnTo>
                    <a:pt x="671944" y="25908"/>
                  </a:lnTo>
                  <a:lnTo>
                    <a:pt x="671944" y="0"/>
                  </a:lnTo>
                  <a:close/>
                </a:path>
                <a:path w="1604645" h="3832860">
                  <a:moveTo>
                    <a:pt x="699376" y="3806952"/>
                  </a:moveTo>
                  <a:lnTo>
                    <a:pt x="673481" y="3806952"/>
                  </a:lnTo>
                  <a:lnTo>
                    <a:pt x="673481" y="3832860"/>
                  </a:lnTo>
                  <a:lnTo>
                    <a:pt x="699376" y="3832860"/>
                  </a:lnTo>
                  <a:lnTo>
                    <a:pt x="699376" y="3806952"/>
                  </a:lnTo>
                  <a:close/>
                </a:path>
                <a:path w="1604645" h="3832860">
                  <a:moveTo>
                    <a:pt x="723760" y="0"/>
                  </a:moveTo>
                  <a:lnTo>
                    <a:pt x="697865" y="0"/>
                  </a:lnTo>
                  <a:lnTo>
                    <a:pt x="697865" y="25908"/>
                  </a:lnTo>
                  <a:lnTo>
                    <a:pt x="723760" y="25908"/>
                  </a:lnTo>
                  <a:lnTo>
                    <a:pt x="723760" y="0"/>
                  </a:lnTo>
                  <a:close/>
                </a:path>
                <a:path w="1604645" h="3832860">
                  <a:moveTo>
                    <a:pt x="751192" y="3806952"/>
                  </a:moveTo>
                  <a:lnTo>
                    <a:pt x="725297" y="3806952"/>
                  </a:lnTo>
                  <a:lnTo>
                    <a:pt x="725297" y="3832860"/>
                  </a:lnTo>
                  <a:lnTo>
                    <a:pt x="751192" y="3832860"/>
                  </a:lnTo>
                  <a:lnTo>
                    <a:pt x="751192" y="3806952"/>
                  </a:lnTo>
                  <a:close/>
                </a:path>
                <a:path w="1604645" h="3832860">
                  <a:moveTo>
                    <a:pt x="775576" y="0"/>
                  </a:moveTo>
                  <a:lnTo>
                    <a:pt x="749681" y="0"/>
                  </a:lnTo>
                  <a:lnTo>
                    <a:pt x="749681" y="25908"/>
                  </a:lnTo>
                  <a:lnTo>
                    <a:pt x="775576" y="25908"/>
                  </a:lnTo>
                  <a:lnTo>
                    <a:pt x="775576" y="0"/>
                  </a:lnTo>
                  <a:close/>
                </a:path>
                <a:path w="1604645" h="3832860">
                  <a:moveTo>
                    <a:pt x="803008" y="3806952"/>
                  </a:moveTo>
                  <a:lnTo>
                    <a:pt x="777113" y="3806952"/>
                  </a:lnTo>
                  <a:lnTo>
                    <a:pt x="777113" y="3832860"/>
                  </a:lnTo>
                  <a:lnTo>
                    <a:pt x="803008" y="3832860"/>
                  </a:lnTo>
                  <a:lnTo>
                    <a:pt x="803008" y="3806952"/>
                  </a:lnTo>
                  <a:close/>
                </a:path>
                <a:path w="1604645" h="3832860">
                  <a:moveTo>
                    <a:pt x="827392" y="0"/>
                  </a:moveTo>
                  <a:lnTo>
                    <a:pt x="801497" y="0"/>
                  </a:lnTo>
                  <a:lnTo>
                    <a:pt x="801497" y="25908"/>
                  </a:lnTo>
                  <a:lnTo>
                    <a:pt x="827392" y="25908"/>
                  </a:lnTo>
                  <a:lnTo>
                    <a:pt x="827392" y="0"/>
                  </a:lnTo>
                  <a:close/>
                </a:path>
                <a:path w="1604645" h="3832860">
                  <a:moveTo>
                    <a:pt x="854824" y="3806952"/>
                  </a:moveTo>
                  <a:lnTo>
                    <a:pt x="828929" y="3806952"/>
                  </a:lnTo>
                  <a:lnTo>
                    <a:pt x="828929" y="3832860"/>
                  </a:lnTo>
                  <a:lnTo>
                    <a:pt x="854824" y="3832860"/>
                  </a:lnTo>
                  <a:lnTo>
                    <a:pt x="854824" y="3806952"/>
                  </a:lnTo>
                  <a:close/>
                </a:path>
                <a:path w="1604645" h="3832860">
                  <a:moveTo>
                    <a:pt x="879208" y="0"/>
                  </a:moveTo>
                  <a:lnTo>
                    <a:pt x="853313" y="0"/>
                  </a:lnTo>
                  <a:lnTo>
                    <a:pt x="853313" y="25908"/>
                  </a:lnTo>
                  <a:lnTo>
                    <a:pt x="879208" y="25908"/>
                  </a:lnTo>
                  <a:lnTo>
                    <a:pt x="879208" y="0"/>
                  </a:lnTo>
                  <a:close/>
                </a:path>
                <a:path w="1604645" h="3832860">
                  <a:moveTo>
                    <a:pt x="906640" y="3806952"/>
                  </a:moveTo>
                  <a:lnTo>
                    <a:pt x="880745" y="3806952"/>
                  </a:lnTo>
                  <a:lnTo>
                    <a:pt x="880745" y="3832860"/>
                  </a:lnTo>
                  <a:lnTo>
                    <a:pt x="906640" y="3832860"/>
                  </a:lnTo>
                  <a:lnTo>
                    <a:pt x="906640" y="3806952"/>
                  </a:lnTo>
                  <a:close/>
                </a:path>
                <a:path w="1604645" h="3832860">
                  <a:moveTo>
                    <a:pt x="931024" y="0"/>
                  </a:moveTo>
                  <a:lnTo>
                    <a:pt x="905129" y="0"/>
                  </a:lnTo>
                  <a:lnTo>
                    <a:pt x="905129" y="25908"/>
                  </a:lnTo>
                  <a:lnTo>
                    <a:pt x="931024" y="25908"/>
                  </a:lnTo>
                  <a:lnTo>
                    <a:pt x="931024" y="0"/>
                  </a:lnTo>
                  <a:close/>
                </a:path>
                <a:path w="1604645" h="3832860">
                  <a:moveTo>
                    <a:pt x="958456" y="3806952"/>
                  </a:moveTo>
                  <a:lnTo>
                    <a:pt x="932561" y="3806952"/>
                  </a:lnTo>
                  <a:lnTo>
                    <a:pt x="932561" y="3832860"/>
                  </a:lnTo>
                  <a:lnTo>
                    <a:pt x="958456" y="3832860"/>
                  </a:lnTo>
                  <a:lnTo>
                    <a:pt x="958456" y="3806952"/>
                  </a:lnTo>
                  <a:close/>
                </a:path>
                <a:path w="1604645" h="3832860">
                  <a:moveTo>
                    <a:pt x="982840" y="0"/>
                  </a:moveTo>
                  <a:lnTo>
                    <a:pt x="956945" y="0"/>
                  </a:lnTo>
                  <a:lnTo>
                    <a:pt x="956945" y="25908"/>
                  </a:lnTo>
                  <a:lnTo>
                    <a:pt x="982840" y="25908"/>
                  </a:lnTo>
                  <a:lnTo>
                    <a:pt x="982840" y="0"/>
                  </a:lnTo>
                  <a:close/>
                </a:path>
                <a:path w="1604645" h="3832860">
                  <a:moveTo>
                    <a:pt x="1010272" y="3806952"/>
                  </a:moveTo>
                  <a:lnTo>
                    <a:pt x="984377" y="3806952"/>
                  </a:lnTo>
                  <a:lnTo>
                    <a:pt x="984377" y="3832860"/>
                  </a:lnTo>
                  <a:lnTo>
                    <a:pt x="1010272" y="3832860"/>
                  </a:lnTo>
                  <a:lnTo>
                    <a:pt x="1010272" y="3806952"/>
                  </a:lnTo>
                  <a:close/>
                </a:path>
                <a:path w="1604645" h="3832860">
                  <a:moveTo>
                    <a:pt x="1034656" y="0"/>
                  </a:moveTo>
                  <a:lnTo>
                    <a:pt x="1008761" y="0"/>
                  </a:lnTo>
                  <a:lnTo>
                    <a:pt x="1008761" y="25908"/>
                  </a:lnTo>
                  <a:lnTo>
                    <a:pt x="1034656" y="25908"/>
                  </a:lnTo>
                  <a:lnTo>
                    <a:pt x="1034656" y="0"/>
                  </a:lnTo>
                  <a:close/>
                </a:path>
                <a:path w="1604645" h="3832860">
                  <a:moveTo>
                    <a:pt x="1062088" y="3806952"/>
                  </a:moveTo>
                  <a:lnTo>
                    <a:pt x="1036193" y="3806952"/>
                  </a:lnTo>
                  <a:lnTo>
                    <a:pt x="1036193" y="3832860"/>
                  </a:lnTo>
                  <a:lnTo>
                    <a:pt x="1062088" y="3832860"/>
                  </a:lnTo>
                  <a:lnTo>
                    <a:pt x="1062088" y="3806952"/>
                  </a:lnTo>
                  <a:close/>
                </a:path>
                <a:path w="1604645" h="3832860">
                  <a:moveTo>
                    <a:pt x="1086472" y="0"/>
                  </a:moveTo>
                  <a:lnTo>
                    <a:pt x="1060577" y="0"/>
                  </a:lnTo>
                  <a:lnTo>
                    <a:pt x="1060577" y="25908"/>
                  </a:lnTo>
                  <a:lnTo>
                    <a:pt x="1086472" y="25908"/>
                  </a:lnTo>
                  <a:lnTo>
                    <a:pt x="1086472" y="0"/>
                  </a:lnTo>
                  <a:close/>
                </a:path>
                <a:path w="1604645" h="3832860">
                  <a:moveTo>
                    <a:pt x="1113904" y="3806952"/>
                  </a:moveTo>
                  <a:lnTo>
                    <a:pt x="1088009" y="3806952"/>
                  </a:lnTo>
                  <a:lnTo>
                    <a:pt x="1088009" y="3832860"/>
                  </a:lnTo>
                  <a:lnTo>
                    <a:pt x="1113904" y="3832860"/>
                  </a:lnTo>
                  <a:lnTo>
                    <a:pt x="1113904" y="3806952"/>
                  </a:lnTo>
                  <a:close/>
                </a:path>
                <a:path w="1604645" h="3832860">
                  <a:moveTo>
                    <a:pt x="1138288" y="0"/>
                  </a:moveTo>
                  <a:lnTo>
                    <a:pt x="1112393" y="0"/>
                  </a:lnTo>
                  <a:lnTo>
                    <a:pt x="1112393" y="25908"/>
                  </a:lnTo>
                  <a:lnTo>
                    <a:pt x="1138288" y="25908"/>
                  </a:lnTo>
                  <a:lnTo>
                    <a:pt x="1138288" y="0"/>
                  </a:lnTo>
                  <a:close/>
                </a:path>
                <a:path w="1604645" h="3832860">
                  <a:moveTo>
                    <a:pt x="1165720" y="3806952"/>
                  </a:moveTo>
                  <a:lnTo>
                    <a:pt x="1139825" y="3806952"/>
                  </a:lnTo>
                  <a:lnTo>
                    <a:pt x="1139825" y="3832860"/>
                  </a:lnTo>
                  <a:lnTo>
                    <a:pt x="1165720" y="3832860"/>
                  </a:lnTo>
                  <a:lnTo>
                    <a:pt x="1165720" y="3806952"/>
                  </a:lnTo>
                  <a:close/>
                </a:path>
                <a:path w="1604645" h="3832860">
                  <a:moveTo>
                    <a:pt x="1190104" y="0"/>
                  </a:moveTo>
                  <a:lnTo>
                    <a:pt x="1164209" y="0"/>
                  </a:lnTo>
                  <a:lnTo>
                    <a:pt x="1164209" y="25908"/>
                  </a:lnTo>
                  <a:lnTo>
                    <a:pt x="1190104" y="25908"/>
                  </a:lnTo>
                  <a:lnTo>
                    <a:pt x="1190104" y="0"/>
                  </a:lnTo>
                  <a:close/>
                </a:path>
                <a:path w="1604645" h="3832860">
                  <a:moveTo>
                    <a:pt x="1217536" y="3806952"/>
                  </a:moveTo>
                  <a:lnTo>
                    <a:pt x="1191641" y="3806952"/>
                  </a:lnTo>
                  <a:lnTo>
                    <a:pt x="1191641" y="3832860"/>
                  </a:lnTo>
                  <a:lnTo>
                    <a:pt x="1217536" y="3832860"/>
                  </a:lnTo>
                  <a:lnTo>
                    <a:pt x="1217536" y="3806952"/>
                  </a:lnTo>
                  <a:close/>
                </a:path>
                <a:path w="1604645" h="3832860">
                  <a:moveTo>
                    <a:pt x="1241920" y="0"/>
                  </a:moveTo>
                  <a:lnTo>
                    <a:pt x="1216025" y="0"/>
                  </a:lnTo>
                  <a:lnTo>
                    <a:pt x="1216025" y="25908"/>
                  </a:lnTo>
                  <a:lnTo>
                    <a:pt x="1241920" y="25908"/>
                  </a:lnTo>
                  <a:lnTo>
                    <a:pt x="1241920" y="0"/>
                  </a:lnTo>
                  <a:close/>
                </a:path>
                <a:path w="1604645" h="3832860">
                  <a:moveTo>
                    <a:pt x="1269352" y="3806952"/>
                  </a:moveTo>
                  <a:lnTo>
                    <a:pt x="1243457" y="3806952"/>
                  </a:lnTo>
                  <a:lnTo>
                    <a:pt x="1243457" y="3832860"/>
                  </a:lnTo>
                  <a:lnTo>
                    <a:pt x="1269352" y="3832860"/>
                  </a:lnTo>
                  <a:lnTo>
                    <a:pt x="1269352" y="3806952"/>
                  </a:lnTo>
                  <a:close/>
                </a:path>
                <a:path w="1604645" h="3832860">
                  <a:moveTo>
                    <a:pt x="1293736" y="0"/>
                  </a:moveTo>
                  <a:lnTo>
                    <a:pt x="1267841" y="0"/>
                  </a:lnTo>
                  <a:lnTo>
                    <a:pt x="1267841" y="25908"/>
                  </a:lnTo>
                  <a:lnTo>
                    <a:pt x="1293736" y="25908"/>
                  </a:lnTo>
                  <a:lnTo>
                    <a:pt x="1293736" y="0"/>
                  </a:lnTo>
                  <a:close/>
                </a:path>
                <a:path w="1604645" h="3832860">
                  <a:moveTo>
                    <a:pt x="1321168" y="3806952"/>
                  </a:moveTo>
                  <a:lnTo>
                    <a:pt x="1295273" y="3806952"/>
                  </a:lnTo>
                  <a:lnTo>
                    <a:pt x="1295273" y="3832860"/>
                  </a:lnTo>
                  <a:lnTo>
                    <a:pt x="1321168" y="3832860"/>
                  </a:lnTo>
                  <a:lnTo>
                    <a:pt x="1321168" y="3806952"/>
                  </a:lnTo>
                  <a:close/>
                </a:path>
                <a:path w="1604645" h="3832860">
                  <a:moveTo>
                    <a:pt x="1345552" y="0"/>
                  </a:moveTo>
                  <a:lnTo>
                    <a:pt x="1319657" y="0"/>
                  </a:lnTo>
                  <a:lnTo>
                    <a:pt x="1319657" y="25908"/>
                  </a:lnTo>
                  <a:lnTo>
                    <a:pt x="1345552" y="25908"/>
                  </a:lnTo>
                  <a:lnTo>
                    <a:pt x="1345552" y="0"/>
                  </a:lnTo>
                  <a:close/>
                </a:path>
                <a:path w="1604645" h="3832860">
                  <a:moveTo>
                    <a:pt x="1372984" y="3806952"/>
                  </a:moveTo>
                  <a:lnTo>
                    <a:pt x="1347089" y="3806952"/>
                  </a:lnTo>
                  <a:lnTo>
                    <a:pt x="1347089" y="3832860"/>
                  </a:lnTo>
                  <a:lnTo>
                    <a:pt x="1372984" y="3832860"/>
                  </a:lnTo>
                  <a:lnTo>
                    <a:pt x="1372984" y="3806952"/>
                  </a:lnTo>
                  <a:close/>
                </a:path>
                <a:path w="1604645" h="3832860">
                  <a:moveTo>
                    <a:pt x="1397368" y="0"/>
                  </a:moveTo>
                  <a:lnTo>
                    <a:pt x="1371473" y="0"/>
                  </a:lnTo>
                  <a:lnTo>
                    <a:pt x="1371473" y="25908"/>
                  </a:lnTo>
                  <a:lnTo>
                    <a:pt x="1397368" y="25908"/>
                  </a:lnTo>
                  <a:lnTo>
                    <a:pt x="1397368" y="0"/>
                  </a:lnTo>
                  <a:close/>
                </a:path>
                <a:path w="1604645" h="3832860">
                  <a:moveTo>
                    <a:pt x="1424800" y="3806952"/>
                  </a:moveTo>
                  <a:lnTo>
                    <a:pt x="1398905" y="3806952"/>
                  </a:lnTo>
                  <a:lnTo>
                    <a:pt x="1398905" y="3832860"/>
                  </a:lnTo>
                  <a:lnTo>
                    <a:pt x="1424800" y="3832860"/>
                  </a:lnTo>
                  <a:lnTo>
                    <a:pt x="1424800" y="3806952"/>
                  </a:lnTo>
                  <a:close/>
                </a:path>
                <a:path w="1604645" h="3832860">
                  <a:moveTo>
                    <a:pt x="1449184" y="0"/>
                  </a:moveTo>
                  <a:lnTo>
                    <a:pt x="1423289" y="0"/>
                  </a:lnTo>
                  <a:lnTo>
                    <a:pt x="1423289" y="25908"/>
                  </a:lnTo>
                  <a:lnTo>
                    <a:pt x="1449184" y="25908"/>
                  </a:lnTo>
                  <a:lnTo>
                    <a:pt x="1449184" y="0"/>
                  </a:lnTo>
                  <a:close/>
                </a:path>
                <a:path w="1604645" h="3832860">
                  <a:moveTo>
                    <a:pt x="1476616" y="3806952"/>
                  </a:moveTo>
                  <a:lnTo>
                    <a:pt x="1450721" y="3806952"/>
                  </a:lnTo>
                  <a:lnTo>
                    <a:pt x="1450721" y="3832860"/>
                  </a:lnTo>
                  <a:lnTo>
                    <a:pt x="1476616" y="3832860"/>
                  </a:lnTo>
                  <a:lnTo>
                    <a:pt x="1476616" y="3806952"/>
                  </a:lnTo>
                  <a:close/>
                </a:path>
                <a:path w="1604645" h="3832860">
                  <a:moveTo>
                    <a:pt x="1501000" y="0"/>
                  </a:moveTo>
                  <a:lnTo>
                    <a:pt x="1475105" y="0"/>
                  </a:lnTo>
                  <a:lnTo>
                    <a:pt x="1475105" y="25908"/>
                  </a:lnTo>
                  <a:lnTo>
                    <a:pt x="1501000" y="25908"/>
                  </a:lnTo>
                  <a:lnTo>
                    <a:pt x="1501000" y="0"/>
                  </a:lnTo>
                  <a:close/>
                </a:path>
                <a:path w="1604645" h="3832860">
                  <a:moveTo>
                    <a:pt x="1528432" y="3806952"/>
                  </a:moveTo>
                  <a:lnTo>
                    <a:pt x="1502537" y="3806952"/>
                  </a:lnTo>
                  <a:lnTo>
                    <a:pt x="1502537" y="3832860"/>
                  </a:lnTo>
                  <a:lnTo>
                    <a:pt x="1528432" y="3832860"/>
                  </a:lnTo>
                  <a:lnTo>
                    <a:pt x="1528432" y="3806952"/>
                  </a:lnTo>
                  <a:close/>
                </a:path>
                <a:path w="1604645" h="3832860">
                  <a:moveTo>
                    <a:pt x="1552816" y="0"/>
                  </a:moveTo>
                  <a:lnTo>
                    <a:pt x="1526921" y="0"/>
                  </a:lnTo>
                  <a:lnTo>
                    <a:pt x="1526921" y="25908"/>
                  </a:lnTo>
                  <a:lnTo>
                    <a:pt x="1552816" y="25908"/>
                  </a:lnTo>
                  <a:lnTo>
                    <a:pt x="1552816" y="0"/>
                  </a:lnTo>
                  <a:close/>
                </a:path>
                <a:path w="1604645" h="3832860">
                  <a:moveTo>
                    <a:pt x="1604632" y="0"/>
                  </a:moveTo>
                  <a:lnTo>
                    <a:pt x="1578737" y="0"/>
                  </a:lnTo>
                  <a:lnTo>
                    <a:pt x="1578737" y="25908"/>
                  </a:lnTo>
                  <a:lnTo>
                    <a:pt x="1604632" y="25908"/>
                  </a:lnTo>
                  <a:lnTo>
                    <a:pt x="1604632" y="0"/>
                  </a:lnTo>
                  <a:close/>
                </a:path>
              </a:pathLst>
            </a:custGeom>
            <a:solidFill>
              <a:srgbClr val="67AC39"/>
            </a:solidFill>
          </p:spPr>
          <p:txBody>
            <a:bodyPr wrap="square" lIns="0" tIns="0" rIns="0" bIns="0" rtlCol="0"/>
            <a:lstStyle/>
            <a:p>
              <a:endParaRPr/>
            </a:p>
          </p:txBody>
        </p:sp>
        <p:pic>
          <p:nvPicPr>
            <p:cNvPr id="39" name="object 39"/>
            <p:cNvPicPr/>
            <p:nvPr/>
          </p:nvPicPr>
          <p:blipFill>
            <a:blip r:embed="rId13" cstate="print"/>
            <a:stretch>
              <a:fillRect/>
            </a:stretch>
          </p:blipFill>
          <p:spPr>
            <a:xfrm>
              <a:off x="6105017" y="5316220"/>
              <a:ext cx="102108" cy="77724"/>
            </a:xfrm>
            <a:prstGeom prst="rect">
              <a:avLst/>
            </a:prstGeom>
          </p:spPr>
        </p:pic>
        <p:sp>
          <p:nvSpPr>
            <p:cNvPr id="40" name="object 40"/>
            <p:cNvSpPr/>
            <p:nvPr/>
          </p:nvSpPr>
          <p:spPr>
            <a:xfrm>
              <a:off x="6181217" y="1535175"/>
              <a:ext cx="1270635" cy="2428875"/>
            </a:xfrm>
            <a:custGeom>
              <a:avLst/>
              <a:gdLst/>
              <a:ahLst/>
              <a:cxnLst/>
              <a:rect l="l" t="t" r="r" b="b"/>
              <a:pathLst>
                <a:path w="1270634" h="2428875">
                  <a:moveTo>
                    <a:pt x="25895" y="0"/>
                  </a:moveTo>
                  <a:lnTo>
                    <a:pt x="0" y="0"/>
                  </a:lnTo>
                  <a:lnTo>
                    <a:pt x="0" y="25908"/>
                  </a:lnTo>
                  <a:lnTo>
                    <a:pt x="25895" y="25908"/>
                  </a:lnTo>
                  <a:lnTo>
                    <a:pt x="25895" y="0"/>
                  </a:lnTo>
                  <a:close/>
                </a:path>
                <a:path w="1270634" h="2428875">
                  <a:moveTo>
                    <a:pt x="1270114" y="2402586"/>
                  </a:moveTo>
                  <a:lnTo>
                    <a:pt x="1244219" y="2402586"/>
                  </a:lnTo>
                  <a:lnTo>
                    <a:pt x="1244219" y="2428494"/>
                  </a:lnTo>
                  <a:lnTo>
                    <a:pt x="1270114" y="2428494"/>
                  </a:lnTo>
                  <a:lnTo>
                    <a:pt x="1270114" y="2402586"/>
                  </a:lnTo>
                  <a:close/>
                </a:path>
              </a:pathLst>
            </a:custGeom>
            <a:solidFill>
              <a:srgbClr val="67AC39"/>
            </a:solidFill>
          </p:spPr>
          <p:txBody>
            <a:bodyPr wrap="square" lIns="0" tIns="0" rIns="0" bIns="0" rtlCol="0"/>
            <a:lstStyle/>
            <a:p>
              <a:endParaRPr/>
            </a:p>
          </p:txBody>
        </p:sp>
        <p:sp>
          <p:nvSpPr>
            <p:cNvPr id="41" name="object 41"/>
            <p:cNvSpPr/>
            <p:nvPr/>
          </p:nvSpPr>
          <p:spPr>
            <a:xfrm>
              <a:off x="7438388" y="2590546"/>
              <a:ext cx="0" cy="1321435"/>
            </a:xfrm>
            <a:custGeom>
              <a:avLst/>
              <a:gdLst/>
              <a:ahLst/>
              <a:cxnLst/>
              <a:rect l="l" t="t" r="r" b="b"/>
              <a:pathLst>
                <a:path h="1321435">
                  <a:moveTo>
                    <a:pt x="0" y="0"/>
                  </a:moveTo>
                  <a:lnTo>
                    <a:pt x="0" y="1321308"/>
                  </a:lnTo>
                </a:path>
              </a:pathLst>
            </a:custGeom>
            <a:ln w="25905">
              <a:solidFill>
                <a:srgbClr val="67AC39"/>
              </a:solidFill>
              <a:prstDash val="sysDot"/>
            </a:ln>
          </p:spPr>
          <p:txBody>
            <a:bodyPr wrap="square" lIns="0" tIns="0" rIns="0" bIns="0" rtlCol="0"/>
            <a:lstStyle/>
            <a:p>
              <a:endParaRPr/>
            </a:p>
          </p:txBody>
        </p:sp>
        <p:pic>
          <p:nvPicPr>
            <p:cNvPr id="42" name="object 42"/>
            <p:cNvPicPr/>
            <p:nvPr/>
          </p:nvPicPr>
          <p:blipFill>
            <a:blip r:embed="rId14" cstate="print"/>
            <a:stretch>
              <a:fillRect/>
            </a:stretch>
          </p:blipFill>
          <p:spPr>
            <a:xfrm>
              <a:off x="7399528" y="2482341"/>
              <a:ext cx="77724" cy="82296"/>
            </a:xfrm>
            <a:prstGeom prst="rect">
              <a:avLst/>
            </a:prstGeom>
          </p:spPr>
        </p:pic>
        <p:sp>
          <p:nvSpPr>
            <p:cNvPr id="43" name="object 43"/>
            <p:cNvSpPr/>
            <p:nvPr/>
          </p:nvSpPr>
          <p:spPr>
            <a:xfrm>
              <a:off x="5139563" y="5435091"/>
              <a:ext cx="762000" cy="989330"/>
            </a:xfrm>
            <a:custGeom>
              <a:avLst/>
              <a:gdLst/>
              <a:ahLst/>
              <a:cxnLst/>
              <a:rect l="l" t="t" r="r" b="b"/>
              <a:pathLst>
                <a:path w="762000" h="989329">
                  <a:moveTo>
                    <a:pt x="716280" y="284213"/>
                  </a:moveTo>
                  <a:lnTo>
                    <a:pt x="579501" y="284213"/>
                  </a:lnTo>
                  <a:lnTo>
                    <a:pt x="579501" y="390499"/>
                  </a:lnTo>
                  <a:lnTo>
                    <a:pt x="558927" y="863282"/>
                  </a:lnTo>
                  <a:lnTo>
                    <a:pt x="556768" y="872604"/>
                  </a:lnTo>
                  <a:lnTo>
                    <a:pt x="551434" y="880135"/>
                  </a:lnTo>
                  <a:lnTo>
                    <a:pt x="543687" y="885177"/>
                  </a:lnTo>
                  <a:lnTo>
                    <a:pt x="533527" y="887044"/>
                  </a:lnTo>
                  <a:lnTo>
                    <a:pt x="458508" y="887031"/>
                  </a:lnTo>
                  <a:lnTo>
                    <a:pt x="381000" y="887006"/>
                  </a:lnTo>
                  <a:lnTo>
                    <a:pt x="356235" y="862228"/>
                  </a:lnTo>
                  <a:lnTo>
                    <a:pt x="356235" y="389394"/>
                  </a:lnTo>
                  <a:lnTo>
                    <a:pt x="358140" y="379742"/>
                  </a:lnTo>
                  <a:lnTo>
                    <a:pt x="363474" y="371856"/>
                  </a:lnTo>
                  <a:lnTo>
                    <a:pt x="371348" y="366534"/>
                  </a:lnTo>
                  <a:lnTo>
                    <a:pt x="381000" y="364578"/>
                  </a:lnTo>
                  <a:lnTo>
                    <a:pt x="390652" y="366534"/>
                  </a:lnTo>
                  <a:lnTo>
                    <a:pt x="405765" y="862228"/>
                  </a:lnTo>
                  <a:lnTo>
                    <a:pt x="381000" y="887006"/>
                  </a:lnTo>
                  <a:lnTo>
                    <a:pt x="533146" y="887006"/>
                  </a:lnTo>
                  <a:lnTo>
                    <a:pt x="523621" y="884656"/>
                  </a:lnTo>
                  <a:lnTo>
                    <a:pt x="515874" y="879005"/>
                  </a:lnTo>
                  <a:lnTo>
                    <a:pt x="510921" y="870877"/>
                  </a:lnTo>
                  <a:lnTo>
                    <a:pt x="509397" y="861136"/>
                  </a:lnTo>
                  <a:lnTo>
                    <a:pt x="529844" y="388302"/>
                  </a:lnTo>
                  <a:lnTo>
                    <a:pt x="532257" y="378752"/>
                  </a:lnTo>
                  <a:lnTo>
                    <a:pt x="537845" y="371081"/>
                  </a:lnTo>
                  <a:lnTo>
                    <a:pt x="545973" y="366102"/>
                  </a:lnTo>
                  <a:lnTo>
                    <a:pt x="555752" y="364578"/>
                  </a:lnTo>
                  <a:lnTo>
                    <a:pt x="565277" y="366953"/>
                  </a:lnTo>
                  <a:lnTo>
                    <a:pt x="572897" y="372630"/>
                  </a:lnTo>
                  <a:lnTo>
                    <a:pt x="577977" y="380758"/>
                  </a:lnTo>
                  <a:lnTo>
                    <a:pt x="579501" y="390499"/>
                  </a:lnTo>
                  <a:lnTo>
                    <a:pt x="579501" y="284213"/>
                  </a:lnTo>
                  <a:lnTo>
                    <a:pt x="252603" y="284213"/>
                  </a:lnTo>
                  <a:lnTo>
                    <a:pt x="252603" y="861136"/>
                  </a:lnTo>
                  <a:lnTo>
                    <a:pt x="251079" y="870877"/>
                  </a:lnTo>
                  <a:lnTo>
                    <a:pt x="246126" y="879005"/>
                  </a:lnTo>
                  <a:lnTo>
                    <a:pt x="238506" y="884656"/>
                  </a:lnTo>
                  <a:lnTo>
                    <a:pt x="228625" y="887018"/>
                  </a:lnTo>
                  <a:lnTo>
                    <a:pt x="227711" y="887006"/>
                  </a:lnTo>
                  <a:lnTo>
                    <a:pt x="182499" y="390499"/>
                  </a:lnTo>
                  <a:lnTo>
                    <a:pt x="184023" y="380758"/>
                  </a:lnTo>
                  <a:lnTo>
                    <a:pt x="188976" y="372630"/>
                  </a:lnTo>
                  <a:lnTo>
                    <a:pt x="196723" y="366953"/>
                  </a:lnTo>
                  <a:lnTo>
                    <a:pt x="206248" y="364578"/>
                  </a:lnTo>
                  <a:lnTo>
                    <a:pt x="216027" y="366102"/>
                  </a:lnTo>
                  <a:lnTo>
                    <a:pt x="224028" y="371081"/>
                  </a:lnTo>
                  <a:lnTo>
                    <a:pt x="229743" y="378752"/>
                  </a:lnTo>
                  <a:lnTo>
                    <a:pt x="232029" y="388302"/>
                  </a:lnTo>
                  <a:lnTo>
                    <a:pt x="252603" y="861136"/>
                  </a:lnTo>
                  <a:lnTo>
                    <a:pt x="252603" y="284213"/>
                  </a:lnTo>
                  <a:lnTo>
                    <a:pt x="45720" y="284213"/>
                  </a:lnTo>
                  <a:lnTo>
                    <a:pt x="82677" y="931837"/>
                  </a:lnTo>
                  <a:lnTo>
                    <a:pt x="87249" y="954100"/>
                  </a:lnTo>
                  <a:lnTo>
                    <a:pt x="99441" y="972273"/>
                  </a:lnTo>
                  <a:lnTo>
                    <a:pt x="117729" y="984529"/>
                  </a:lnTo>
                  <a:lnTo>
                    <a:pt x="139954" y="989025"/>
                  </a:lnTo>
                  <a:lnTo>
                    <a:pt x="622046" y="989025"/>
                  </a:lnTo>
                  <a:lnTo>
                    <a:pt x="662559" y="972273"/>
                  </a:lnTo>
                  <a:lnTo>
                    <a:pt x="679323" y="931837"/>
                  </a:lnTo>
                  <a:lnTo>
                    <a:pt x="681863" y="887044"/>
                  </a:lnTo>
                  <a:lnTo>
                    <a:pt x="711708" y="364578"/>
                  </a:lnTo>
                  <a:lnTo>
                    <a:pt x="716280" y="284213"/>
                  </a:lnTo>
                  <a:close/>
                </a:path>
                <a:path w="762000" h="989329">
                  <a:moveTo>
                    <a:pt x="762000" y="161226"/>
                  </a:moveTo>
                  <a:lnTo>
                    <a:pt x="757428" y="138938"/>
                  </a:lnTo>
                  <a:lnTo>
                    <a:pt x="745236" y="120777"/>
                  </a:lnTo>
                  <a:lnTo>
                    <a:pt x="726948" y="108585"/>
                  </a:lnTo>
                  <a:lnTo>
                    <a:pt x="704723" y="104140"/>
                  </a:lnTo>
                  <a:lnTo>
                    <a:pt x="539369" y="104140"/>
                  </a:lnTo>
                  <a:lnTo>
                    <a:pt x="539369" y="60706"/>
                  </a:lnTo>
                  <a:lnTo>
                    <a:pt x="521589" y="17780"/>
                  </a:lnTo>
                  <a:lnTo>
                    <a:pt x="479933" y="254"/>
                  </a:lnTo>
                  <a:lnTo>
                    <a:pt x="479933" y="60071"/>
                  </a:lnTo>
                  <a:lnTo>
                    <a:pt x="479933" y="104140"/>
                  </a:lnTo>
                  <a:lnTo>
                    <a:pt x="282067" y="104140"/>
                  </a:lnTo>
                  <a:lnTo>
                    <a:pt x="282067" y="60071"/>
                  </a:lnTo>
                  <a:lnTo>
                    <a:pt x="282702" y="59436"/>
                  </a:lnTo>
                  <a:lnTo>
                    <a:pt x="479298" y="59436"/>
                  </a:lnTo>
                  <a:lnTo>
                    <a:pt x="479933" y="60071"/>
                  </a:lnTo>
                  <a:lnTo>
                    <a:pt x="479933" y="254"/>
                  </a:lnTo>
                  <a:lnTo>
                    <a:pt x="478663" y="0"/>
                  </a:lnTo>
                  <a:lnTo>
                    <a:pt x="283337" y="0"/>
                  </a:lnTo>
                  <a:lnTo>
                    <a:pt x="259715" y="4699"/>
                  </a:lnTo>
                  <a:lnTo>
                    <a:pt x="240411" y="17780"/>
                  </a:lnTo>
                  <a:lnTo>
                    <a:pt x="227330" y="37084"/>
                  </a:lnTo>
                  <a:lnTo>
                    <a:pt x="222504" y="60706"/>
                  </a:lnTo>
                  <a:lnTo>
                    <a:pt x="222504" y="104140"/>
                  </a:lnTo>
                  <a:lnTo>
                    <a:pt x="57277" y="104140"/>
                  </a:lnTo>
                  <a:lnTo>
                    <a:pt x="35052" y="108585"/>
                  </a:lnTo>
                  <a:lnTo>
                    <a:pt x="16764" y="120777"/>
                  </a:lnTo>
                  <a:lnTo>
                    <a:pt x="4572" y="138938"/>
                  </a:lnTo>
                  <a:lnTo>
                    <a:pt x="0" y="161226"/>
                  </a:lnTo>
                  <a:lnTo>
                    <a:pt x="0" y="244513"/>
                  </a:lnTo>
                  <a:lnTo>
                    <a:pt x="762000" y="244513"/>
                  </a:lnTo>
                  <a:lnTo>
                    <a:pt x="762000" y="161226"/>
                  </a:lnTo>
                  <a:close/>
                </a:path>
              </a:pathLst>
            </a:custGeom>
            <a:solidFill>
              <a:srgbClr val="00A0FF"/>
            </a:solidFill>
          </p:spPr>
          <p:txBody>
            <a:bodyPr wrap="square" lIns="0" tIns="0" rIns="0" bIns="0" rtlCol="0"/>
            <a:lstStyle/>
            <a:p>
              <a:endParaRPr/>
            </a:p>
          </p:txBody>
        </p:sp>
        <p:sp>
          <p:nvSpPr>
            <p:cNvPr id="44" name="object 44"/>
            <p:cNvSpPr/>
            <p:nvPr/>
          </p:nvSpPr>
          <p:spPr>
            <a:xfrm>
              <a:off x="3759707" y="5355082"/>
              <a:ext cx="0" cy="520065"/>
            </a:xfrm>
            <a:custGeom>
              <a:avLst/>
              <a:gdLst/>
              <a:ahLst/>
              <a:cxnLst/>
              <a:rect l="l" t="t" r="r" b="b"/>
              <a:pathLst>
                <a:path h="520064">
                  <a:moveTo>
                    <a:pt x="0" y="0"/>
                  </a:moveTo>
                  <a:lnTo>
                    <a:pt x="0" y="519633"/>
                  </a:lnTo>
                </a:path>
              </a:pathLst>
            </a:custGeom>
            <a:ln w="25908">
              <a:solidFill>
                <a:srgbClr val="67AC39"/>
              </a:solidFill>
              <a:prstDash val="sysDot"/>
            </a:ln>
          </p:spPr>
          <p:txBody>
            <a:bodyPr wrap="square" lIns="0" tIns="0" rIns="0" bIns="0" rtlCol="0"/>
            <a:lstStyle/>
            <a:p>
              <a:endParaRPr/>
            </a:p>
          </p:txBody>
        </p:sp>
        <p:sp>
          <p:nvSpPr>
            <p:cNvPr id="45" name="object 45"/>
            <p:cNvSpPr/>
            <p:nvPr/>
          </p:nvSpPr>
          <p:spPr>
            <a:xfrm>
              <a:off x="3759707" y="5871667"/>
              <a:ext cx="1217930" cy="0"/>
            </a:xfrm>
            <a:custGeom>
              <a:avLst/>
              <a:gdLst/>
              <a:ahLst/>
              <a:cxnLst/>
              <a:rect l="l" t="t" r="r" b="b"/>
              <a:pathLst>
                <a:path w="1217929">
                  <a:moveTo>
                    <a:pt x="0" y="0"/>
                  </a:moveTo>
                  <a:lnTo>
                    <a:pt x="1217547" y="0"/>
                  </a:lnTo>
                </a:path>
              </a:pathLst>
            </a:custGeom>
            <a:ln w="25908">
              <a:solidFill>
                <a:srgbClr val="67AC39"/>
              </a:solidFill>
              <a:prstDash val="sysDot"/>
            </a:ln>
          </p:spPr>
          <p:txBody>
            <a:bodyPr wrap="square" lIns="0" tIns="0" rIns="0" bIns="0" rtlCol="0"/>
            <a:lstStyle/>
            <a:p>
              <a:endParaRPr/>
            </a:p>
          </p:txBody>
        </p:sp>
        <p:pic>
          <p:nvPicPr>
            <p:cNvPr id="46" name="object 46"/>
            <p:cNvPicPr/>
            <p:nvPr/>
          </p:nvPicPr>
          <p:blipFill>
            <a:blip r:embed="rId15" cstate="print"/>
            <a:stretch>
              <a:fillRect/>
            </a:stretch>
          </p:blipFill>
          <p:spPr>
            <a:xfrm>
              <a:off x="4992497" y="5832805"/>
              <a:ext cx="77724" cy="77724"/>
            </a:xfrm>
            <a:prstGeom prst="rect">
              <a:avLst/>
            </a:prstGeom>
          </p:spPr>
        </p:pic>
        <p:sp>
          <p:nvSpPr>
            <p:cNvPr id="47" name="object 47"/>
            <p:cNvSpPr/>
            <p:nvPr/>
          </p:nvSpPr>
          <p:spPr>
            <a:xfrm>
              <a:off x="158114" y="1271524"/>
              <a:ext cx="899160" cy="597535"/>
            </a:xfrm>
            <a:custGeom>
              <a:avLst/>
              <a:gdLst/>
              <a:ahLst/>
              <a:cxnLst/>
              <a:rect l="l" t="t" r="r" b="b"/>
              <a:pathLst>
                <a:path w="899160" h="597535">
                  <a:moveTo>
                    <a:pt x="296062" y="0"/>
                  </a:moveTo>
                  <a:lnTo>
                    <a:pt x="263918" y="0"/>
                  </a:lnTo>
                  <a:lnTo>
                    <a:pt x="258838" y="4825"/>
                  </a:lnTo>
                  <a:lnTo>
                    <a:pt x="242570" y="383413"/>
                  </a:lnTo>
                  <a:lnTo>
                    <a:pt x="209550" y="383413"/>
                  </a:lnTo>
                  <a:lnTo>
                    <a:pt x="193319" y="4825"/>
                  </a:lnTo>
                  <a:lnTo>
                    <a:pt x="188239" y="0"/>
                  </a:lnTo>
                  <a:lnTo>
                    <a:pt x="156108" y="0"/>
                  </a:lnTo>
                  <a:lnTo>
                    <a:pt x="151028" y="4825"/>
                  </a:lnTo>
                  <a:lnTo>
                    <a:pt x="134747" y="383413"/>
                  </a:lnTo>
                  <a:lnTo>
                    <a:pt x="75095" y="383413"/>
                  </a:lnTo>
                  <a:lnTo>
                    <a:pt x="75095" y="503936"/>
                  </a:lnTo>
                  <a:lnTo>
                    <a:pt x="0" y="503936"/>
                  </a:lnTo>
                  <a:lnTo>
                    <a:pt x="0" y="597408"/>
                  </a:lnTo>
                  <a:lnTo>
                    <a:pt x="899160" y="597408"/>
                  </a:lnTo>
                  <a:lnTo>
                    <a:pt x="899160" y="503936"/>
                  </a:lnTo>
                  <a:lnTo>
                    <a:pt x="821728" y="503936"/>
                  </a:lnTo>
                  <a:lnTo>
                    <a:pt x="821728" y="317118"/>
                  </a:lnTo>
                  <a:lnTo>
                    <a:pt x="776528" y="317118"/>
                  </a:lnTo>
                  <a:lnTo>
                    <a:pt x="776528" y="172974"/>
                  </a:lnTo>
                  <a:lnTo>
                    <a:pt x="649312" y="243331"/>
                  </a:lnTo>
                  <a:lnTo>
                    <a:pt x="649312" y="172974"/>
                  </a:lnTo>
                  <a:lnTo>
                    <a:pt x="522097" y="243331"/>
                  </a:lnTo>
                  <a:lnTo>
                    <a:pt x="522097" y="172974"/>
                  </a:lnTo>
                  <a:lnTo>
                    <a:pt x="358127" y="263525"/>
                  </a:lnTo>
                  <a:lnTo>
                    <a:pt x="358127" y="383413"/>
                  </a:lnTo>
                  <a:lnTo>
                    <a:pt x="317373" y="383413"/>
                  </a:lnTo>
                  <a:lnTo>
                    <a:pt x="301091" y="4825"/>
                  </a:lnTo>
                  <a:lnTo>
                    <a:pt x="296062" y="0"/>
                  </a:lnTo>
                  <a:close/>
                </a:path>
              </a:pathLst>
            </a:custGeom>
            <a:solidFill>
              <a:srgbClr val="00A0FF"/>
            </a:solidFill>
          </p:spPr>
          <p:txBody>
            <a:bodyPr wrap="square" lIns="0" tIns="0" rIns="0" bIns="0" rtlCol="0"/>
            <a:lstStyle/>
            <a:p>
              <a:endParaRPr/>
            </a:p>
          </p:txBody>
        </p:sp>
        <p:pic>
          <p:nvPicPr>
            <p:cNvPr id="48" name="object 48"/>
            <p:cNvPicPr/>
            <p:nvPr/>
          </p:nvPicPr>
          <p:blipFill>
            <a:blip r:embed="rId16" cstate="print"/>
            <a:stretch>
              <a:fillRect/>
            </a:stretch>
          </p:blipFill>
          <p:spPr>
            <a:xfrm>
              <a:off x="238759" y="4477893"/>
              <a:ext cx="374611" cy="321310"/>
            </a:xfrm>
            <a:prstGeom prst="rect">
              <a:avLst/>
            </a:prstGeom>
          </p:spPr>
        </p:pic>
        <p:pic>
          <p:nvPicPr>
            <p:cNvPr id="49" name="object 49"/>
            <p:cNvPicPr/>
            <p:nvPr/>
          </p:nvPicPr>
          <p:blipFill>
            <a:blip r:embed="rId17" cstate="print"/>
            <a:stretch>
              <a:fillRect/>
            </a:stretch>
          </p:blipFill>
          <p:spPr>
            <a:xfrm>
              <a:off x="483235" y="4940223"/>
              <a:ext cx="454659" cy="327990"/>
            </a:xfrm>
            <a:prstGeom prst="rect">
              <a:avLst/>
            </a:prstGeom>
          </p:spPr>
        </p:pic>
        <p:sp>
          <p:nvSpPr>
            <p:cNvPr id="50" name="object 50"/>
            <p:cNvSpPr/>
            <p:nvPr/>
          </p:nvSpPr>
          <p:spPr>
            <a:xfrm>
              <a:off x="7050532" y="2479930"/>
              <a:ext cx="0" cy="1373505"/>
            </a:xfrm>
            <a:custGeom>
              <a:avLst/>
              <a:gdLst/>
              <a:ahLst/>
              <a:cxnLst/>
              <a:rect l="l" t="t" r="r" b="b"/>
              <a:pathLst>
                <a:path h="1373504">
                  <a:moveTo>
                    <a:pt x="0" y="0"/>
                  </a:moveTo>
                  <a:lnTo>
                    <a:pt x="0" y="1373122"/>
                  </a:lnTo>
                </a:path>
              </a:pathLst>
            </a:custGeom>
            <a:ln w="25909">
              <a:solidFill>
                <a:srgbClr val="D51A16"/>
              </a:solidFill>
              <a:prstDash val="sysDot"/>
            </a:ln>
          </p:spPr>
          <p:txBody>
            <a:bodyPr wrap="square" lIns="0" tIns="0" rIns="0" bIns="0" rtlCol="0"/>
            <a:lstStyle/>
            <a:p>
              <a:endParaRPr/>
            </a:p>
          </p:txBody>
        </p:sp>
        <p:pic>
          <p:nvPicPr>
            <p:cNvPr id="51" name="object 51"/>
            <p:cNvPicPr/>
            <p:nvPr/>
          </p:nvPicPr>
          <p:blipFill>
            <a:blip r:embed="rId18" cstate="print"/>
            <a:stretch>
              <a:fillRect/>
            </a:stretch>
          </p:blipFill>
          <p:spPr>
            <a:xfrm>
              <a:off x="7011670" y="3878961"/>
              <a:ext cx="77724" cy="83819"/>
            </a:xfrm>
            <a:prstGeom prst="rect">
              <a:avLst/>
            </a:prstGeom>
          </p:spPr>
        </p:pic>
        <p:sp>
          <p:nvSpPr>
            <p:cNvPr id="52" name="object 52"/>
            <p:cNvSpPr/>
            <p:nvPr/>
          </p:nvSpPr>
          <p:spPr>
            <a:xfrm>
              <a:off x="6047867" y="4918328"/>
              <a:ext cx="26034" cy="26034"/>
            </a:xfrm>
            <a:custGeom>
              <a:avLst/>
              <a:gdLst/>
              <a:ahLst/>
              <a:cxnLst/>
              <a:rect l="l" t="t" r="r" b="b"/>
              <a:pathLst>
                <a:path w="26035" h="26035">
                  <a:moveTo>
                    <a:pt x="25908" y="0"/>
                  </a:moveTo>
                  <a:lnTo>
                    <a:pt x="0" y="0"/>
                  </a:lnTo>
                  <a:lnTo>
                    <a:pt x="0" y="25908"/>
                  </a:lnTo>
                  <a:lnTo>
                    <a:pt x="25908" y="25908"/>
                  </a:lnTo>
                  <a:lnTo>
                    <a:pt x="25908" y="0"/>
                  </a:lnTo>
                  <a:close/>
                </a:path>
              </a:pathLst>
            </a:custGeom>
            <a:solidFill>
              <a:srgbClr val="D51A16"/>
            </a:solidFill>
          </p:spPr>
          <p:txBody>
            <a:bodyPr wrap="square" lIns="0" tIns="0" rIns="0" bIns="0" rtlCol="0"/>
            <a:lstStyle/>
            <a:p>
              <a:endParaRPr/>
            </a:p>
          </p:txBody>
        </p:sp>
        <p:sp>
          <p:nvSpPr>
            <p:cNvPr id="53" name="object 53"/>
            <p:cNvSpPr/>
            <p:nvPr/>
          </p:nvSpPr>
          <p:spPr>
            <a:xfrm>
              <a:off x="4493386" y="4931981"/>
              <a:ext cx="1529080" cy="0"/>
            </a:xfrm>
            <a:custGeom>
              <a:avLst/>
              <a:gdLst/>
              <a:ahLst/>
              <a:cxnLst/>
              <a:rect l="l" t="t" r="r" b="b"/>
              <a:pathLst>
                <a:path w="1529079">
                  <a:moveTo>
                    <a:pt x="0" y="0"/>
                  </a:moveTo>
                  <a:lnTo>
                    <a:pt x="1528572" y="0"/>
                  </a:lnTo>
                </a:path>
              </a:pathLst>
            </a:custGeom>
            <a:ln w="27304">
              <a:solidFill>
                <a:srgbClr val="D51A16"/>
              </a:solidFill>
              <a:prstDash val="sysDot"/>
            </a:ln>
          </p:spPr>
          <p:txBody>
            <a:bodyPr wrap="square" lIns="0" tIns="0" rIns="0" bIns="0" rtlCol="0"/>
            <a:lstStyle/>
            <a:p>
              <a:endParaRPr/>
            </a:p>
          </p:txBody>
        </p:sp>
        <p:pic>
          <p:nvPicPr>
            <p:cNvPr id="54" name="object 54"/>
            <p:cNvPicPr/>
            <p:nvPr/>
          </p:nvPicPr>
          <p:blipFill>
            <a:blip r:embed="rId19" cstate="print"/>
            <a:stretch>
              <a:fillRect/>
            </a:stretch>
          </p:blipFill>
          <p:spPr>
            <a:xfrm>
              <a:off x="4397374" y="4893818"/>
              <a:ext cx="77724" cy="77724"/>
            </a:xfrm>
            <a:prstGeom prst="rect">
              <a:avLst/>
            </a:prstGeom>
          </p:spPr>
        </p:pic>
        <p:sp>
          <p:nvSpPr>
            <p:cNvPr id="55" name="object 55"/>
            <p:cNvSpPr/>
            <p:nvPr/>
          </p:nvSpPr>
          <p:spPr>
            <a:xfrm>
              <a:off x="2969260" y="4912740"/>
              <a:ext cx="26034" cy="26034"/>
            </a:xfrm>
            <a:custGeom>
              <a:avLst/>
              <a:gdLst/>
              <a:ahLst/>
              <a:cxnLst/>
              <a:rect l="l" t="t" r="r" b="b"/>
              <a:pathLst>
                <a:path w="26035" h="26035">
                  <a:moveTo>
                    <a:pt x="25907" y="0"/>
                  </a:moveTo>
                  <a:lnTo>
                    <a:pt x="0" y="0"/>
                  </a:lnTo>
                  <a:lnTo>
                    <a:pt x="0" y="25907"/>
                  </a:lnTo>
                  <a:lnTo>
                    <a:pt x="25907" y="25907"/>
                  </a:lnTo>
                  <a:lnTo>
                    <a:pt x="25907" y="0"/>
                  </a:lnTo>
                  <a:close/>
                </a:path>
              </a:pathLst>
            </a:custGeom>
            <a:solidFill>
              <a:srgbClr val="D51A16"/>
            </a:solidFill>
          </p:spPr>
          <p:txBody>
            <a:bodyPr wrap="square" lIns="0" tIns="0" rIns="0" bIns="0" rtlCol="0"/>
            <a:lstStyle/>
            <a:p>
              <a:endParaRPr/>
            </a:p>
          </p:txBody>
        </p:sp>
        <p:sp>
          <p:nvSpPr>
            <p:cNvPr id="56" name="object 56"/>
            <p:cNvSpPr/>
            <p:nvPr/>
          </p:nvSpPr>
          <p:spPr>
            <a:xfrm>
              <a:off x="1414779" y="4925695"/>
              <a:ext cx="1529080" cy="0"/>
            </a:xfrm>
            <a:custGeom>
              <a:avLst/>
              <a:gdLst/>
              <a:ahLst/>
              <a:cxnLst/>
              <a:rect l="l" t="t" r="r" b="b"/>
              <a:pathLst>
                <a:path w="1529080">
                  <a:moveTo>
                    <a:pt x="0" y="0"/>
                  </a:moveTo>
                  <a:lnTo>
                    <a:pt x="1528571" y="0"/>
                  </a:lnTo>
                </a:path>
              </a:pathLst>
            </a:custGeom>
            <a:ln w="25907">
              <a:solidFill>
                <a:srgbClr val="D51A16"/>
              </a:solidFill>
              <a:prstDash val="sysDot"/>
            </a:ln>
          </p:spPr>
          <p:txBody>
            <a:bodyPr wrap="square" lIns="0" tIns="0" rIns="0" bIns="0" rtlCol="0"/>
            <a:lstStyle/>
            <a:p>
              <a:endParaRPr/>
            </a:p>
          </p:txBody>
        </p:sp>
        <p:pic>
          <p:nvPicPr>
            <p:cNvPr id="57" name="object 57"/>
            <p:cNvPicPr/>
            <p:nvPr/>
          </p:nvPicPr>
          <p:blipFill>
            <a:blip r:embed="rId20" cstate="print"/>
            <a:stretch>
              <a:fillRect/>
            </a:stretch>
          </p:blipFill>
          <p:spPr>
            <a:xfrm>
              <a:off x="1292859" y="4886833"/>
              <a:ext cx="96012" cy="77724"/>
            </a:xfrm>
            <a:prstGeom prst="rect">
              <a:avLst/>
            </a:prstGeom>
          </p:spPr>
        </p:pic>
        <p:sp>
          <p:nvSpPr>
            <p:cNvPr id="58" name="object 58"/>
            <p:cNvSpPr/>
            <p:nvPr/>
          </p:nvSpPr>
          <p:spPr>
            <a:xfrm>
              <a:off x="1959101" y="5007228"/>
              <a:ext cx="325120" cy="213360"/>
            </a:xfrm>
            <a:custGeom>
              <a:avLst/>
              <a:gdLst/>
              <a:ahLst/>
              <a:cxnLst/>
              <a:rect l="l" t="t" r="r" b="b"/>
              <a:pathLst>
                <a:path w="325119" h="213360">
                  <a:moveTo>
                    <a:pt x="325120" y="0"/>
                  </a:moveTo>
                  <a:lnTo>
                    <a:pt x="27178" y="0"/>
                  </a:lnTo>
                  <a:lnTo>
                    <a:pt x="16637" y="2159"/>
                  </a:lnTo>
                  <a:lnTo>
                    <a:pt x="8000" y="8001"/>
                  </a:lnTo>
                  <a:lnTo>
                    <a:pt x="2159" y="16637"/>
                  </a:lnTo>
                  <a:lnTo>
                    <a:pt x="0" y="27178"/>
                  </a:lnTo>
                  <a:lnTo>
                    <a:pt x="0" y="213360"/>
                  </a:lnTo>
                  <a:lnTo>
                    <a:pt x="325120" y="213360"/>
                  </a:lnTo>
                  <a:lnTo>
                    <a:pt x="325120" y="0"/>
                  </a:lnTo>
                  <a:close/>
                </a:path>
              </a:pathLst>
            </a:custGeom>
            <a:solidFill>
              <a:srgbClr val="00A0FF"/>
            </a:solidFill>
          </p:spPr>
          <p:txBody>
            <a:bodyPr wrap="square" lIns="0" tIns="0" rIns="0" bIns="0" rtlCol="0"/>
            <a:lstStyle/>
            <a:p>
              <a:endParaRPr/>
            </a:p>
          </p:txBody>
        </p:sp>
        <p:pic>
          <p:nvPicPr>
            <p:cNvPr id="59" name="object 59"/>
            <p:cNvPicPr/>
            <p:nvPr/>
          </p:nvPicPr>
          <p:blipFill>
            <a:blip r:embed="rId21" cstate="print"/>
            <a:stretch>
              <a:fillRect/>
            </a:stretch>
          </p:blipFill>
          <p:spPr>
            <a:xfrm>
              <a:off x="1825497" y="5096128"/>
              <a:ext cx="424688" cy="214375"/>
            </a:xfrm>
            <a:prstGeom prst="rect">
              <a:avLst/>
            </a:prstGeom>
          </p:spPr>
        </p:pic>
        <p:sp>
          <p:nvSpPr>
            <p:cNvPr id="60" name="object 60"/>
            <p:cNvSpPr/>
            <p:nvPr/>
          </p:nvSpPr>
          <p:spPr>
            <a:xfrm>
              <a:off x="1814830" y="4597285"/>
              <a:ext cx="567055" cy="231775"/>
            </a:xfrm>
            <a:custGeom>
              <a:avLst/>
              <a:gdLst/>
              <a:ahLst/>
              <a:cxnLst/>
              <a:rect l="l" t="t" r="r" b="b"/>
              <a:pathLst>
                <a:path w="567055" h="231775">
                  <a:moveTo>
                    <a:pt x="76200" y="67805"/>
                  </a:moveTo>
                  <a:lnTo>
                    <a:pt x="66040" y="67805"/>
                  </a:lnTo>
                  <a:lnTo>
                    <a:pt x="67310" y="69075"/>
                  </a:lnTo>
                  <a:lnTo>
                    <a:pt x="67310" y="83426"/>
                  </a:lnTo>
                  <a:lnTo>
                    <a:pt x="66040" y="84696"/>
                  </a:lnTo>
                  <a:lnTo>
                    <a:pt x="76200" y="84696"/>
                  </a:lnTo>
                  <a:lnTo>
                    <a:pt x="74930" y="83426"/>
                  </a:lnTo>
                  <a:lnTo>
                    <a:pt x="74930" y="69075"/>
                  </a:lnTo>
                  <a:lnTo>
                    <a:pt x="76200" y="67805"/>
                  </a:lnTo>
                  <a:close/>
                </a:path>
                <a:path w="567055" h="231775">
                  <a:moveTo>
                    <a:pt x="100838" y="67805"/>
                  </a:moveTo>
                  <a:lnTo>
                    <a:pt x="90551" y="67805"/>
                  </a:lnTo>
                  <a:lnTo>
                    <a:pt x="91821" y="69075"/>
                  </a:lnTo>
                  <a:lnTo>
                    <a:pt x="91821" y="83426"/>
                  </a:lnTo>
                  <a:lnTo>
                    <a:pt x="90551" y="84696"/>
                  </a:lnTo>
                  <a:lnTo>
                    <a:pt x="100838" y="84696"/>
                  </a:lnTo>
                  <a:lnTo>
                    <a:pt x="99568" y="83426"/>
                  </a:lnTo>
                  <a:lnTo>
                    <a:pt x="99568" y="69075"/>
                  </a:lnTo>
                  <a:lnTo>
                    <a:pt x="100838" y="67805"/>
                  </a:lnTo>
                  <a:close/>
                </a:path>
                <a:path w="567055" h="231775">
                  <a:moveTo>
                    <a:pt x="125222" y="67805"/>
                  </a:moveTo>
                  <a:lnTo>
                    <a:pt x="115189" y="67805"/>
                  </a:lnTo>
                  <a:lnTo>
                    <a:pt x="116459" y="69075"/>
                  </a:lnTo>
                  <a:lnTo>
                    <a:pt x="116459" y="83426"/>
                  </a:lnTo>
                  <a:lnTo>
                    <a:pt x="115189" y="84696"/>
                  </a:lnTo>
                  <a:lnTo>
                    <a:pt x="125222" y="84696"/>
                  </a:lnTo>
                  <a:lnTo>
                    <a:pt x="123952" y="83426"/>
                  </a:lnTo>
                  <a:lnTo>
                    <a:pt x="123952" y="69075"/>
                  </a:lnTo>
                  <a:lnTo>
                    <a:pt x="125222" y="67805"/>
                  </a:lnTo>
                  <a:close/>
                </a:path>
                <a:path w="567055" h="231775">
                  <a:moveTo>
                    <a:pt x="125222" y="24625"/>
                  </a:moveTo>
                  <a:lnTo>
                    <a:pt x="115189" y="24625"/>
                  </a:lnTo>
                  <a:lnTo>
                    <a:pt x="116459" y="25895"/>
                  </a:lnTo>
                  <a:lnTo>
                    <a:pt x="116459" y="40246"/>
                  </a:lnTo>
                  <a:lnTo>
                    <a:pt x="115189" y="41516"/>
                  </a:lnTo>
                  <a:lnTo>
                    <a:pt x="125222" y="41516"/>
                  </a:lnTo>
                  <a:lnTo>
                    <a:pt x="123952" y="40246"/>
                  </a:lnTo>
                  <a:lnTo>
                    <a:pt x="123952" y="25895"/>
                  </a:lnTo>
                  <a:lnTo>
                    <a:pt x="125222" y="24625"/>
                  </a:lnTo>
                  <a:close/>
                </a:path>
                <a:path w="567055" h="231775">
                  <a:moveTo>
                    <a:pt x="149733" y="0"/>
                  </a:moveTo>
                  <a:lnTo>
                    <a:pt x="129159" y="0"/>
                  </a:lnTo>
                  <a:lnTo>
                    <a:pt x="129159" y="7734"/>
                  </a:lnTo>
                  <a:lnTo>
                    <a:pt x="135509" y="7734"/>
                  </a:lnTo>
                  <a:lnTo>
                    <a:pt x="135509" y="15989"/>
                  </a:lnTo>
                  <a:lnTo>
                    <a:pt x="143256" y="15989"/>
                  </a:lnTo>
                  <a:lnTo>
                    <a:pt x="143256" y="7734"/>
                  </a:lnTo>
                  <a:lnTo>
                    <a:pt x="149733" y="7734"/>
                  </a:lnTo>
                  <a:lnTo>
                    <a:pt x="149733" y="0"/>
                  </a:lnTo>
                  <a:close/>
                </a:path>
                <a:path w="567055" h="231775">
                  <a:moveTo>
                    <a:pt x="149860" y="24625"/>
                  </a:moveTo>
                  <a:lnTo>
                    <a:pt x="139573" y="24625"/>
                  </a:lnTo>
                  <a:lnTo>
                    <a:pt x="140843" y="25895"/>
                  </a:lnTo>
                  <a:lnTo>
                    <a:pt x="140843" y="40246"/>
                  </a:lnTo>
                  <a:lnTo>
                    <a:pt x="139573" y="41516"/>
                  </a:lnTo>
                  <a:lnTo>
                    <a:pt x="149860" y="41516"/>
                  </a:lnTo>
                  <a:lnTo>
                    <a:pt x="149860" y="24625"/>
                  </a:lnTo>
                  <a:close/>
                </a:path>
                <a:path w="567055" h="231775">
                  <a:moveTo>
                    <a:pt x="149860" y="16624"/>
                  </a:moveTo>
                  <a:lnTo>
                    <a:pt x="88392" y="16624"/>
                  </a:lnTo>
                  <a:lnTo>
                    <a:pt x="88392" y="24244"/>
                  </a:lnTo>
                  <a:lnTo>
                    <a:pt x="88392" y="25514"/>
                  </a:lnTo>
                  <a:lnTo>
                    <a:pt x="88392" y="40754"/>
                  </a:lnTo>
                  <a:lnTo>
                    <a:pt x="88392" y="42024"/>
                  </a:lnTo>
                  <a:lnTo>
                    <a:pt x="88392" y="57264"/>
                  </a:lnTo>
                  <a:lnTo>
                    <a:pt x="41148" y="57264"/>
                  </a:lnTo>
                  <a:lnTo>
                    <a:pt x="41148" y="122034"/>
                  </a:lnTo>
                  <a:lnTo>
                    <a:pt x="22352" y="122034"/>
                  </a:lnTo>
                  <a:lnTo>
                    <a:pt x="22352" y="158864"/>
                  </a:lnTo>
                  <a:lnTo>
                    <a:pt x="149860" y="158864"/>
                  </a:lnTo>
                  <a:lnTo>
                    <a:pt x="149860" y="122034"/>
                  </a:lnTo>
                  <a:lnTo>
                    <a:pt x="149860" y="85204"/>
                  </a:lnTo>
                  <a:lnTo>
                    <a:pt x="51549" y="85204"/>
                  </a:lnTo>
                  <a:lnTo>
                    <a:pt x="51549" y="83934"/>
                  </a:lnTo>
                  <a:lnTo>
                    <a:pt x="50419" y="83934"/>
                  </a:lnTo>
                  <a:lnTo>
                    <a:pt x="50419" y="68694"/>
                  </a:lnTo>
                  <a:lnTo>
                    <a:pt x="51435" y="68694"/>
                  </a:lnTo>
                  <a:lnTo>
                    <a:pt x="51435" y="67424"/>
                  </a:lnTo>
                  <a:lnTo>
                    <a:pt x="149860" y="67424"/>
                  </a:lnTo>
                  <a:lnTo>
                    <a:pt x="149860" y="57264"/>
                  </a:lnTo>
                  <a:lnTo>
                    <a:pt x="149860" y="42024"/>
                  </a:lnTo>
                  <a:lnTo>
                    <a:pt x="100711" y="42024"/>
                  </a:lnTo>
                  <a:lnTo>
                    <a:pt x="100711" y="40754"/>
                  </a:lnTo>
                  <a:lnTo>
                    <a:pt x="99568" y="40754"/>
                  </a:lnTo>
                  <a:lnTo>
                    <a:pt x="99568" y="25514"/>
                  </a:lnTo>
                  <a:lnTo>
                    <a:pt x="100584" y="25514"/>
                  </a:lnTo>
                  <a:lnTo>
                    <a:pt x="100584" y="24244"/>
                  </a:lnTo>
                  <a:lnTo>
                    <a:pt x="149860" y="24244"/>
                  </a:lnTo>
                  <a:lnTo>
                    <a:pt x="149860" y="16624"/>
                  </a:lnTo>
                  <a:close/>
                </a:path>
                <a:path w="567055" h="231775">
                  <a:moveTo>
                    <a:pt x="233553" y="128765"/>
                  </a:moveTo>
                  <a:lnTo>
                    <a:pt x="170688" y="128765"/>
                  </a:lnTo>
                  <a:lnTo>
                    <a:pt x="170688" y="157848"/>
                  </a:lnTo>
                  <a:lnTo>
                    <a:pt x="233553" y="157848"/>
                  </a:lnTo>
                  <a:lnTo>
                    <a:pt x="233553" y="128765"/>
                  </a:lnTo>
                  <a:close/>
                </a:path>
                <a:path w="567055" h="231775">
                  <a:moveTo>
                    <a:pt x="233553" y="94094"/>
                  </a:moveTo>
                  <a:lnTo>
                    <a:pt x="170688" y="94094"/>
                  </a:lnTo>
                  <a:lnTo>
                    <a:pt x="170688" y="123177"/>
                  </a:lnTo>
                  <a:lnTo>
                    <a:pt x="233553" y="123177"/>
                  </a:lnTo>
                  <a:lnTo>
                    <a:pt x="233553" y="94094"/>
                  </a:lnTo>
                  <a:close/>
                </a:path>
                <a:path w="567055" h="231775">
                  <a:moveTo>
                    <a:pt x="233553" y="59436"/>
                  </a:moveTo>
                  <a:lnTo>
                    <a:pt x="170688" y="59436"/>
                  </a:lnTo>
                  <a:lnTo>
                    <a:pt x="170688" y="88506"/>
                  </a:lnTo>
                  <a:lnTo>
                    <a:pt x="233553" y="88506"/>
                  </a:lnTo>
                  <a:lnTo>
                    <a:pt x="233553" y="59436"/>
                  </a:lnTo>
                  <a:close/>
                </a:path>
                <a:path w="567055" h="231775">
                  <a:moveTo>
                    <a:pt x="301879" y="128765"/>
                  </a:moveTo>
                  <a:lnTo>
                    <a:pt x="239141" y="128765"/>
                  </a:lnTo>
                  <a:lnTo>
                    <a:pt x="239141" y="157848"/>
                  </a:lnTo>
                  <a:lnTo>
                    <a:pt x="301879" y="157848"/>
                  </a:lnTo>
                  <a:lnTo>
                    <a:pt x="301879" y="128765"/>
                  </a:lnTo>
                  <a:close/>
                </a:path>
                <a:path w="567055" h="231775">
                  <a:moveTo>
                    <a:pt x="301879" y="94094"/>
                  </a:moveTo>
                  <a:lnTo>
                    <a:pt x="239141" y="94094"/>
                  </a:lnTo>
                  <a:lnTo>
                    <a:pt x="239141" y="123177"/>
                  </a:lnTo>
                  <a:lnTo>
                    <a:pt x="301879" y="123177"/>
                  </a:lnTo>
                  <a:lnTo>
                    <a:pt x="301879" y="94094"/>
                  </a:lnTo>
                  <a:close/>
                </a:path>
                <a:path w="567055" h="231775">
                  <a:moveTo>
                    <a:pt x="301879" y="59436"/>
                  </a:moveTo>
                  <a:lnTo>
                    <a:pt x="239141" y="59436"/>
                  </a:lnTo>
                  <a:lnTo>
                    <a:pt x="239141" y="88506"/>
                  </a:lnTo>
                  <a:lnTo>
                    <a:pt x="301879" y="88506"/>
                  </a:lnTo>
                  <a:lnTo>
                    <a:pt x="301879" y="59436"/>
                  </a:lnTo>
                  <a:close/>
                </a:path>
                <a:path w="567055" h="231775">
                  <a:moveTo>
                    <a:pt x="371094" y="128765"/>
                  </a:moveTo>
                  <a:lnTo>
                    <a:pt x="308356" y="128765"/>
                  </a:lnTo>
                  <a:lnTo>
                    <a:pt x="308356" y="157848"/>
                  </a:lnTo>
                  <a:lnTo>
                    <a:pt x="371094" y="157848"/>
                  </a:lnTo>
                  <a:lnTo>
                    <a:pt x="371094" y="128765"/>
                  </a:lnTo>
                  <a:close/>
                </a:path>
                <a:path w="567055" h="231775">
                  <a:moveTo>
                    <a:pt x="371094" y="94094"/>
                  </a:moveTo>
                  <a:lnTo>
                    <a:pt x="308356" y="94094"/>
                  </a:lnTo>
                  <a:lnTo>
                    <a:pt x="308356" y="123177"/>
                  </a:lnTo>
                  <a:lnTo>
                    <a:pt x="371094" y="123177"/>
                  </a:lnTo>
                  <a:lnTo>
                    <a:pt x="371094" y="94094"/>
                  </a:lnTo>
                  <a:close/>
                </a:path>
                <a:path w="567055" h="231775">
                  <a:moveTo>
                    <a:pt x="371094" y="59436"/>
                  </a:moveTo>
                  <a:lnTo>
                    <a:pt x="308356" y="59436"/>
                  </a:lnTo>
                  <a:lnTo>
                    <a:pt x="308356" y="88506"/>
                  </a:lnTo>
                  <a:lnTo>
                    <a:pt x="371094" y="88506"/>
                  </a:lnTo>
                  <a:lnTo>
                    <a:pt x="371094" y="59436"/>
                  </a:lnTo>
                  <a:close/>
                </a:path>
                <a:path w="567055" h="231775">
                  <a:moveTo>
                    <a:pt x="407162" y="128765"/>
                  </a:moveTo>
                  <a:lnTo>
                    <a:pt x="377698" y="128765"/>
                  </a:lnTo>
                  <a:lnTo>
                    <a:pt x="377698" y="157086"/>
                  </a:lnTo>
                  <a:lnTo>
                    <a:pt x="378587" y="157086"/>
                  </a:lnTo>
                  <a:lnTo>
                    <a:pt x="386461" y="156324"/>
                  </a:lnTo>
                  <a:lnTo>
                    <a:pt x="407162" y="128765"/>
                  </a:lnTo>
                  <a:close/>
                </a:path>
                <a:path w="567055" h="231775">
                  <a:moveTo>
                    <a:pt x="440423" y="94094"/>
                  </a:moveTo>
                  <a:lnTo>
                    <a:pt x="377698" y="94094"/>
                  </a:lnTo>
                  <a:lnTo>
                    <a:pt x="377698" y="123177"/>
                  </a:lnTo>
                  <a:lnTo>
                    <a:pt x="440423" y="123177"/>
                  </a:lnTo>
                  <a:lnTo>
                    <a:pt x="440423" y="94094"/>
                  </a:lnTo>
                  <a:close/>
                </a:path>
                <a:path w="567055" h="231775">
                  <a:moveTo>
                    <a:pt x="440423" y="59436"/>
                  </a:moveTo>
                  <a:lnTo>
                    <a:pt x="377698" y="59436"/>
                  </a:lnTo>
                  <a:lnTo>
                    <a:pt x="377698" y="88506"/>
                  </a:lnTo>
                  <a:lnTo>
                    <a:pt x="440423" y="88506"/>
                  </a:lnTo>
                  <a:lnTo>
                    <a:pt x="440423" y="59436"/>
                  </a:lnTo>
                  <a:close/>
                </a:path>
                <a:path w="567055" h="231775">
                  <a:moveTo>
                    <a:pt x="509524" y="94094"/>
                  </a:moveTo>
                  <a:lnTo>
                    <a:pt x="446786" y="94094"/>
                  </a:lnTo>
                  <a:lnTo>
                    <a:pt x="446786" y="123177"/>
                  </a:lnTo>
                  <a:lnTo>
                    <a:pt x="509524" y="123177"/>
                  </a:lnTo>
                  <a:lnTo>
                    <a:pt x="509524" y="94094"/>
                  </a:lnTo>
                  <a:close/>
                </a:path>
                <a:path w="567055" h="231775">
                  <a:moveTo>
                    <a:pt x="509524" y="59436"/>
                  </a:moveTo>
                  <a:lnTo>
                    <a:pt x="446786" y="59436"/>
                  </a:lnTo>
                  <a:lnTo>
                    <a:pt x="446786" y="88506"/>
                  </a:lnTo>
                  <a:lnTo>
                    <a:pt x="509524" y="88506"/>
                  </a:lnTo>
                  <a:lnTo>
                    <a:pt x="509524" y="59436"/>
                  </a:lnTo>
                  <a:close/>
                </a:path>
                <a:path w="567055" h="231775">
                  <a:moveTo>
                    <a:pt x="522224" y="201282"/>
                  </a:moveTo>
                  <a:lnTo>
                    <a:pt x="10541" y="201282"/>
                  </a:lnTo>
                  <a:lnTo>
                    <a:pt x="18034" y="212712"/>
                  </a:lnTo>
                  <a:lnTo>
                    <a:pt x="28448" y="222364"/>
                  </a:lnTo>
                  <a:lnTo>
                    <a:pt x="42164" y="229095"/>
                  </a:lnTo>
                  <a:lnTo>
                    <a:pt x="59690" y="231635"/>
                  </a:lnTo>
                  <a:lnTo>
                    <a:pt x="381635" y="231635"/>
                  </a:lnTo>
                  <a:lnTo>
                    <a:pt x="503555" y="231381"/>
                  </a:lnTo>
                  <a:lnTo>
                    <a:pt x="522224" y="201282"/>
                  </a:lnTo>
                  <a:close/>
                </a:path>
                <a:path w="567055" h="231775">
                  <a:moveTo>
                    <a:pt x="566928" y="129146"/>
                  </a:moveTo>
                  <a:lnTo>
                    <a:pt x="412623" y="129146"/>
                  </a:lnTo>
                  <a:lnTo>
                    <a:pt x="411353" y="148450"/>
                  </a:lnTo>
                  <a:lnTo>
                    <a:pt x="407289" y="158356"/>
                  </a:lnTo>
                  <a:lnTo>
                    <a:pt x="397510" y="162039"/>
                  </a:lnTo>
                  <a:lnTo>
                    <a:pt x="378587" y="162547"/>
                  </a:lnTo>
                  <a:lnTo>
                    <a:pt x="0" y="162547"/>
                  </a:lnTo>
                  <a:lnTo>
                    <a:pt x="508" y="172326"/>
                  </a:lnTo>
                  <a:lnTo>
                    <a:pt x="1524" y="178930"/>
                  </a:lnTo>
                  <a:lnTo>
                    <a:pt x="3810" y="185788"/>
                  </a:lnTo>
                  <a:lnTo>
                    <a:pt x="8001" y="195821"/>
                  </a:lnTo>
                  <a:lnTo>
                    <a:pt x="525653" y="195821"/>
                  </a:lnTo>
                  <a:lnTo>
                    <a:pt x="566928" y="129146"/>
                  </a:lnTo>
                  <a:close/>
                </a:path>
              </a:pathLst>
            </a:custGeom>
            <a:solidFill>
              <a:srgbClr val="00A0FF"/>
            </a:solidFill>
          </p:spPr>
          <p:txBody>
            <a:bodyPr wrap="square" lIns="0" tIns="0" rIns="0" bIns="0" rtlCol="0"/>
            <a:lstStyle/>
            <a:p>
              <a:endParaRPr/>
            </a:p>
          </p:txBody>
        </p:sp>
        <p:sp>
          <p:nvSpPr>
            <p:cNvPr id="61" name="object 61"/>
            <p:cNvSpPr/>
            <p:nvPr/>
          </p:nvSpPr>
          <p:spPr>
            <a:xfrm>
              <a:off x="1252854" y="5434202"/>
              <a:ext cx="1632585" cy="0"/>
            </a:xfrm>
            <a:custGeom>
              <a:avLst/>
              <a:gdLst/>
              <a:ahLst/>
              <a:cxnLst/>
              <a:rect l="l" t="t" r="r" b="b"/>
              <a:pathLst>
                <a:path w="1632585">
                  <a:moveTo>
                    <a:pt x="0" y="0"/>
                  </a:moveTo>
                  <a:lnTo>
                    <a:pt x="1632202" y="0"/>
                  </a:lnTo>
                </a:path>
              </a:pathLst>
            </a:custGeom>
            <a:ln w="25908">
              <a:solidFill>
                <a:srgbClr val="67AC39"/>
              </a:solidFill>
              <a:prstDash val="sysDot"/>
            </a:ln>
          </p:spPr>
          <p:txBody>
            <a:bodyPr wrap="square" lIns="0" tIns="0" rIns="0" bIns="0" rtlCol="0"/>
            <a:lstStyle/>
            <a:p>
              <a:endParaRPr/>
            </a:p>
          </p:txBody>
        </p:sp>
        <p:pic>
          <p:nvPicPr>
            <p:cNvPr id="62" name="object 62"/>
            <p:cNvPicPr/>
            <p:nvPr/>
          </p:nvPicPr>
          <p:blipFill>
            <a:blip r:embed="rId22" cstate="print"/>
            <a:stretch>
              <a:fillRect/>
            </a:stretch>
          </p:blipFill>
          <p:spPr>
            <a:xfrm>
              <a:off x="2910966" y="5395340"/>
              <a:ext cx="102107" cy="77724"/>
            </a:xfrm>
            <a:prstGeom prst="rect">
              <a:avLst/>
            </a:prstGeom>
          </p:spPr>
        </p:pic>
      </p:grpSp>
      <p:sp>
        <p:nvSpPr>
          <p:cNvPr id="63" name="object 63"/>
          <p:cNvSpPr/>
          <p:nvPr/>
        </p:nvSpPr>
        <p:spPr>
          <a:xfrm>
            <a:off x="6633591" y="4602226"/>
            <a:ext cx="141605" cy="184150"/>
          </a:xfrm>
          <a:custGeom>
            <a:avLst/>
            <a:gdLst/>
            <a:ahLst/>
            <a:cxnLst/>
            <a:rect l="l" t="t" r="r" b="b"/>
            <a:pathLst>
              <a:path w="141604" h="184150">
                <a:moveTo>
                  <a:pt x="34417" y="18288"/>
                </a:moveTo>
                <a:lnTo>
                  <a:pt x="0" y="18288"/>
                </a:lnTo>
                <a:lnTo>
                  <a:pt x="3429" y="21844"/>
                </a:lnTo>
                <a:lnTo>
                  <a:pt x="3429" y="71374"/>
                </a:lnTo>
                <a:lnTo>
                  <a:pt x="0" y="74930"/>
                </a:lnTo>
                <a:lnTo>
                  <a:pt x="34417" y="74930"/>
                </a:lnTo>
                <a:lnTo>
                  <a:pt x="34417" y="18288"/>
                </a:lnTo>
                <a:close/>
              </a:path>
              <a:path w="141604" h="184150">
                <a:moveTo>
                  <a:pt x="141465" y="0"/>
                </a:moveTo>
                <a:lnTo>
                  <a:pt x="48514" y="0"/>
                </a:lnTo>
                <a:lnTo>
                  <a:pt x="48514" y="184150"/>
                </a:lnTo>
                <a:lnTo>
                  <a:pt x="141465" y="184150"/>
                </a:lnTo>
                <a:lnTo>
                  <a:pt x="141465" y="0"/>
                </a:lnTo>
                <a:close/>
              </a:path>
            </a:pathLst>
          </a:custGeom>
          <a:solidFill>
            <a:srgbClr val="00A0FF"/>
          </a:solidFill>
        </p:spPr>
        <p:txBody>
          <a:bodyPr wrap="square" lIns="0" tIns="0" rIns="0" bIns="0" rtlCol="0"/>
          <a:lstStyle/>
          <a:p>
            <a:endParaRPr/>
          </a:p>
        </p:txBody>
      </p:sp>
      <p:sp>
        <p:nvSpPr>
          <p:cNvPr id="64" name="object 64"/>
          <p:cNvSpPr txBox="1"/>
          <p:nvPr/>
        </p:nvSpPr>
        <p:spPr>
          <a:xfrm>
            <a:off x="6679438" y="5073777"/>
            <a:ext cx="875665" cy="270510"/>
          </a:xfrm>
          <a:prstGeom prst="rect">
            <a:avLst/>
          </a:prstGeom>
        </p:spPr>
        <p:txBody>
          <a:bodyPr vert="horz" wrap="square" lIns="0" tIns="13335" rIns="0" bIns="0" rtlCol="0">
            <a:spAutoFit/>
          </a:bodyPr>
          <a:lstStyle/>
          <a:p>
            <a:pPr marL="12700">
              <a:lnSpc>
                <a:spcPct val="100000"/>
              </a:lnSpc>
              <a:spcBef>
                <a:spcPts val="105"/>
              </a:spcBef>
            </a:pPr>
            <a:r>
              <a:rPr sz="1600" b="1" spc="-10" dirty="0">
                <a:solidFill>
                  <a:srgbClr val="2A1680"/>
                </a:solidFill>
                <a:latin typeface="Arial"/>
                <a:cs typeface="Arial"/>
              </a:rPr>
              <a:t>Trucking</a:t>
            </a:r>
            <a:endParaRPr sz="1600">
              <a:latin typeface="Arial"/>
              <a:cs typeface="Arial"/>
            </a:endParaRPr>
          </a:p>
        </p:txBody>
      </p:sp>
      <p:sp>
        <p:nvSpPr>
          <p:cNvPr id="65" name="object 65"/>
          <p:cNvSpPr txBox="1"/>
          <p:nvPr/>
        </p:nvSpPr>
        <p:spPr>
          <a:xfrm>
            <a:off x="380491" y="5884570"/>
            <a:ext cx="1818005" cy="271145"/>
          </a:xfrm>
          <a:prstGeom prst="rect">
            <a:avLst/>
          </a:prstGeom>
        </p:spPr>
        <p:txBody>
          <a:bodyPr vert="horz" wrap="square" lIns="0" tIns="13970" rIns="0" bIns="0" rtlCol="0">
            <a:spAutoFit/>
          </a:bodyPr>
          <a:lstStyle/>
          <a:p>
            <a:pPr marL="12700">
              <a:lnSpc>
                <a:spcPct val="100000"/>
              </a:lnSpc>
              <a:spcBef>
                <a:spcPts val="110"/>
              </a:spcBef>
            </a:pPr>
            <a:r>
              <a:rPr sz="1600" b="1" dirty="0">
                <a:solidFill>
                  <a:srgbClr val="2A1680"/>
                </a:solidFill>
                <a:latin typeface="Arial"/>
                <a:cs typeface="Arial"/>
              </a:rPr>
              <a:t>Ultimate</a:t>
            </a:r>
            <a:r>
              <a:rPr sz="1600" b="1" spc="-100" dirty="0">
                <a:solidFill>
                  <a:srgbClr val="2A1680"/>
                </a:solidFill>
                <a:latin typeface="Arial"/>
                <a:cs typeface="Arial"/>
              </a:rPr>
              <a:t> </a:t>
            </a:r>
            <a:r>
              <a:rPr sz="1600" b="1" spc="-10" dirty="0">
                <a:solidFill>
                  <a:srgbClr val="2A1680"/>
                </a:solidFill>
                <a:latin typeface="Arial"/>
                <a:cs typeface="Arial"/>
              </a:rPr>
              <a:t>Customer</a:t>
            </a:r>
            <a:endParaRPr sz="1600">
              <a:latin typeface="Arial"/>
              <a:cs typeface="Arial"/>
            </a:endParaRPr>
          </a:p>
        </p:txBody>
      </p:sp>
      <p:sp>
        <p:nvSpPr>
          <p:cNvPr id="66" name="object 66"/>
          <p:cNvSpPr txBox="1"/>
          <p:nvPr/>
        </p:nvSpPr>
        <p:spPr>
          <a:xfrm>
            <a:off x="3340989" y="5924194"/>
            <a:ext cx="1114425" cy="271145"/>
          </a:xfrm>
          <a:prstGeom prst="rect">
            <a:avLst/>
          </a:prstGeom>
        </p:spPr>
        <p:txBody>
          <a:bodyPr vert="horz" wrap="square" lIns="0" tIns="13970" rIns="0" bIns="0" rtlCol="0">
            <a:spAutoFit/>
          </a:bodyPr>
          <a:lstStyle/>
          <a:p>
            <a:pPr marL="12700">
              <a:lnSpc>
                <a:spcPct val="100000"/>
              </a:lnSpc>
              <a:spcBef>
                <a:spcPts val="110"/>
              </a:spcBef>
            </a:pPr>
            <a:r>
              <a:rPr sz="1600" b="1" spc="-10" dirty="0">
                <a:solidFill>
                  <a:srgbClr val="2A1680"/>
                </a:solidFill>
                <a:latin typeface="Arial"/>
                <a:cs typeface="Arial"/>
              </a:rPr>
              <a:t>Warehouse</a:t>
            </a:r>
            <a:endParaRPr sz="1600">
              <a:latin typeface="Arial"/>
              <a:cs typeface="Arial"/>
            </a:endParaRPr>
          </a:p>
        </p:txBody>
      </p:sp>
      <p:sp>
        <p:nvSpPr>
          <p:cNvPr id="67" name="object 67"/>
          <p:cNvSpPr txBox="1"/>
          <p:nvPr/>
        </p:nvSpPr>
        <p:spPr>
          <a:xfrm>
            <a:off x="6072632" y="5766003"/>
            <a:ext cx="1608455" cy="514984"/>
          </a:xfrm>
          <a:prstGeom prst="rect">
            <a:avLst/>
          </a:prstGeom>
        </p:spPr>
        <p:txBody>
          <a:bodyPr vert="horz" wrap="square" lIns="0" tIns="13335" rIns="0" bIns="0" rtlCol="0">
            <a:spAutoFit/>
          </a:bodyPr>
          <a:lstStyle/>
          <a:p>
            <a:pPr marL="12700">
              <a:lnSpc>
                <a:spcPct val="100000"/>
              </a:lnSpc>
              <a:spcBef>
                <a:spcPts val="105"/>
              </a:spcBef>
            </a:pPr>
            <a:r>
              <a:rPr sz="1600" b="1" spc="-10" dirty="0">
                <a:solidFill>
                  <a:srgbClr val="2A1680"/>
                </a:solidFill>
                <a:latin typeface="Arial"/>
                <a:cs typeface="Arial"/>
              </a:rPr>
              <a:t>Partners</a:t>
            </a:r>
            <a:r>
              <a:rPr sz="1600" b="1" spc="-65" dirty="0">
                <a:solidFill>
                  <a:srgbClr val="2A1680"/>
                </a:solidFill>
                <a:latin typeface="Arial"/>
                <a:cs typeface="Arial"/>
              </a:rPr>
              <a:t> </a:t>
            </a:r>
            <a:r>
              <a:rPr sz="1600" b="1" spc="-10" dirty="0">
                <a:solidFill>
                  <a:srgbClr val="2A1680"/>
                </a:solidFill>
                <a:latin typeface="Arial"/>
                <a:cs typeface="Arial"/>
              </a:rPr>
              <a:t>-</a:t>
            </a:r>
            <a:r>
              <a:rPr sz="1600" b="1" spc="-100" dirty="0">
                <a:solidFill>
                  <a:srgbClr val="2A1680"/>
                </a:solidFill>
                <a:latin typeface="Arial"/>
                <a:cs typeface="Arial"/>
              </a:rPr>
              <a:t> </a:t>
            </a:r>
            <a:r>
              <a:rPr sz="1600" b="1" spc="-20" dirty="0">
                <a:solidFill>
                  <a:srgbClr val="2A1680"/>
                </a:solidFill>
                <a:latin typeface="Arial"/>
                <a:cs typeface="Arial"/>
              </a:rPr>
              <a:t>Waste</a:t>
            </a:r>
            <a:endParaRPr sz="1600">
              <a:latin typeface="Arial"/>
              <a:cs typeface="Arial"/>
            </a:endParaRPr>
          </a:p>
          <a:p>
            <a:pPr marL="30480">
              <a:lnSpc>
                <a:spcPct val="100000"/>
              </a:lnSpc>
            </a:pPr>
            <a:r>
              <a:rPr sz="1600" b="1" dirty="0">
                <a:solidFill>
                  <a:srgbClr val="2A1680"/>
                </a:solidFill>
                <a:latin typeface="Arial"/>
                <a:cs typeface="Arial"/>
              </a:rPr>
              <a:t>Mgt.</a:t>
            </a:r>
            <a:r>
              <a:rPr sz="1600" b="1" spc="-40" dirty="0">
                <a:solidFill>
                  <a:srgbClr val="2A1680"/>
                </a:solidFill>
                <a:latin typeface="Arial"/>
                <a:cs typeface="Arial"/>
              </a:rPr>
              <a:t> </a:t>
            </a:r>
            <a:r>
              <a:rPr sz="1600" b="1" spc="-10" dirty="0">
                <a:solidFill>
                  <a:srgbClr val="2A1680"/>
                </a:solidFill>
                <a:latin typeface="Arial"/>
                <a:cs typeface="Arial"/>
              </a:rPr>
              <a:t>Companies</a:t>
            </a:r>
            <a:endParaRPr sz="1600">
              <a:latin typeface="Arial"/>
              <a:cs typeface="Arial"/>
            </a:endParaRPr>
          </a:p>
        </p:txBody>
      </p:sp>
      <p:sp>
        <p:nvSpPr>
          <p:cNvPr id="68" name="object 68"/>
          <p:cNvSpPr/>
          <p:nvPr/>
        </p:nvSpPr>
        <p:spPr>
          <a:xfrm>
            <a:off x="1209675" y="674369"/>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pic>
        <p:nvPicPr>
          <p:cNvPr id="69" name="object 69"/>
          <p:cNvPicPr/>
          <p:nvPr/>
        </p:nvPicPr>
        <p:blipFill>
          <a:blip r:embed="rId23" cstate="print"/>
          <a:stretch>
            <a:fillRect/>
          </a:stretch>
        </p:blipFill>
        <p:spPr>
          <a:xfrm>
            <a:off x="7999730" y="902284"/>
            <a:ext cx="87629" cy="131749"/>
          </a:xfrm>
          <a:prstGeom prst="rect">
            <a:avLst/>
          </a:prstGeom>
        </p:spPr>
      </p:pic>
      <p:pic>
        <p:nvPicPr>
          <p:cNvPr id="70" name="object 70"/>
          <p:cNvPicPr/>
          <p:nvPr/>
        </p:nvPicPr>
        <p:blipFill>
          <a:blip r:embed="rId24" cstate="print"/>
          <a:stretch>
            <a:fillRect/>
          </a:stretch>
        </p:blipFill>
        <p:spPr>
          <a:xfrm>
            <a:off x="7994650" y="1728617"/>
            <a:ext cx="109220" cy="113771"/>
          </a:xfrm>
          <a:prstGeom prst="rect">
            <a:avLst/>
          </a:prstGeom>
        </p:spPr>
      </p:pic>
      <p:pic>
        <p:nvPicPr>
          <p:cNvPr id="71" name="object 71"/>
          <p:cNvPicPr/>
          <p:nvPr/>
        </p:nvPicPr>
        <p:blipFill>
          <a:blip r:embed="rId24" cstate="print"/>
          <a:stretch>
            <a:fillRect/>
          </a:stretch>
        </p:blipFill>
        <p:spPr>
          <a:xfrm>
            <a:off x="7994650" y="2458994"/>
            <a:ext cx="109220" cy="113771"/>
          </a:xfrm>
          <a:prstGeom prst="rect">
            <a:avLst/>
          </a:prstGeom>
        </p:spPr>
      </p:pic>
      <p:pic>
        <p:nvPicPr>
          <p:cNvPr id="72" name="object 72"/>
          <p:cNvPicPr/>
          <p:nvPr/>
        </p:nvPicPr>
        <p:blipFill>
          <a:blip r:embed="rId24" cstate="print"/>
          <a:stretch>
            <a:fillRect/>
          </a:stretch>
        </p:blipFill>
        <p:spPr>
          <a:xfrm>
            <a:off x="7994650" y="2946928"/>
            <a:ext cx="109220" cy="113771"/>
          </a:xfrm>
          <a:prstGeom prst="rect">
            <a:avLst/>
          </a:prstGeom>
        </p:spPr>
      </p:pic>
      <p:pic>
        <p:nvPicPr>
          <p:cNvPr id="73" name="object 73"/>
          <p:cNvPicPr/>
          <p:nvPr/>
        </p:nvPicPr>
        <p:blipFill>
          <a:blip r:embed="rId24" cstate="print"/>
          <a:stretch>
            <a:fillRect/>
          </a:stretch>
        </p:blipFill>
        <p:spPr>
          <a:xfrm>
            <a:off x="7994650" y="3677178"/>
            <a:ext cx="109220" cy="113771"/>
          </a:xfrm>
          <a:prstGeom prst="rect">
            <a:avLst/>
          </a:prstGeom>
        </p:spPr>
      </p:pic>
      <p:pic>
        <p:nvPicPr>
          <p:cNvPr id="74" name="object 74"/>
          <p:cNvPicPr/>
          <p:nvPr/>
        </p:nvPicPr>
        <p:blipFill>
          <a:blip r:embed="rId24" cstate="print"/>
          <a:stretch>
            <a:fillRect/>
          </a:stretch>
        </p:blipFill>
        <p:spPr>
          <a:xfrm>
            <a:off x="7994650" y="4407428"/>
            <a:ext cx="109220" cy="113771"/>
          </a:xfrm>
          <a:prstGeom prst="rect">
            <a:avLst/>
          </a:prstGeom>
        </p:spPr>
      </p:pic>
      <p:pic>
        <p:nvPicPr>
          <p:cNvPr id="75" name="object 75"/>
          <p:cNvPicPr/>
          <p:nvPr/>
        </p:nvPicPr>
        <p:blipFill>
          <a:blip r:embed="rId24" cstate="print"/>
          <a:stretch>
            <a:fillRect/>
          </a:stretch>
        </p:blipFill>
        <p:spPr>
          <a:xfrm>
            <a:off x="7994650" y="5381391"/>
            <a:ext cx="109220" cy="113771"/>
          </a:xfrm>
          <a:prstGeom prst="rect">
            <a:avLst/>
          </a:prstGeom>
        </p:spPr>
      </p:pic>
      <p:pic>
        <p:nvPicPr>
          <p:cNvPr id="76" name="object 76"/>
          <p:cNvPicPr/>
          <p:nvPr/>
        </p:nvPicPr>
        <p:blipFill>
          <a:blip r:embed="rId24" cstate="print"/>
          <a:stretch>
            <a:fillRect/>
          </a:stretch>
        </p:blipFill>
        <p:spPr>
          <a:xfrm>
            <a:off x="7994650" y="6111285"/>
            <a:ext cx="109220" cy="113771"/>
          </a:xfrm>
          <a:prstGeom prst="rect">
            <a:avLst/>
          </a:prstGeom>
        </p:spPr>
      </p:pic>
      <p:pic>
        <p:nvPicPr>
          <p:cNvPr id="77" name="object 77"/>
          <p:cNvPicPr/>
          <p:nvPr/>
        </p:nvPicPr>
        <p:blipFill>
          <a:blip r:embed="rId25" cstate="print"/>
          <a:stretch>
            <a:fillRect/>
          </a:stretch>
        </p:blipFill>
        <p:spPr>
          <a:xfrm>
            <a:off x="25400" y="125095"/>
            <a:ext cx="1119543" cy="524509"/>
          </a:xfrm>
          <a:prstGeom prst="rect">
            <a:avLst/>
          </a:prstGeom>
        </p:spPr>
      </p:pic>
      <p:sp>
        <p:nvSpPr>
          <p:cNvPr id="78" name="object 78"/>
          <p:cNvSpPr/>
          <p:nvPr/>
        </p:nvSpPr>
        <p:spPr>
          <a:xfrm>
            <a:off x="0" y="6689138"/>
            <a:ext cx="11363325" cy="155575"/>
          </a:xfrm>
          <a:custGeom>
            <a:avLst/>
            <a:gdLst/>
            <a:ahLst/>
            <a:cxnLst/>
            <a:rect l="l" t="t" r="r" b="b"/>
            <a:pathLst>
              <a:path w="11363325" h="155575">
                <a:moveTo>
                  <a:pt x="11362944" y="0"/>
                </a:moveTo>
                <a:lnTo>
                  <a:pt x="0" y="0"/>
                </a:lnTo>
                <a:lnTo>
                  <a:pt x="0" y="155447"/>
                </a:lnTo>
                <a:lnTo>
                  <a:pt x="11362944" y="155447"/>
                </a:lnTo>
                <a:lnTo>
                  <a:pt x="11362944" y="0"/>
                </a:lnTo>
                <a:close/>
              </a:path>
            </a:pathLst>
          </a:custGeom>
          <a:solidFill>
            <a:srgbClr val="001543"/>
          </a:solidFill>
        </p:spPr>
        <p:txBody>
          <a:bodyPr wrap="square" lIns="0" tIns="0" rIns="0" bIns="0" rtlCol="0"/>
          <a:lstStyle/>
          <a:p>
            <a:endParaRPr/>
          </a:p>
        </p:txBody>
      </p:sp>
      <p:pic>
        <p:nvPicPr>
          <p:cNvPr id="79" name="object 79"/>
          <p:cNvPicPr/>
          <p:nvPr/>
        </p:nvPicPr>
        <p:blipFill>
          <a:blip r:embed="rId26" cstate="print"/>
          <a:stretch>
            <a:fillRect/>
          </a:stretch>
        </p:blipFill>
        <p:spPr>
          <a:xfrm>
            <a:off x="11490325" y="6454823"/>
            <a:ext cx="583044" cy="340995"/>
          </a:xfrm>
          <a:prstGeom prst="rect">
            <a:avLst/>
          </a:prstGeom>
        </p:spPr>
      </p:pic>
      <p:pic>
        <p:nvPicPr>
          <p:cNvPr id="80" name="object 80"/>
          <p:cNvPicPr/>
          <p:nvPr/>
        </p:nvPicPr>
        <p:blipFill>
          <a:blip r:embed="rId27" cstate="print"/>
          <a:stretch>
            <a:fillRect/>
          </a:stretch>
        </p:blipFill>
        <p:spPr>
          <a:xfrm>
            <a:off x="3147060" y="313054"/>
            <a:ext cx="112184" cy="18224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6136" y="46663"/>
            <a:ext cx="12264272" cy="6811337"/>
            <a:chOff x="0" y="124460"/>
            <a:chExt cx="12193650" cy="6733029"/>
          </a:xfrm>
        </p:grpSpPr>
        <p:pic>
          <p:nvPicPr>
            <p:cNvPr id="3" name="object 3"/>
            <p:cNvPicPr/>
            <p:nvPr/>
          </p:nvPicPr>
          <p:blipFill>
            <a:blip r:embed="rId3" cstate="print"/>
            <a:stretch>
              <a:fillRect/>
            </a:stretch>
          </p:blipFill>
          <p:spPr>
            <a:xfrm>
              <a:off x="115359" y="2184780"/>
              <a:ext cx="4384802" cy="1455928"/>
            </a:xfrm>
            <a:prstGeom prst="rect">
              <a:avLst/>
            </a:prstGeom>
          </p:spPr>
        </p:pic>
        <p:pic>
          <p:nvPicPr>
            <p:cNvPr id="4" name="object 4"/>
            <p:cNvPicPr/>
            <p:nvPr/>
          </p:nvPicPr>
          <p:blipFill>
            <a:blip r:embed="rId4" cstate="print"/>
            <a:stretch>
              <a:fillRect/>
            </a:stretch>
          </p:blipFill>
          <p:spPr>
            <a:xfrm>
              <a:off x="278891" y="2117852"/>
              <a:ext cx="4107941" cy="1597660"/>
            </a:xfrm>
            <a:prstGeom prst="rect">
              <a:avLst/>
            </a:prstGeom>
          </p:spPr>
        </p:pic>
        <p:sp>
          <p:nvSpPr>
            <p:cNvPr id="5" name="object 5"/>
            <p:cNvSpPr/>
            <p:nvPr/>
          </p:nvSpPr>
          <p:spPr>
            <a:xfrm>
              <a:off x="329184" y="2517139"/>
              <a:ext cx="3744595" cy="767080"/>
            </a:xfrm>
            <a:custGeom>
              <a:avLst/>
              <a:gdLst/>
              <a:ahLst/>
              <a:cxnLst/>
              <a:rect l="l" t="t" r="r" b="b"/>
              <a:pathLst>
                <a:path w="3744595" h="767079">
                  <a:moveTo>
                    <a:pt x="3589654" y="0"/>
                  </a:moveTo>
                  <a:lnTo>
                    <a:pt x="154825" y="0"/>
                  </a:lnTo>
                  <a:lnTo>
                    <a:pt x="105892" y="7874"/>
                  </a:lnTo>
                  <a:lnTo>
                    <a:pt x="63385" y="29845"/>
                  </a:lnTo>
                  <a:lnTo>
                    <a:pt x="29870" y="63373"/>
                  </a:lnTo>
                  <a:lnTo>
                    <a:pt x="7886" y="105918"/>
                  </a:lnTo>
                  <a:lnTo>
                    <a:pt x="0" y="154812"/>
                  </a:lnTo>
                  <a:lnTo>
                    <a:pt x="0" y="611759"/>
                  </a:lnTo>
                  <a:lnTo>
                    <a:pt x="7886" y="660654"/>
                  </a:lnTo>
                  <a:lnTo>
                    <a:pt x="29870" y="703199"/>
                  </a:lnTo>
                  <a:lnTo>
                    <a:pt x="63385" y="736726"/>
                  </a:lnTo>
                  <a:lnTo>
                    <a:pt x="105892" y="758698"/>
                  </a:lnTo>
                  <a:lnTo>
                    <a:pt x="154825" y="766572"/>
                  </a:lnTo>
                  <a:lnTo>
                    <a:pt x="3589654" y="766572"/>
                  </a:lnTo>
                  <a:lnTo>
                    <a:pt x="3638550" y="758698"/>
                  </a:lnTo>
                  <a:lnTo>
                    <a:pt x="3681094" y="736726"/>
                  </a:lnTo>
                  <a:lnTo>
                    <a:pt x="3714623" y="703199"/>
                  </a:lnTo>
                  <a:lnTo>
                    <a:pt x="3736593" y="660654"/>
                  </a:lnTo>
                  <a:lnTo>
                    <a:pt x="3744467" y="611759"/>
                  </a:lnTo>
                  <a:lnTo>
                    <a:pt x="3744467" y="154812"/>
                  </a:lnTo>
                  <a:lnTo>
                    <a:pt x="3736593" y="105918"/>
                  </a:lnTo>
                  <a:lnTo>
                    <a:pt x="3714623" y="63373"/>
                  </a:lnTo>
                  <a:lnTo>
                    <a:pt x="3681094" y="29845"/>
                  </a:lnTo>
                  <a:lnTo>
                    <a:pt x="3638550" y="7874"/>
                  </a:lnTo>
                  <a:lnTo>
                    <a:pt x="3589654" y="0"/>
                  </a:lnTo>
                  <a:close/>
                </a:path>
              </a:pathLst>
            </a:custGeom>
            <a:solidFill>
              <a:srgbClr val="092062"/>
            </a:solidFill>
          </p:spPr>
          <p:txBody>
            <a:bodyPr wrap="square" lIns="0" tIns="0" rIns="0" bIns="0" rtlCol="0"/>
            <a:lstStyle/>
            <a:p>
              <a:endParaRPr/>
            </a:p>
          </p:txBody>
        </p:sp>
        <p:pic>
          <p:nvPicPr>
            <p:cNvPr id="6" name="object 6"/>
            <p:cNvPicPr/>
            <p:nvPr/>
          </p:nvPicPr>
          <p:blipFill>
            <a:blip r:embed="rId5" cstate="print"/>
            <a:stretch>
              <a:fillRect/>
            </a:stretch>
          </p:blipFill>
          <p:spPr>
            <a:xfrm>
              <a:off x="65530" y="2939287"/>
              <a:ext cx="4484497" cy="1506093"/>
            </a:xfrm>
            <a:prstGeom prst="rect">
              <a:avLst/>
            </a:prstGeom>
          </p:spPr>
        </p:pic>
        <p:pic>
          <p:nvPicPr>
            <p:cNvPr id="7" name="object 7"/>
            <p:cNvPicPr/>
            <p:nvPr/>
          </p:nvPicPr>
          <p:blipFill>
            <a:blip r:embed="rId6" cstate="print"/>
            <a:stretch>
              <a:fillRect/>
            </a:stretch>
          </p:blipFill>
          <p:spPr>
            <a:xfrm>
              <a:off x="42670" y="2978911"/>
              <a:ext cx="4595622" cy="1494155"/>
            </a:xfrm>
            <a:prstGeom prst="rect">
              <a:avLst/>
            </a:prstGeom>
          </p:spPr>
        </p:pic>
        <p:sp>
          <p:nvSpPr>
            <p:cNvPr id="8" name="object 8"/>
            <p:cNvSpPr/>
            <p:nvPr/>
          </p:nvSpPr>
          <p:spPr>
            <a:xfrm>
              <a:off x="329184" y="3321811"/>
              <a:ext cx="3744595" cy="767080"/>
            </a:xfrm>
            <a:custGeom>
              <a:avLst/>
              <a:gdLst/>
              <a:ahLst/>
              <a:cxnLst/>
              <a:rect l="l" t="t" r="r" b="b"/>
              <a:pathLst>
                <a:path w="3744595" h="767079">
                  <a:moveTo>
                    <a:pt x="3589654" y="0"/>
                  </a:moveTo>
                  <a:lnTo>
                    <a:pt x="154825" y="0"/>
                  </a:lnTo>
                  <a:lnTo>
                    <a:pt x="105892" y="7874"/>
                  </a:lnTo>
                  <a:lnTo>
                    <a:pt x="63385" y="29845"/>
                  </a:lnTo>
                  <a:lnTo>
                    <a:pt x="29870" y="63373"/>
                  </a:lnTo>
                  <a:lnTo>
                    <a:pt x="7886" y="105917"/>
                  </a:lnTo>
                  <a:lnTo>
                    <a:pt x="0" y="154812"/>
                  </a:lnTo>
                  <a:lnTo>
                    <a:pt x="0" y="611758"/>
                  </a:lnTo>
                  <a:lnTo>
                    <a:pt x="7886" y="660654"/>
                  </a:lnTo>
                  <a:lnTo>
                    <a:pt x="29870" y="703199"/>
                  </a:lnTo>
                  <a:lnTo>
                    <a:pt x="63385" y="736726"/>
                  </a:lnTo>
                  <a:lnTo>
                    <a:pt x="105892" y="758698"/>
                  </a:lnTo>
                  <a:lnTo>
                    <a:pt x="154825" y="766571"/>
                  </a:lnTo>
                  <a:lnTo>
                    <a:pt x="3589654" y="766571"/>
                  </a:lnTo>
                  <a:lnTo>
                    <a:pt x="3638550" y="758698"/>
                  </a:lnTo>
                  <a:lnTo>
                    <a:pt x="3681094" y="736726"/>
                  </a:lnTo>
                  <a:lnTo>
                    <a:pt x="3714623" y="703199"/>
                  </a:lnTo>
                  <a:lnTo>
                    <a:pt x="3736593" y="660654"/>
                  </a:lnTo>
                  <a:lnTo>
                    <a:pt x="3744467" y="611758"/>
                  </a:lnTo>
                  <a:lnTo>
                    <a:pt x="3744467" y="154812"/>
                  </a:lnTo>
                  <a:lnTo>
                    <a:pt x="3736593" y="105917"/>
                  </a:lnTo>
                  <a:lnTo>
                    <a:pt x="3714623" y="63373"/>
                  </a:lnTo>
                  <a:lnTo>
                    <a:pt x="3681094" y="29845"/>
                  </a:lnTo>
                  <a:lnTo>
                    <a:pt x="3638550" y="7874"/>
                  </a:lnTo>
                  <a:lnTo>
                    <a:pt x="3589654" y="0"/>
                  </a:lnTo>
                  <a:close/>
                </a:path>
              </a:pathLst>
            </a:custGeom>
            <a:solidFill>
              <a:srgbClr val="092062"/>
            </a:solidFill>
          </p:spPr>
          <p:txBody>
            <a:bodyPr wrap="square" lIns="0" tIns="0" rIns="0" bIns="0" rtlCol="0"/>
            <a:lstStyle/>
            <a:p>
              <a:endParaRPr/>
            </a:p>
          </p:txBody>
        </p:sp>
        <p:pic>
          <p:nvPicPr>
            <p:cNvPr id="9" name="object 9"/>
            <p:cNvPicPr/>
            <p:nvPr/>
          </p:nvPicPr>
          <p:blipFill>
            <a:blip r:embed="rId5" cstate="print"/>
            <a:stretch>
              <a:fillRect/>
            </a:stretch>
          </p:blipFill>
          <p:spPr>
            <a:xfrm>
              <a:off x="77722" y="3747007"/>
              <a:ext cx="4484497" cy="1506093"/>
            </a:xfrm>
            <a:prstGeom prst="rect">
              <a:avLst/>
            </a:prstGeom>
          </p:spPr>
        </p:pic>
        <p:pic>
          <p:nvPicPr>
            <p:cNvPr id="10" name="object 10"/>
            <p:cNvPicPr/>
            <p:nvPr/>
          </p:nvPicPr>
          <p:blipFill>
            <a:blip r:embed="rId7" cstate="print"/>
            <a:stretch>
              <a:fillRect/>
            </a:stretch>
          </p:blipFill>
          <p:spPr>
            <a:xfrm>
              <a:off x="175260" y="3923804"/>
              <a:ext cx="4354830" cy="1220203"/>
            </a:xfrm>
            <a:prstGeom prst="rect">
              <a:avLst/>
            </a:prstGeom>
          </p:spPr>
        </p:pic>
        <p:sp>
          <p:nvSpPr>
            <p:cNvPr id="11" name="object 11"/>
            <p:cNvSpPr/>
            <p:nvPr/>
          </p:nvSpPr>
          <p:spPr>
            <a:xfrm>
              <a:off x="341375" y="4129531"/>
              <a:ext cx="3744595" cy="767080"/>
            </a:xfrm>
            <a:custGeom>
              <a:avLst/>
              <a:gdLst/>
              <a:ahLst/>
              <a:cxnLst/>
              <a:rect l="l" t="t" r="r" b="b"/>
              <a:pathLst>
                <a:path w="3744595" h="767079">
                  <a:moveTo>
                    <a:pt x="3589654" y="0"/>
                  </a:moveTo>
                  <a:lnTo>
                    <a:pt x="154825" y="0"/>
                  </a:lnTo>
                  <a:lnTo>
                    <a:pt x="105892" y="7874"/>
                  </a:lnTo>
                  <a:lnTo>
                    <a:pt x="63385" y="29845"/>
                  </a:lnTo>
                  <a:lnTo>
                    <a:pt x="29870" y="63373"/>
                  </a:lnTo>
                  <a:lnTo>
                    <a:pt x="7886" y="105918"/>
                  </a:lnTo>
                  <a:lnTo>
                    <a:pt x="0" y="154813"/>
                  </a:lnTo>
                  <a:lnTo>
                    <a:pt x="0" y="611759"/>
                  </a:lnTo>
                  <a:lnTo>
                    <a:pt x="7886" y="660654"/>
                  </a:lnTo>
                  <a:lnTo>
                    <a:pt x="29870" y="703199"/>
                  </a:lnTo>
                  <a:lnTo>
                    <a:pt x="63385" y="736727"/>
                  </a:lnTo>
                  <a:lnTo>
                    <a:pt x="105892" y="758698"/>
                  </a:lnTo>
                  <a:lnTo>
                    <a:pt x="154825" y="766572"/>
                  </a:lnTo>
                  <a:lnTo>
                    <a:pt x="3589654" y="766572"/>
                  </a:lnTo>
                  <a:lnTo>
                    <a:pt x="3638550" y="758698"/>
                  </a:lnTo>
                  <a:lnTo>
                    <a:pt x="3681095" y="736727"/>
                  </a:lnTo>
                  <a:lnTo>
                    <a:pt x="3714623" y="703199"/>
                  </a:lnTo>
                  <a:lnTo>
                    <a:pt x="3736594" y="660654"/>
                  </a:lnTo>
                  <a:lnTo>
                    <a:pt x="3744468" y="611759"/>
                  </a:lnTo>
                  <a:lnTo>
                    <a:pt x="3744468" y="154813"/>
                  </a:lnTo>
                  <a:lnTo>
                    <a:pt x="3736594" y="105918"/>
                  </a:lnTo>
                  <a:lnTo>
                    <a:pt x="3714623" y="63373"/>
                  </a:lnTo>
                  <a:lnTo>
                    <a:pt x="3681095" y="29845"/>
                  </a:lnTo>
                  <a:lnTo>
                    <a:pt x="3638550" y="7874"/>
                  </a:lnTo>
                  <a:lnTo>
                    <a:pt x="3589654" y="0"/>
                  </a:lnTo>
                  <a:close/>
                </a:path>
              </a:pathLst>
            </a:custGeom>
            <a:solidFill>
              <a:srgbClr val="092062"/>
            </a:solidFill>
          </p:spPr>
          <p:txBody>
            <a:bodyPr wrap="square" lIns="0" tIns="0" rIns="0" bIns="0" rtlCol="0"/>
            <a:lstStyle/>
            <a:p>
              <a:endParaRPr/>
            </a:p>
          </p:txBody>
        </p:sp>
        <p:pic>
          <p:nvPicPr>
            <p:cNvPr id="12" name="object 12"/>
            <p:cNvPicPr/>
            <p:nvPr/>
          </p:nvPicPr>
          <p:blipFill>
            <a:blip r:embed="rId5" cstate="print"/>
            <a:stretch>
              <a:fillRect/>
            </a:stretch>
          </p:blipFill>
          <p:spPr>
            <a:xfrm>
              <a:off x="77722" y="4569968"/>
              <a:ext cx="4484497" cy="1506093"/>
            </a:xfrm>
            <a:prstGeom prst="rect">
              <a:avLst/>
            </a:prstGeom>
          </p:spPr>
        </p:pic>
        <p:pic>
          <p:nvPicPr>
            <p:cNvPr id="13" name="object 13"/>
            <p:cNvPicPr/>
            <p:nvPr/>
          </p:nvPicPr>
          <p:blipFill>
            <a:blip r:embed="rId8" cstate="print"/>
            <a:stretch>
              <a:fillRect/>
            </a:stretch>
          </p:blipFill>
          <p:spPr>
            <a:xfrm>
              <a:off x="464819" y="4748275"/>
              <a:ext cx="3711575" cy="1220203"/>
            </a:xfrm>
            <a:prstGeom prst="rect">
              <a:avLst/>
            </a:prstGeom>
          </p:spPr>
        </p:pic>
        <p:sp>
          <p:nvSpPr>
            <p:cNvPr id="14" name="object 14"/>
            <p:cNvSpPr/>
            <p:nvPr/>
          </p:nvSpPr>
          <p:spPr>
            <a:xfrm>
              <a:off x="341375" y="4952492"/>
              <a:ext cx="3744595" cy="767080"/>
            </a:xfrm>
            <a:custGeom>
              <a:avLst/>
              <a:gdLst/>
              <a:ahLst/>
              <a:cxnLst/>
              <a:rect l="l" t="t" r="r" b="b"/>
              <a:pathLst>
                <a:path w="3744595" h="767079">
                  <a:moveTo>
                    <a:pt x="3589654" y="0"/>
                  </a:moveTo>
                  <a:lnTo>
                    <a:pt x="154825" y="0"/>
                  </a:lnTo>
                  <a:lnTo>
                    <a:pt x="105892" y="7873"/>
                  </a:lnTo>
                  <a:lnTo>
                    <a:pt x="63385" y="29844"/>
                  </a:lnTo>
                  <a:lnTo>
                    <a:pt x="29870" y="63372"/>
                  </a:lnTo>
                  <a:lnTo>
                    <a:pt x="7886" y="105917"/>
                  </a:lnTo>
                  <a:lnTo>
                    <a:pt x="0" y="154812"/>
                  </a:lnTo>
                  <a:lnTo>
                    <a:pt x="0" y="611758"/>
                  </a:lnTo>
                  <a:lnTo>
                    <a:pt x="7886" y="660692"/>
                  </a:lnTo>
                  <a:lnTo>
                    <a:pt x="29870" y="703186"/>
                  </a:lnTo>
                  <a:lnTo>
                    <a:pt x="63385" y="736701"/>
                  </a:lnTo>
                  <a:lnTo>
                    <a:pt x="105892" y="758685"/>
                  </a:lnTo>
                  <a:lnTo>
                    <a:pt x="154825" y="766571"/>
                  </a:lnTo>
                  <a:lnTo>
                    <a:pt x="3589654" y="766571"/>
                  </a:lnTo>
                  <a:lnTo>
                    <a:pt x="3638550" y="758685"/>
                  </a:lnTo>
                  <a:lnTo>
                    <a:pt x="3681095" y="736701"/>
                  </a:lnTo>
                  <a:lnTo>
                    <a:pt x="3714623" y="703186"/>
                  </a:lnTo>
                  <a:lnTo>
                    <a:pt x="3736594" y="660692"/>
                  </a:lnTo>
                  <a:lnTo>
                    <a:pt x="3744468" y="611758"/>
                  </a:lnTo>
                  <a:lnTo>
                    <a:pt x="3744468" y="154812"/>
                  </a:lnTo>
                  <a:lnTo>
                    <a:pt x="3736594" y="105917"/>
                  </a:lnTo>
                  <a:lnTo>
                    <a:pt x="3714623" y="63372"/>
                  </a:lnTo>
                  <a:lnTo>
                    <a:pt x="3681095" y="29844"/>
                  </a:lnTo>
                  <a:lnTo>
                    <a:pt x="3638550" y="7873"/>
                  </a:lnTo>
                  <a:lnTo>
                    <a:pt x="3589654" y="0"/>
                  </a:lnTo>
                  <a:close/>
                </a:path>
              </a:pathLst>
            </a:custGeom>
            <a:solidFill>
              <a:srgbClr val="092062"/>
            </a:solidFill>
          </p:spPr>
          <p:txBody>
            <a:bodyPr wrap="square" lIns="0" tIns="0" rIns="0" bIns="0" rtlCol="0"/>
            <a:lstStyle/>
            <a:p>
              <a:endParaRPr/>
            </a:p>
          </p:txBody>
        </p:sp>
        <p:pic>
          <p:nvPicPr>
            <p:cNvPr id="15" name="object 15"/>
            <p:cNvPicPr/>
            <p:nvPr/>
          </p:nvPicPr>
          <p:blipFill>
            <a:blip r:embed="rId9" cstate="print"/>
            <a:stretch>
              <a:fillRect/>
            </a:stretch>
          </p:blipFill>
          <p:spPr>
            <a:xfrm>
              <a:off x="77722" y="5402067"/>
              <a:ext cx="4484497" cy="1455420"/>
            </a:xfrm>
            <a:prstGeom prst="rect">
              <a:avLst/>
            </a:prstGeom>
          </p:spPr>
        </p:pic>
        <p:pic>
          <p:nvPicPr>
            <p:cNvPr id="16" name="object 16"/>
            <p:cNvPicPr/>
            <p:nvPr/>
          </p:nvPicPr>
          <p:blipFill>
            <a:blip r:embed="rId10" cstate="print"/>
            <a:stretch>
              <a:fillRect/>
            </a:stretch>
          </p:blipFill>
          <p:spPr>
            <a:xfrm>
              <a:off x="301752" y="5441693"/>
              <a:ext cx="4100322" cy="1415796"/>
            </a:xfrm>
            <a:prstGeom prst="rect">
              <a:avLst/>
            </a:prstGeom>
          </p:spPr>
        </p:pic>
        <p:sp>
          <p:nvSpPr>
            <p:cNvPr id="17" name="object 17"/>
            <p:cNvSpPr/>
            <p:nvPr/>
          </p:nvSpPr>
          <p:spPr>
            <a:xfrm>
              <a:off x="341375" y="5784595"/>
              <a:ext cx="3744595" cy="765175"/>
            </a:xfrm>
            <a:custGeom>
              <a:avLst/>
              <a:gdLst/>
              <a:ahLst/>
              <a:cxnLst/>
              <a:rect l="l" t="t" r="r" b="b"/>
              <a:pathLst>
                <a:path w="3744595" h="765175">
                  <a:moveTo>
                    <a:pt x="3589909" y="0"/>
                  </a:moveTo>
                  <a:lnTo>
                    <a:pt x="154520" y="0"/>
                  </a:lnTo>
                  <a:lnTo>
                    <a:pt x="105676" y="7873"/>
                  </a:lnTo>
                  <a:lnTo>
                    <a:pt x="63258" y="29806"/>
                  </a:lnTo>
                  <a:lnTo>
                    <a:pt x="29806" y="63258"/>
                  </a:lnTo>
                  <a:lnTo>
                    <a:pt x="7874" y="105676"/>
                  </a:lnTo>
                  <a:lnTo>
                    <a:pt x="0" y="154520"/>
                  </a:lnTo>
                  <a:lnTo>
                    <a:pt x="0" y="610527"/>
                  </a:lnTo>
                  <a:lnTo>
                    <a:pt x="7874" y="659358"/>
                  </a:lnTo>
                  <a:lnTo>
                    <a:pt x="29806" y="701776"/>
                  </a:lnTo>
                  <a:lnTo>
                    <a:pt x="63258" y="735228"/>
                  </a:lnTo>
                  <a:lnTo>
                    <a:pt x="105676" y="757173"/>
                  </a:lnTo>
                  <a:lnTo>
                    <a:pt x="154520" y="765047"/>
                  </a:lnTo>
                  <a:lnTo>
                    <a:pt x="3589909" y="765047"/>
                  </a:lnTo>
                  <a:lnTo>
                    <a:pt x="3638804" y="757173"/>
                  </a:lnTo>
                  <a:lnTo>
                    <a:pt x="3681222" y="735228"/>
                  </a:lnTo>
                  <a:lnTo>
                    <a:pt x="3714623" y="701776"/>
                  </a:lnTo>
                  <a:lnTo>
                    <a:pt x="3736594" y="659358"/>
                  </a:lnTo>
                  <a:lnTo>
                    <a:pt x="3744468" y="610527"/>
                  </a:lnTo>
                  <a:lnTo>
                    <a:pt x="3744468" y="154520"/>
                  </a:lnTo>
                  <a:lnTo>
                    <a:pt x="3736594" y="105676"/>
                  </a:lnTo>
                  <a:lnTo>
                    <a:pt x="3714623" y="63258"/>
                  </a:lnTo>
                  <a:lnTo>
                    <a:pt x="3681222" y="29806"/>
                  </a:lnTo>
                  <a:lnTo>
                    <a:pt x="3638804" y="7873"/>
                  </a:lnTo>
                  <a:lnTo>
                    <a:pt x="3589909" y="0"/>
                  </a:lnTo>
                  <a:close/>
                </a:path>
              </a:pathLst>
            </a:custGeom>
            <a:solidFill>
              <a:srgbClr val="092062"/>
            </a:solidFill>
          </p:spPr>
          <p:txBody>
            <a:bodyPr wrap="square" lIns="0" tIns="0" rIns="0" bIns="0" rtlCol="0"/>
            <a:lstStyle/>
            <a:p>
              <a:endParaRPr/>
            </a:p>
          </p:txBody>
        </p:sp>
        <p:pic>
          <p:nvPicPr>
            <p:cNvPr id="18" name="object 18"/>
            <p:cNvPicPr/>
            <p:nvPr/>
          </p:nvPicPr>
          <p:blipFill>
            <a:blip r:embed="rId11" cstate="print"/>
            <a:stretch>
              <a:fillRect/>
            </a:stretch>
          </p:blipFill>
          <p:spPr>
            <a:xfrm>
              <a:off x="50292" y="1313179"/>
              <a:ext cx="4486021" cy="1504569"/>
            </a:xfrm>
            <a:prstGeom prst="rect">
              <a:avLst/>
            </a:prstGeom>
          </p:spPr>
        </p:pic>
        <p:pic>
          <p:nvPicPr>
            <p:cNvPr id="19" name="object 19"/>
            <p:cNvPicPr/>
            <p:nvPr/>
          </p:nvPicPr>
          <p:blipFill>
            <a:blip r:embed="rId12" cstate="print"/>
            <a:stretch>
              <a:fillRect/>
            </a:stretch>
          </p:blipFill>
          <p:spPr>
            <a:xfrm>
              <a:off x="108204" y="1296415"/>
              <a:ext cx="4426585" cy="1596136"/>
            </a:xfrm>
            <a:prstGeom prst="rect">
              <a:avLst/>
            </a:prstGeom>
          </p:spPr>
        </p:pic>
        <p:sp>
          <p:nvSpPr>
            <p:cNvPr id="20" name="object 20"/>
            <p:cNvSpPr/>
            <p:nvPr/>
          </p:nvSpPr>
          <p:spPr>
            <a:xfrm>
              <a:off x="313943" y="1695704"/>
              <a:ext cx="3746500" cy="765175"/>
            </a:xfrm>
            <a:custGeom>
              <a:avLst/>
              <a:gdLst/>
              <a:ahLst/>
              <a:cxnLst/>
              <a:rect l="l" t="t" r="r" b="b"/>
              <a:pathLst>
                <a:path w="3746500" h="765175">
                  <a:moveTo>
                    <a:pt x="3591432" y="0"/>
                  </a:moveTo>
                  <a:lnTo>
                    <a:pt x="154520" y="0"/>
                  </a:lnTo>
                  <a:lnTo>
                    <a:pt x="105676" y="7874"/>
                  </a:lnTo>
                  <a:lnTo>
                    <a:pt x="63258" y="29845"/>
                  </a:lnTo>
                  <a:lnTo>
                    <a:pt x="29806" y="63246"/>
                  </a:lnTo>
                  <a:lnTo>
                    <a:pt x="7874" y="105663"/>
                  </a:lnTo>
                  <a:lnTo>
                    <a:pt x="0" y="154559"/>
                  </a:lnTo>
                  <a:lnTo>
                    <a:pt x="0" y="610488"/>
                  </a:lnTo>
                  <a:lnTo>
                    <a:pt x="7874" y="659384"/>
                  </a:lnTo>
                  <a:lnTo>
                    <a:pt x="29806" y="701801"/>
                  </a:lnTo>
                  <a:lnTo>
                    <a:pt x="63258" y="735203"/>
                  </a:lnTo>
                  <a:lnTo>
                    <a:pt x="105676" y="757174"/>
                  </a:lnTo>
                  <a:lnTo>
                    <a:pt x="154520" y="765048"/>
                  </a:lnTo>
                  <a:lnTo>
                    <a:pt x="3591432" y="765048"/>
                  </a:lnTo>
                  <a:lnTo>
                    <a:pt x="3640328" y="757174"/>
                  </a:lnTo>
                  <a:lnTo>
                    <a:pt x="3682746" y="735203"/>
                  </a:lnTo>
                  <a:lnTo>
                    <a:pt x="3716147" y="701801"/>
                  </a:lnTo>
                  <a:lnTo>
                    <a:pt x="3738118" y="659384"/>
                  </a:lnTo>
                  <a:lnTo>
                    <a:pt x="3745992" y="610488"/>
                  </a:lnTo>
                  <a:lnTo>
                    <a:pt x="3745992" y="154559"/>
                  </a:lnTo>
                  <a:lnTo>
                    <a:pt x="3738118" y="105663"/>
                  </a:lnTo>
                  <a:lnTo>
                    <a:pt x="3716147" y="63246"/>
                  </a:lnTo>
                  <a:lnTo>
                    <a:pt x="3682746" y="29845"/>
                  </a:lnTo>
                  <a:lnTo>
                    <a:pt x="3640328" y="7874"/>
                  </a:lnTo>
                  <a:lnTo>
                    <a:pt x="3591432" y="0"/>
                  </a:lnTo>
                  <a:close/>
                </a:path>
              </a:pathLst>
            </a:custGeom>
            <a:solidFill>
              <a:srgbClr val="092062"/>
            </a:solidFill>
          </p:spPr>
          <p:txBody>
            <a:bodyPr wrap="square" lIns="0" tIns="0" rIns="0" bIns="0" rtlCol="0"/>
            <a:lstStyle/>
            <a:p>
              <a:endParaRPr/>
            </a:p>
          </p:txBody>
        </p:sp>
        <p:pic>
          <p:nvPicPr>
            <p:cNvPr id="21" name="object 21"/>
            <p:cNvPicPr/>
            <p:nvPr/>
          </p:nvPicPr>
          <p:blipFill>
            <a:blip r:embed="rId13" cstate="print"/>
            <a:stretch>
              <a:fillRect/>
            </a:stretch>
          </p:blipFill>
          <p:spPr>
            <a:xfrm>
              <a:off x="50292" y="427735"/>
              <a:ext cx="4486021" cy="1506093"/>
            </a:xfrm>
            <a:prstGeom prst="rect">
              <a:avLst/>
            </a:prstGeom>
          </p:spPr>
        </p:pic>
        <p:pic>
          <p:nvPicPr>
            <p:cNvPr id="22" name="object 22"/>
            <p:cNvPicPr/>
            <p:nvPr/>
          </p:nvPicPr>
          <p:blipFill>
            <a:blip r:embed="rId14" cstate="print"/>
            <a:stretch>
              <a:fillRect/>
            </a:stretch>
          </p:blipFill>
          <p:spPr>
            <a:xfrm>
              <a:off x="213359" y="464312"/>
              <a:ext cx="4209923" cy="1483614"/>
            </a:xfrm>
            <a:prstGeom prst="rect">
              <a:avLst/>
            </a:prstGeom>
          </p:spPr>
        </p:pic>
        <p:sp>
          <p:nvSpPr>
            <p:cNvPr id="23" name="object 23"/>
            <p:cNvSpPr/>
            <p:nvPr/>
          </p:nvSpPr>
          <p:spPr>
            <a:xfrm>
              <a:off x="313943" y="810260"/>
              <a:ext cx="3746500" cy="767080"/>
            </a:xfrm>
            <a:custGeom>
              <a:avLst/>
              <a:gdLst/>
              <a:ahLst/>
              <a:cxnLst/>
              <a:rect l="l" t="t" r="r" b="b"/>
              <a:pathLst>
                <a:path w="3746500" h="767080">
                  <a:moveTo>
                    <a:pt x="3591179" y="0"/>
                  </a:moveTo>
                  <a:lnTo>
                    <a:pt x="154825" y="0"/>
                  </a:lnTo>
                  <a:lnTo>
                    <a:pt x="105892" y="7874"/>
                  </a:lnTo>
                  <a:lnTo>
                    <a:pt x="63385" y="29844"/>
                  </a:lnTo>
                  <a:lnTo>
                    <a:pt x="29870" y="63373"/>
                  </a:lnTo>
                  <a:lnTo>
                    <a:pt x="7886" y="105917"/>
                  </a:lnTo>
                  <a:lnTo>
                    <a:pt x="0" y="154812"/>
                  </a:lnTo>
                  <a:lnTo>
                    <a:pt x="0" y="611759"/>
                  </a:lnTo>
                  <a:lnTo>
                    <a:pt x="7886" y="660653"/>
                  </a:lnTo>
                  <a:lnTo>
                    <a:pt x="29870" y="703199"/>
                  </a:lnTo>
                  <a:lnTo>
                    <a:pt x="63385" y="736726"/>
                  </a:lnTo>
                  <a:lnTo>
                    <a:pt x="105892" y="758698"/>
                  </a:lnTo>
                  <a:lnTo>
                    <a:pt x="154825" y="766572"/>
                  </a:lnTo>
                  <a:lnTo>
                    <a:pt x="3591179" y="766572"/>
                  </a:lnTo>
                  <a:lnTo>
                    <a:pt x="3640074" y="758698"/>
                  </a:lnTo>
                  <a:lnTo>
                    <a:pt x="3682619" y="736726"/>
                  </a:lnTo>
                  <a:lnTo>
                    <a:pt x="3716147" y="703199"/>
                  </a:lnTo>
                  <a:lnTo>
                    <a:pt x="3738118" y="660653"/>
                  </a:lnTo>
                  <a:lnTo>
                    <a:pt x="3745992" y="611759"/>
                  </a:lnTo>
                  <a:lnTo>
                    <a:pt x="3745992" y="154812"/>
                  </a:lnTo>
                  <a:lnTo>
                    <a:pt x="3738118" y="105917"/>
                  </a:lnTo>
                  <a:lnTo>
                    <a:pt x="3716147" y="63373"/>
                  </a:lnTo>
                  <a:lnTo>
                    <a:pt x="3682619" y="29844"/>
                  </a:lnTo>
                  <a:lnTo>
                    <a:pt x="3640074" y="7874"/>
                  </a:lnTo>
                  <a:lnTo>
                    <a:pt x="3591179" y="0"/>
                  </a:lnTo>
                  <a:close/>
                </a:path>
              </a:pathLst>
            </a:custGeom>
            <a:solidFill>
              <a:srgbClr val="092062"/>
            </a:solidFill>
          </p:spPr>
          <p:txBody>
            <a:bodyPr wrap="square" lIns="0" tIns="0" rIns="0" bIns="0" rtlCol="0"/>
            <a:lstStyle/>
            <a:p>
              <a:endParaRPr/>
            </a:p>
          </p:txBody>
        </p:sp>
        <p:sp>
          <p:nvSpPr>
            <p:cNvPr id="24" name="object 24"/>
            <p:cNvSpPr/>
            <p:nvPr/>
          </p:nvSpPr>
          <p:spPr>
            <a:xfrm>
              <a:off x="4401311" y="4612639"/>
              <a:ext cx="7589520" cy="1691639"/>
            </a:xfrm>
            <a:custGeom>
              <a:avLst/>
              <a:gdLst/>
              <a:ahLst/>
              <a:cxnLst/>
              <a:rect l="l" t="t" r="r" b="b"/>
              <a:pathLst>
                <a:path w="7589520" h="1691639">
                  <a:moveTo>
                    <a:pt x="0" y="442722"/>
                  </a:moveTo>
                  <a:lnTo>
                    <a:pt x="2539" y="394462"/>
                  </a:lnTo>
                  <a:lnTo>
                    <a:pt x="10160" y="347726"/>
                  </a:lnTo>
                  <a:lnTo>
                    <a:pt x="22605" y="302768"/>
                  </a:lnTo>
                  <a:lnTo>
                    <a:pt x="39370" y="259842"/>
                  </a:lnTo>
                  <a:lnTo>
                    <a:pt x="60451" y="219329"/>
                  </a:lnTo>
                  <a:lnTo>
                    <a:pt x="85471" y="181229"/>
                  </a:lnTo>
                  <a:lnTo>
                    <a:pt x="114046" y="146050"/>
                  </a:lnTo>
                  <a:lnTo>
                    <a:pt x="146050" y="114046"/>
                  </a:lnTo>
                  <a:lnTo>
                    <a:pt x="181228" y="85471"/>
                  </a:lnTo>
                  <a:lnTo>
                    <a:pt x="219328" y="60452"/>
                  </a:lnTo>
                  <a:lnTo>
                    <a:pt x="259841" y="39370"/>
                  </a:lnTo>
                  <a:lnTo>
                    <a:pt x="302767" y="22606"/>
                  </a:lnTo>
                  <a:lnTo>
                    <a:pt x="347725" y="10160"/>
                  </a:lnTo>
                  <a:lnTo>
                    <a:pt x="394462" y="2540"/>
                  </a:lnTo>
                  <a:lnTo>
                    <a:pt x="442722" y="0"/>
                  </a:lnTo>
                  <a:lnTo>
                    <a:pt x="7146798" y="0"/>
                  </a:lnTo>
                  <a:lnTo>
                    <a:pt x="7195058" y="2540"/>
                  </a:lnTo>
                  <a:lnTo>
                    <a:pt x="7241794" y="10160"/>
                  </a:lnTo>
                  <a:lnTo>
                    <a:pt x="7286752" y="22606"/>
                  </a:lnTo>
                  <a:lnTo>
                    <a:pt x="7329678" y="39370"/>
                  </a:lnTo>
                  <a:lnTo>
                    <a:pt x="7370190" y="60452"/>
                  </a:lnTo>
                  <a:lnTo>
                    <a:pt x="7408290" y="85471"/>
                  </a:lnTo>
                  <a:lnTo>
                    <a:pt x="7443469" y="114046"/>
                  </a:lnTo>
                  <a:lnTo>
                    <a:pt x="7475473" y="146050"/>
                  </a:lnTo>
                  <a:lnTo>
                    <a:pt x="7504048" y="181229"/>
                  </a:lnTo>
                  <a:lnTo>
                    <a:pt x="7529067" y="219329"/>
                  </a:lnTo>
                  <a:lnTo>
                    <a:pt x="7550150" y="259842"/>
                  </a:lnTo>
                  <a:lnTo>
                    <a:pt x="7566913" y="302768"/>
                  </a:lnTo>
                  <a:lnTo>
                    <a:pt x="7579359" y="347726"/>
                  </a:lnTo>
                  <a:lnTo>
                    <a:pt x="7586980" y="394462"/>
                  </a:lnTo>
                  <a:lnTo>
                    <a:pt x="7589519" y="442722"/>
                  </a:lnTo>
                  <a:lnTo>
                    <a:pt x="7589519" y="1248956"/>
                  </a:lnTo>
                  <a:lnTo>
                    <a:pt x="7586980" y="1297190"/>
                  </a:lnTo>
                  <a:lnTo>
                    <a:pt x="7579359" y="1343926"/>
                  </a:lnTo>
                  <a:lnTo>
                    <a:pt x="7566913" y="1388872"/>
                  </a:lnTo>
                  <a:lnTo>
                    <a:pt x="7550150" y="1431785"/>
                  </a:lnTo>
                  <a:lnTo>
                    <a:pt x="7529067" y="1472387"/>
                  </a:lnTo>
                  <a:lnTo>
                    <a:pt x="7504048" y="1510398"/>
                  </a:lnTo>
                  <a:lnTo>
                    <a:pt x="7475473" y="1545551"/>
                  </a:lnTo>
                  <a:lnTo>
                    <a:pt x="7443469" y="1577594"/>
                  </a:lnTo>
                  <a:lnTo>
                    <a:pt x="7408290" y="1606232"/>
                  </a:lnTo>
                  <a:lnTo>
                    <a:pt x="7370190" y="1631200"/>
                  </a:lnTo>
                  <a:lnTo>
                    <a:pt x="7329678" y="1652231"/>
                  </a:lnTo>
                  <a:lnTo>
                    <a:pt x="7286752" y="1669072"/>
                  </a:lnTo>
                  <a:lnTo>
                    <a:pt x="7241794" y="1681429"/>
                  </a:lnTo>
                  <a:lnTo>
                    <a:pt x="7195058" y="1689036"/>
                  </a:lnTo>
                  <a:lnTo>
                    <a:pt x="7146798" y="1691640"/>
                  </a:lnTo>
                  <a:lnTo>
                    <a:pt x="442722" y="1691640"/>
                  </a:lnTo>
                  <a:lnTo>
                    <a:pt x="394462" y="1689036"/>
                  </a:lnTo>
                  <a:lnTo>
                    <a:pt x="347725" y="1681429"/>
                  </a:lnTo>
                  <a:lnTo>
                    <a:pt x="302767" y="1669072"/>
                  </a:lnTo>
                  <a:lnTo>
                    <a:pt x="259841" y="1652231"/>
                  </a:lnTo>
                  <a:lnTo>
                    <a:pt x="219328" y="1631200"/>
                  </a:lnTo>
                  <a:lnTo>
                    <a:pt x="181228" y="1606232"/>
                  </a:lnTo>
                  <a:lnTo>
                    <a:pt x="146050" y="1577594"/>
                  </a:lnTo>
                  <a:lnTo>
                    <a:pt x="114046" y="1545551"/>
                  </a:lnTo>
                  <a:lnTo>
                    <a:pt x="85471" y="1510398"/>
                  </a:lnTo>
                  <a:lnTo>
                    <a:pt x="60451" y="1472387"/>
                  </a:lnTo>
                  <a:lnTo>
                    <a:pt x="39370" y="1431785"/>
                  </a:lnTo>
                  <a:lnTo>
                    <a:pt x="22605" y="1388872"/>
                  </a:lnTo>
                  <a:lnTo>
                    <a:pt x="10160" y="1343926"/>
                  </a:lnTo>
                  <a:lnTo>
                    <a:pt x="2539" y="1297190"/>
                  </a:lnTo>
                  <a:lnTo>
                    <a:pt x="0" y="1248956"/>
                  </a:lnTo>
                  <a:lnTo>
                    <a:pt x="0" y="442722"/>
                  </a:lnTo>
                  <a:close/>
                </a:path>
              </a:pathLst>
            </a:custGeom>
            <a:ln w="64008">
              <a:solidFill>
                <a:srgbClr val="1F0D5F"/>
              </a:solidFill>
            </a:ln>
          </p:spPr>
          <p:txBody>
            <a:bodyPr wrap="square" lIns="0" tIns="0" rIns="0" bIns="0" rtlCol="0"/>
            <a:lstStyle/>
            <a:p>
              <a:endParaRPr/>
            </a:p>
          </p:txBody>
        </p:sp>
        <p:pic>
          <p:nvPicPr>
            <p:cNvPr id="25" name="object 25"/>
            <p:cNvPicPr/>
            <p:nvPr/>
          </p:nvPicPr>
          <p:blipFill>
            <a:blip r:embed="rId15" cstate="print"/>
            <a:stretch>
              <a:fillRect/>
            </a:stretch>
          </p:blipFill>
          <p:spPr>
            <a:xfrm>
              <a:off x="5920740" y="5338063"/>
              <a:ext cx="1083564" cy="786384"/>
            </a:xfrm>
            <a:prstGeom prst="rect">
              <a:avLst/>
            </a:prstGeom>
          </p:spPr>
        </p:pic>
        <p:pic>
          <p:nvPicPr>
            <p:cNvPr id="26" name="object 26"/>
            <p:cNvPicPr/>
            <p:nvPr/>
          </p:nvPicPr>
          <p:blipFill>
            <a:blip r:embed="rId16" cstate="print"/>
            <a:stretch>
              <a:fillRect/>
            </a:stretch>
          </p:blipFill>
          <p:spPr>
            <a:xfrm>
              <a:off x="7313676" y="5386831"/>
              <a:ext cx="1395983" cy="687324"/>
            </a:xfrm>
            <a:prstGeom prst="rect">
              <a:avLst/>
            </a:prstGeom>
          </p:spPr>
        </p:pic>
        <p:sp>
          <p:nvSpPr>
            <p:cNvPr id="27" name="object 27"/>
            <p:cNvSpPr/>
            <p:nvPr/>
          </p:nvSpPr>
          <p:spPr>
            <a:xfrm>
              <a:off x="4445508" y="2823464"/>
              <a:ext cx="3549650" cy="1397635"/>
            </a:xfrm>
            <a:custGeom>
              <a:avLst/>
              <a:gdLst/>
              <a:ahLst/>
              <a:cxnLst/>
              <a:rect l="l" t="t" r="r" b="b"/>
              <a:pathLst>
                <a:path w="3549650" h="1397635">
                  <a:moveTo>
                    <a:pt x="0" y="419862"/>
                  </a:moveTo>
                  <a:lnTo>
                    <a:pt x="2793" y="370839"/>
                  </a:lnTo>
                  <a:lnTo>
                    <a:pt x="11049" y="323596"/>
                  </a:lnTo>
                  <a:lnTo>
                    <a:pt x="24511" y="278257"/>
                  </a:lnTo>
                  <a:lnTo>
                    <a:pt x="42671" y="235203"/>
                  </a:lnTo>
                  <a:lnTo>
                    <a:pt x="65404" y="194818"/>
                  </a:lnTo>
                  <a:lnTo>
                    <a:pt x="92201" y="157225"/>
                  </a:lnTo>
                  <a:lnTo>
                    <a:pt x="122936" y="122936"/>
                  </a:lnTo>
                  <a:lnTo>
                    <a:pt x="157225" y="92201"/>
                  </a:lnTo>
                  <a:lnTo>
                    <a:pt x="194817" y="65405"/>
                  </a:lnTo>
                  <a:lnTo>
                    <a:pt x="235203" y="42672"/>
                  </a:lnTo>
                  <a:lnTo>
                    <a:pt x="278256" y="24511"/>
                  </a:lnTo>
                  <a:lnTo>
                    <a:pt x="323595" y="11049"/>
                  </a:lnTo>
                  <a:lnTo>
                    <a:pt x="370839" y="2794"/>
                  </a:lnTo>
                  <a:lnTo>
                    <a:pt x="419862" y="0"/>
                  </a:lnTo>
                  <a:lnTo>
                    <a:pt x="3129534" y="0"/>
                  </a:lnTo>
                  <a:lnTo>
                    <a:pt x="3178556" y="2794"/>
                  </a:lnTo>
                  <a:lnTo>
                    <a:pt x="3225799" y="11049"/>
                  </a:lnTo>
                  <a:lnTo>
                    <a:pt x="3271139" y="24511"/>
                  </a:lnTo>
                  <a:lnTo>
                    <a:pt x="3314191" y="42672"/>
                  </a:lnTo>
                  <a:lnTo>
                    <a:pt x="3354577" y="65405"/>
                  </a:lnTo>
                  <a:lnTo>
                    <a:pt x="3392169" y="92201"/>
                  </a:lnTo>
                  <a:lnTo>
                    <a:pt x="3426460" y="122936"/>
                  </a:lnTo>
                  <a:lnTo>
                    <a:pt x="3457193" y="157225"/>
                  </a:lnTo>
                  <a:lnTo>
                    <a:pt x="3483991" y="194818"/>
                  </a:lnTo>
                  <a:lnTo>
                    <a:pt x="3506723" y="235203"/>
                  </a:lnTo>
                  <a:lnTo>
                    <a:pt x="3524885" y="278257"/>
                  </a:lnTo>
                  <a:lnTo>
                    <a:pt x="3538346" y="323596"/>
                  </a:lnTo>
                  <a:lnTo>
                    <a:pt x="3546601" y="370839"/>
                  </a:lnTo>
                  <a:lnTo>
                    <a:pt x="3549395" y="419862"/>
                  </a:lnTo>
                  <a:lnTo>
                    <a:pt x="3549395" y="977646"/>
                  </a:lnTo>
                  <a:lnTo>
                    <a:pt x="3546601" y="1026668"/>
                  </a:lnTo>
                  <a:lnTo>
                    <a:pt x="3538346" y="1073912"/>
                  </a:lnTo>
                  <a:lnTo>
                    <a:pt x="3524885" y="1119251"/>
                  </a:lnTo>
                  <a:lnTo>
                    <a:pt x="3506723" y="1162304"/>
                  </a:lnTo>
                  <a:lnTo>
                    <a:pt x="3483991" y="1202690"/>
                  </a:lnTo>
                  <a:lnTo>
                    <a:pt x="3457193" y="1240282"/>
                  </a:lnTo>
                  <a:lnTo>
                    <a:pt x="3426460" y="1274572"/>
                  </a:lnTo>
                  <a:lnTo>
                    <a:pt x="3392169" y="1305306"/>
                  </a:lnTo>
                  <a:lnTo>
                    <a:pt x="3354577" y="1332103"/>
                  </a:lnTo>
                  <a:lnTo>
                    <a:pt x="3314191" y="1354836"/>
                  </a:lnTo>
                  <a:lnTo>
                    <a:pt x="3271139" y="1372997"/>
                  </a:lnTo>
                  <a:lnTo>
                    <a:pt x="3225799" y="1386459"/>
                  </a:lnTo>
                  <a:lnTo>
                    <a:pt x="3178556" y="1394714"/>
                  </a:lnTo>
                  <a:lnTo>
                    <a:pt x="3129534" y="1397508"/>
                  </a:lnTo>
                  <a:lnTo>
                    <a:pt x="419862" y="1397508"/>
                  </a:lnTo>
                  <a:lnTo>
                    <a:pt x="370839" y="1394714"/>
                  </a:lnTo>
                  <a:lnTo>
                    <a:pt x="323595" y="1386459"/>
                  </a:lnTo>
                  <a:lnTo>
                    <a:pt x="278256" y="1372997"/>
                  </a:lnTo>
                  <a:lnTo>
                    <a:pt x="235203" y="1354836"/>
                  </a:lnTo>
                  <a:lnTo>
                    <a:pt x="194817" y="1332103"/>
                  </a:lnTo>
                  <a:lnTo>
                    <a:pt x="157225" y="1305306"/>
                  </a:lnTo>
                  <a:lnTo>
                    <a:pt x="122936" y="1274572"/>
                  </a:lnTo>
                  <a:lnTo>
                    <a:pt x="92201" y="1240282"/>
                  </a:lnTo>
                  <a:lnTo>
                    <a:pt x="65404" y="1202690"/>
                  </a:lnTo>
                  <a:lnTo>
                    <a:pt x="42671" y="1162304"/>
                  </a:lnTo>
                  <a:lnTo>
                    <a:pt x="24511" y="1119251"/>
                  </a:lnTo>
                  <a:lnTo>
                    <a:pt x="11049" y="1073912"/>
                  </a:lnTo>
                  <a:lnTo>
                    <a:pt x="2793" y="1026668"/>
                  </a:lnTo>
                  <a:lnTo>
                    <a:pt x="0" y="977646"/>
                  </a:lnTo>
                  <a:lnTo>
                    <a:pt x="0" y="419862"/>
                  </a:lnTo>
                  <a:close/>
                </a:path>
              </a:pathLst>
            </a:custGeom>
            <a:ln w="64008">
              <a:solidFill>
                <a:srgbClr val="1F0D5F"/>
              </a:solidFill>
            </a:ln>
          </p:spPr>
          <p:txBody>
            <a:bodyPr wrap="square" lIns="0" tIns="0" rIns="0" bIns="0" rtlCol="0"/>
            <a:lstStyle/>
            <a:p>
              <a:endParaRPr/>
            </a:p>
          </p:txBody>
        </p:sp>
        <p:pic>
          <p:nvPicPr>
            <p:cNvPr id="30" name="object 30"/>
            <p:cNvPicPr/>
            <p:nvPr/>
          </p:nvPicPr>
          <p:blipFill>
            <a:blip r:embed="rId17" cstate="print"/>
            <a:stretch>
              <a:fillRect/>
            </a:stretch>
          </p:blipFill>
          <p:spPr>
            <a:xfrm>
              <a:off x="8650223" y="1570735"/>
              <a:ext cx="1228344" cy="690372"/>
            </a:xfrm>
            <a:prstGeom prst="rect">
              <a:avLst/>
            </a:prstGeom>
          </p:spPr>
        </p:pic>
        <p:pic>
          <p:nvPicPr>
            <p:cNvPr id="31" name="object 31"/>
            <p:cNvPicPr/>
            <p:nvPr/>
          </p:nvPicPr>
          <p:blipFill>
            <a:blip r:embed="rId18" cstate="print"/>
            <a:stretch>
              <a:fillRect/>
            </a:stretch>
          </p:blipFill>
          <p:spPr>
            <a:xfrm>
              <a:off x="10215371" y="1491487"/>
              <a:ext cx="1271016" cy="714755"/>
            </a:xfrm>
            <a:prstGeom prst="rect">
              <a:avLst/>
            </a:prstGeom>
          </p:spPr>
        </p:pic>
        <p:sp>
          <p:nvSpPr>
            <p:cNvPr id="32" name="object 32"/>
            <p:cNvSpPr/>
            <p:nvPr/>
          </p:nvSpPr>
          <p:spPr>
            <a:xfrm>
              <a:off x="4326635" y="910843"/>
              <a:ext cx="7499984" cy="1475740"/>
            </a:xfrm>
            <a:custGeom>
              <a:avLst/>
              <a:gdLst/>
              <a:ahLst/>
              <a:cxnLst/>
              <a:rect l="l" t="t" r="r" b="b"/>
              <a:pathLst>
                <a:path w="7499984" h="1475739">
                  <a:moveTo>
                    <a:pt x="4046219" y="434593"/>
                  </a:moveTo>
                  <a:lnTo>
                    <a:pt x="4048760" y="387222"/>
                  </a:lnTo>
                  <a:lnTo>
                    <a:pt x="4056253" y="341375"/>
                  </a:lnTo>
                  <a:lnTo>
                    <a:pt x="4068317" y="297179"/>
                  </a:lnTo>
                  <a:lnTo>
                    <a:pt x="4084955" y="255142"/>
                  </a:lnTo>
                  <a:lnTo>
                    <a:pt x="4105529" y="215264"/>
                  </a:lnTo>
                  <a:lnTo>
                    <a:pt x="4130040" y="177926"/>
                  </a:lnTo>
                  <a:lnTo>
                    <a:pt x="4158234" y="143382"/>
                  </a:lnTo>
                  <a:lnTo>
                    <a:pt x="4189603" y="112013"/>
                  </a:lnTo>
                  <a:lnTo>
                    <a:pt x="4224146" y="83819"/>
                  </a:lnTo>
                  <a:lnTo>
                    <a:pt x="4261485" y="59308"/>
                  </a:lnTo>
                  <a:lnTo>
                    <a:pt x="4301363" y="38734"/>
                  </a:lnTo>
                  <a:lnTo>
                    <a:pt x="4343399" y="22097"/>
                  </a:lnTo>
                  <a:lnTo>
                    <a:pt x="4387595" y="10032"/>
                  </a:lnTo>
                  <a:lnTo>
                    <a:pt x="4433443" y="2539"/>
                  </a:lnTo>
                  <a:lnTo>
                    <a:pt x="4480814" y="0"/>
                  </a:lnTo>
                  <a:lnTo>
                    <a:pt x="7065009" y="0"/>
                  </a:lnTo>
                  <a:lnTo>
                    <a:pt x="7112381" y="2539"/>
                  </a:lnTo>
                  <a:lnTo>
                    <a:pt x="7158228" y="10032"/>
                  </a:lnTo>
                  <a:lnTo>
                    <a:pt x="7202423" y="22097"/>
                  </a:lnTo>
                  <a:lnTo>
                    <a:pt x="7244461" y="38734"/>
                  </a:lnTo>
                  <a:lnTo>
                    <a:pt x="7284338" y="59308"/>
                  </a:lnTo>
                  <a:lnTo>
                    <a:pt x="7321677" y="83819"/>
                  </a:lnTo>
                  <a:lnTo>
                    <a:pt x="7356221" y="112013"/>
                  </a:lnTo>
                  <a:lnTo>
                    <a:pt x="7387590" y="143382"/>
                  </a:lnTo>
                  <a:lnTo>
                    <a:pt x="7415784" y="177926"/>
                  </a:lnTo>
                  <a:lnTo>
                    <a:pt x="7440294" y="215264"/>
                  </a:lnTo>
                  <a:lnTo>
                    <a:pt x="7460869" y="255142"/>
                  </a:lnTo>
                  <a:lnTo>
                    <a:pt x="7477506" y="297179"/>
                  </a:lnTo>
                  <a:lnTo>
                    <a:pt x="7489571" y="341375"/>
                  </a:lnTo>
                  <a:lnTo>
                    <a:pt x="7497063" y="387222"/>
                  </a:lnTo>
                  <a:lnTo>
                    <a:pt x="7499604" y="434593"/>
                  </a:lnTo>
                  <a:lnTo>
                    <a:pt x="7499604" y="1011681"/>
                  </a:lnTo>
                  <a:lnTo>
                    <a:pt x="7497063" y="1059052"/>
                  </a:lnTo>
                  <a:lnTo>
                    <a:pt x="7489571" y="1104900"/>
                  </a:lnTo>
                  <a:lnTo>
                    <a:pt x="7477506" y="1149095"/>
                  </a:lnTo>
                  <a:lnTo>
                    <a:pt x="7460869" y="1191132"/>
                  </a:lnTo>
                  <a:lnTo>
                    <a:pt x="7440294" y="1231010"/>
                  </a:lnTo>
                  <a:lnTo>
                    <a:pt x="7415784" y="1268348"/>
                  </a:lnTo>
                  <a:lnTo>
                    <a:pt x="7387590" y="1302892"/>
                  </a:lnTo>
                  <a:lnTo>
                    <a:pt x="7356221" y="1334261"/>
                  </a:lnTo>
                  <a:lnTo>
                    <a:pt x="7321677" y="1362455"/>
                  </a:lnTo>
                  <a:lnTo>
                    <a:pt x="7284338" y="1386966"/>
                  </a:lnTo>
                  <a:lnTo>
                    <a:pt x="7244461" y="1407540"/>
                  </a:lnTo>
                  <a:lnTo>
                    <a:pt x="7202423" y="1424177"/>
                  </a:lnTo>
                  <a:lnTo>
                    <a:pt x="7158228" y="1436242"/>
                  </a:lnTo>
                  <a:lnTo>
                    <a:pt x="7112381" y="1443735"/>
                  </a:lnTo>
                  <a:lnTo>
                    <a:pt x="7065009" y="1446276"/>
                  </a:lnTo>
                  <a:lnTo>
                    <a:pt x="4480814" y="1446276"/>
                  </a:lnTo>
                  <a:lnTo>
                    <a:pt x="4433443" y="1443735"/>
                  </a:lnTo>
                  <a:lnTo>
                    <a:pt x="4387595" y="1436242"/>
                  </a:lnTo>
                  <a:lnTo>
                    <a:pt x="4343399" y="1424177"/>
                  </a:lnTo>
                  <a:lnTo>
                    <a:pt x="4301363" y="1407540"/>
                  </a:lnTo>
                  <a:lnTo>
                    <a:pt x="4261485" y="1386966"/>
                  </a:lnTo>
                  <a:lnTo>
                    <a:pt x="4224146" y="1362455"/>
                  </a:lnTo>
                  <a:lnTo>
                    <a:pt x="4189603" y="1334261"/>
                  </a:lnTo>
                  <a:lnTo>
                    <a:pt x="4158234" y="1302892"/>
                  </a:lnTo>
                  <a:lnTo>
                    <a:pt x="4130040" y="1268348"/>
                  </a:lnTo>
                  <a:lnTo>
                    <a:pt x="4105529" y="1231010"/>
                  </a:lnTo>
                  <a:lnTo>
                    <a:pt x="4084955" y="1191132"/>
                  </a:lnTo>
                  <a:lnTo>
                    <a:pt x="4068317" y="1149095"/>
                  </a:lnTo>
                  <a:lnTo>
                    <a:pt x="4056253" y="1104900"/>
                  </a:lnTo>
                  <a:lnTo>
                    <a:pt x="4048760" y="1059052"/>
                  </a:lnTo>
                  <a:lnTo>
                    <a:pt x="4046219" y="1011681"/>
                  </a:lnTo>
                  <a:lnTo>
                    <a:pt x="4046219" y="434593"/>
                  </a:lnTo>
                  <a:close/>
                </a:path>
                <a:path w="7499984" h="1475739">
                  <a:moveTo>
                    <a:pt x="0" y="497585"/>
                  </a:moveTo>
                  <a:lnTo>
                    <a:pt x="2793" y="448563"/>
                  </a:lnTo>
                  <a:lnTo>
                    <a:pt x="11049" y="401319"/>
                  </a:lnTo>
                  <a:lnTo>
                    <a:pt x="24511" y="355980"/>
                  </a:lnTo>
                  <a:lnTo>
                    <a:pt x="42672" y="312927"/>
                  </a:lnTo>
                  <a:lnTo>
                    <a:pt x="65404" y="272541"/>
                  </a:lnTo>
                  <a:lnTo>
                    <a:pt x="92201" y="234950"/>
                  </a:lnTo>
                  <a:lnTo>
                    <a:pt x="122936" y="200659"/>
                  </a:lnTo>
                  <a:lnTo>
                    <a:pt x="157225" y="169925"/>
                  </a:lnTo>
                  <a:lnTo>
                    <a:pt x="194817" y="143128"/>
                  </a:lnTo>
                  <a:lnTo>
                    <a:pt x="235203" y="120395"/>
                  </a:lnTo>
                  <a:lnTo>
                    <a:pt x="278256" y="102234"/>
                  </a:lnTo>
                  <a:lnTo>
                    <a:pt x="323596" y="88772"/>
                  </a:lnTo>
                  <a:lnTo>
                    <a:pt x="370839" y="80517"/>
                  </a:lnTo>
                  <a:lnTo>
                    <a:pt x="419862" y="77723"/>
                  </a:lnTo>
                  <a:lnTo>
                    <a:pt x="3118866" y="77723"/>
                  </a:lnTo>
                  <a:lnTo>
                    <a:pt x="3167888" y="80517"/>
                  </a:lnTo>
                  <a:lnTo>
                    <a:pt x="3215132" y="88772"/>
                  </a:lnTo>
                  <a:lnTo>
                    <a:pt x="3260470" y="102234"/>
                  </a:lnTo>
                  <a:lnTo>
                    <a:pt x="3303523" y="120395"/>
                  </a:lnTo>
                  <a:lnTo>
                    <a:pt x="3343910" y="143128"/>
                  </a:lnTo>
                  <a:lnTo>
                    <a:pt x="3381502" y="169925"/>
                  </a:lnTo>
                  <a:lnTo>
                    <a:pt x="3415791" y="200659"/>
                  </a:lnTo>
                  <a:lnTo>
                    <a:pt x="3446525" y="234950"/>
                  </a:lnTo>
                  <a:lnTo>
                    <a:pt x="3473322" y="272541"/>
                  </a:lnTo>
                  <a:lnTo>
                    <a:pt x="3496056" y="312927"/>
                  </a:lnTo>
                  <a:lnTo>
                    <a:pt x="3514216" y="355980"/>
                  </a:lnTo>
                  <a:lnTo>
                    <a:pt x="3527679" y="401319"/>
                  </a:lnTo>
                  <a:lnTo>
                    <a:pt x="3535934" y="448563"/>
                  </a:lnTo>
                  <a:lnTo>
                    <a:pt x="3538728" y="497585"/>
                  </a:lnTo>
                  <a:lnTo>
                    <a:pt x="3538728" y="1055369"/>
                  </a:lnTo>
                  <a:lnTo>
                    <a:pt x="3535934" y="1104391"/>
                  </a:lnTo>
                  <a:lnTo>
                    <a:pt x="3527679" y="1151635"/>
                  </a:lnTo>
                  <a:lnTo>
                    <a:pt x="3514216" y="1196975"/>
                  </a:lnTo>
                  <a:lnTo>
                    <a:pt x="3496056" y="1240027"/>
                  </a:lnTo>
                  <a:lnTo>
                    <a:pt x="3473322" y="1280414"/>
                  </a:lnTo>
                  <a:lnTo>
                    <a:pt x="3446525" y="1318005"/>
                  </a:lnTo>
                  <a:lnTo>
                    <a:pt x="3415791" y="1352295"/>
                  </a:lnTo>
                  <a:lnTo>
                    <a:pt x="3381502" y="1383029"/>
                  </a:lnTo>
                  <a:lnTo>
                    <a:pt x="3343910" y="1409827"/>
                  </a:lnTo>
                  <a:lnTo>
                    <a:pt x="3303523" y="1432559"/>
                  </a:lnTo>
                  <a:lnTo>
                    <a:pt x="3260470" y="1450720"/>
                  </a:lnTo>
                  <a:lnTo>
                    <a:pt x="3215132" y="1464182"/>
                  </a:lnTo>
                  <a:lnTo>
                    <a:pt x="3167888" y="1472438"/>
                  </a:lnTo>
                  <a:lnTo>
                    <a:pt x="3118866" y="1475231"/>
                  </a:lnTo>
                  <a:lnTo>
                    <a:pt x="419862" y="1475231"/>
                  </a:lnTo>
                  <a:lnTo>
                    <a:pt x="370839" y="1472438"/>
                  </a:lnTo>
                  <a:lnTo>
                    <a:pt x="323596" y="1464182"/>
                  </a:lnTo>
                  <a:lnTo>
                    <a:pt x="278256" y="1450720"/>
                  </a:lnTo>
                  <a:lnTo>
                    <a:pt x="235203" y="1432559"/>
                  </a:lnTo>
                  <a:lnTo>
                    <a:pt x="194817" y="1409827"/>
                  </a:lnTo>
                  <a:lnTo>
                    <a:pt x="157225" y="1383029"/>
                  </a:lnTo>
                  <a:lnTo>
                    <a:pt x="122936" y="1352295"/>
                  </a:lnTo>
                  <a:lnTo>
                    <a:pt x="92201" y="1318005"/>
                  </a:lnTo>
                  <a:lnTo>
                    <a:pt x="65404" y="1280414"/>
                  </a:lnTo>
                  <a:lnTo>
                    <a:pt x="42672" y="1240027"/>
                  </a:lnTo>
                  <a:lnTo>
                    <a:pt x="24511" y="1196975"/>
                  </a:lnTo>
                  <a:lnTo>
                    <a:pt x="11049" y="1151635"/>
                  </a:lnTo>
                  <a:lnTo>
                    <a:pt x="2793" y="1104391"/>
                  </a:lnTo>
                  <a:lnTo>
                    <a:pt x="0" y="1055369"/>
                  </a:lnTo>
                  <a:lnTo>
                    <a:pt x="0" y="497585"/>
                  </a:lnTo>
                  <a:close/>
                </a:path>
              </a:pathLst>
            </a:custGeom>
            <a:ln w="64008">
              <a:solidFill>
                <a:srgbClr val="1F0D5F"/>
              </a:solidFill>
            </a:ln>
          </p:spPr>
          <p:txBody>
            <a:bodyPr wrap="square" lIns="0" tIns="0" rIns="0" bIns="0" rtlCol="0"/>
            <a:lstStyle/>
            <a:p>
              <a:endParaRPr dirty="0"/>
            </a:p>
          </p:txBody>
        </p:sp>
        <p:sp>
          <p:nvSpPr>
            <p:cNvPr id="33" name="object 33"/>
            <p:cNvSpPr/>
            <p:nvPr/>
          </p:nvSpPr>
          <p:spPr>
            <a:xfrm>
              <a:off x="4560699" y="1384457"/>
              <a:ext cx="2891155" cy="27940"/>
            </a:xfrm>
            <a:custGeom>
              <a:avLst/>
              <a:gdLst/>
              <a:ahLst/>
              <a:cxnLst/>
              <a:rect l="l" t="t" r="r" b="b"/>
              <a:pathLst>
                <a:path w="2891154" h="27940">
                  <a:moveTo>
                    <a:pt x="2891027" y="0"/>
                  </a:moveTo>
                  <a:lnTo>
                    <a:pt x="0" y="0"/>
                  </a:lnTo>
                  <a:lnTo>
                    <a:pt x="0" y="27430"/>
                  </a:lnTo>
                  <a:lnTo>
                    <a:pt x="2891027" y="27430"/>
                  </a:lnTo>
                  <a:lnTo>
                    <a:pt x="2891027" y="0"/>
                  </a:lnTo>
                  <a:close/>
                </a:path>
              </a:pathLst>
            </a:custGeom>
            <a:solidFill>
              <a:srgbClr val="000000"/>
            </a:solidFill>
          </p:spPr>
          <p:txBody>
            <a:bodyPr wrap="square" lIns="0" tIns="0" rIns="0" bIns="0" rtlCol="0"/>
            <a:lstStyle/>
            <a:p>
              <a:endParaRPr/>
            </a:p>
          </p:txBody>
        </p:sp>
        <p:pic>
          <p:nvPicPr>
            <p:cNvPr id="34" name="object 34"/>
            <p:cNvPicPr/>
            <p:nvPr/>
          </p:nvPicPr>
          <p:blipFill>
            <a:blip r:embed="rId19" cstate="print"/>
            <a:stretch>
              <a:fillRect/>
            </a:stretch>
          </p:blipFill>
          <p:spPr>
            <a:xfrm>
              <a:off x="6308878" y="1429149"/>
              <a:ext cx="1048511" cy="886988"/>
            </a:xfrm>
            <a:prstGeom prst="rect">
              <a:avLst/>
            </a:prstGeom>
          </p:spPr>
        </p:pic>
        <p:pic>
          <p:nvPicPr>
            <p:cNvPr id="36" name="object 36"/>
            <p:cNvPicPr/>
            <p:nvPr/>
          </p:nvPicPr>
          <p:blipFill>
            <a:blip r:embed="rId20" cstate="print"/>
            <a:stretch>
              <a:fillRect/>
            </a:stretch>
          </p:blipFill>
          <p:spPr>
            <a:xfrm>
              <a:off x="8852916" y="3292855"/>
              <a:ext cx="1092707" cy="818388"/>
            </a:xfrm>
            <a:prstGeom prst="rect">
              <a:avLst/>
            </a:prstGeom>
          </p:spPr>
        </p:pic>
        <p:pic>
          <p:nvPicPr>
            <p:cNvPr id="37" name="object 37"/>
            <p:cNvPicPr/>
            <p:nvPr/>
          </p:nvPicPr>
          <p:blipFill>
            <a:blip r:embed="rId21" cstate="print"/>
            <a:stretch>
              <a:fillRect/>
            </a:stretch>
          </p:blipFill>
          <p:spPr>
            <a:xfrm>
              <a:off x="10671047" y="3253232"/>
              <a:ext cx="630935" cy="841247"/>
            </a:xfrm>
            <a:prstGeom prst="rect">
              <a:avLst/>
            </a:prstGeom>
          </p:spPr>
        </p:pic>
        <p:sp>
          <p:nvSpPr>
            <p:cNvPr id="38" name="object 38"/>
            <p:cNvSpPr/>
            <p:nvPr/>
          </p:nvSpPr>
          <p:spPr>
            <a:xfrm>
              <a:off x="8506968" y="2704592"/>
              <a:ext cx="3453765" cy="1447800"/>
            </a:xfrm>
            <a:custGeom>
              <a:avLst/>
              <a:gdLst/>
              <a:ahLst/>
              <a:cxnLst/>
              <a:rect l="l" t="t" r="r" b="b"/>
              <a:pathLst>
                <a:path w="3453765" h="1447800">
                  <a:moveTo>
                    <a:pt x="0" y="434975"/>
                  </a:moveTo>
                  <a:lnTo>
                    <a:pt x="2539" y="387604"/>
                  </a:lnTo>
                  <a:lnTo>
                    <a:pt x="10032" y="341630"/>
                  </a:lnTo>
                  <a:lnTo>
                    <a:pt x="22225" y="297434"/>
                  </a:lnTo>
                  <a:lnTo>
                    <a:pt x="38734" y="255270"/>
                  </a:lnTo>
                  <a:lnTo>
                    <a:pt x="59435" y="215392"/>
                  </a:lnTo>
                  <a:lnTo>
                    <a:pt x="83947" y="178054"/>
                  </a:lnTo>
                  <a:lnTo>
                    <a:pt x="112013" y="143510"/>
                  </a:lnTo>
                  <a:lnTo>
                    <a:pt x="143509" y="112013"/>
                  </a:lnTo>
                  <a:lnTo>
                    <a:pt x="178053" y="83947"/>
                  </a:lnTo>
                  <a:lnTo>
                    <a:pt x="215391" y="59436"/>
                  </a:lnTo>
                  <a:lnTo>
                    <a:pt x="255270" y="38735"/>
                  </a:lnTo>
                  <a:lnTo>
                    <a:pt x="297433" y="22225"/>
                  </a:lnTo>
                  <a:lnTo>
                    <a:pt x="341629" y="10033"/>
                  </a:lnTo>
                  <a:lnTo>
                    <a:pt x="387603" y="2540"/>
                  </a:lnTo>
                  <a:lnTo>
                    <a:pt x="434975" y="0"/>
                  </a:lnTo>
                  <a:lnTo>
                    <a:pt x="3018408" y="0"/>
                  </a:lnTo>
                  <a:lnTo>
                    <a:pt x="3065779" y="2540"/>
                  </a:lnTo>
                  <a:lnTo>
                    <a:pt x="3111754" y="10033"/>
                  </a:lnTo>
                  <a:lnTo>
                    <a:pt x="3155950" y="22225"/>
                  </a:lnTo>
                  <a:lnTo>
                    <a:pt x="3198113" y="38735"/>
                  </a:lnTo>
                  <a:lnTo>
                    <a:pt x="3237991" y="59436"/>
                  </a:lnTo>
                  <a:lnTo>
                    <a:pt x="3275329" y="83947"/>
                  </a:lnTo>
                  <a:lnTo>
                    <a:pt x="3309874" y="112013"/>
                  </a:lnTo>
                  <a:lnTo>
                    <a:pt x="3341370" y="143510"/>
                  </a:lnTo>
                  <a:lnTo>
                    <a:pt x="3369436" y="178054"/>
                  </a:lnTo>
                  <a:lnTo>
                    <a:pt x="3393948" y="215392"/>
                  </a:lnTo>
                  <a:lnTo>
                    <a:pt x="3414649" y="255270"/>
                  </a:lnTo>
                  <a:lnTo>
                    <a:pt x="3431158" y="297434"/>
                  </a:lnTo>
                  <a:lnTo>
                    <a:pt x="3443351" y="341630"/>
                  </a:lnTo>
                  <a:lnTo>
                    <a:pt x="3450843" y="387604"/>
                  </a:lnTo>
                  <a:lnTo>
                    <a:pt x="3453383" y="434975"/>
                  </a:lnTo>
                  <a:lnTo>
                    <a:pt x="3453383" y="1012825"/>
                  </a:lnTo>
                  <a:lnTo>
                    <a:pt x="3450843" y="1060196"/>
                  </a:lnTo>
                  <a:lnTo>
                    <a:pt x="3443351" y="1106170"/>
                  </a:lnTo>
                  <a:lnTo>
                    <a:pt x="3431158" y="1150366"/>
                  </a:lnTo>
                  <a:lnTo>
                    <a:pt x="3414649" y="1192530"/>
                  </a:lnTo>
                  <a:lnTo>
                    <a:pt x="3393948" y="1232408"/>
                  </a:lnTo>
                  <a:lnTo>
                    <a:pt x="3369436" y="1269746"/>
                  </a:lnTo>
                  <a:lnTo>
                    <a:pt x="3341370" y="1304290"/>
                  </a:lnTo>
                  <a:lnTo>
                    <a:pt x="3309874" y="1335786"/>
                  </a:lnTo>
                  <a:lnTo>
                    <a:pt x="3275329" y="1363853"/>
                  </a:lnTo>
                  <a:lnTo>
                    <a:pt x="3237991" y="1388364"/>
                  </a:lnTo>
                  <a:lnTo>
                    <a:pt x="3198113" y="1409065"/>
                  </a:lnTo>
                  <a:lnTo>
                    <a:pt x="3155950" y="1425575"/>
                  </a:lnTo>
                  <a:lnTo>
                    <a:pt x="3111754" y="1437767"/>
                  </a:lnTo>
                  <a:lnTo>
                    <a:pt x="3065779" y="1445260"/>
                  </a:lnTo>
                  <a:lnTo>
                    <a:pt x="3018408" y="1447800"/>
                  </a:lnTo>
                  <a:lnTo>
                    <a:pt x="434975" y="1447800"/>
                  </a:lnTo>
                  <a:lnTo>
                    <a:pt x="387603" y="1445260"/>
                  </a:lnTo>
                  <a:lnTo>
                    <a:pt x="341629" y="1437767"/>
                  </a:lnTo>
                  <a:lnTo>
                    <a:pt x="297433" y="1425575"/>
                  </a:lnTo>
                  <a:lnTo>
                    <a:pt x="255270" y="1409065"/>
                  </a:lnTo>
                  <a:lnTo>
                    <a:pt x="215391" y="1388364"/>
                  </a:lnTo>
                  <a:lnTo>
                    <a:pt x="178053" y="1363853"/>
                  </a:lnTo>
                  <a:lnTo>
                    <a:pt x="143509" y="1335786"/>
                  </a:lnTo>
                  <a:lnTo>
                    <a:pt x="112013" y="1304290"/>
                  </a:lnTo>
                  <a:lnTo>
                    <a:pt x="83947" y="1269746"/>
                  </a:lnTo>
                  <a:lnTo>
                    <a:pt x="59435" y="1232408"/>
                  </a:lnTo>
                  <a:lnTo>
                    <a:pt x="38734" y="1192530"/>
                  </a:lnTo>
                  <a:lnTo>
                    <a:pt x="22225" y="1150366"/>
                  </a:lnTo>
                  <a:lnTo>
                    <a:pt x="10032" y="1106170"/>
                  </a:lnTo>
                  <a:lnTo>
                    <a:pt x="2539" y="1060196"/>
                  </a:lnTo>
                  <a:lnTo>
                    <a:pt x="0" y="1012825"/>
                  </a:lnTo>
                  <a:lnTo>
                    <a:pt x="0" y="434975"/>
                  </a:lnTo>
                  <a:close/>
                </a:path>
              </a:pathLst>
            </a:custGeom>
            <a:ln w="64007">
              <a:solidFill>
                <a:srgbClr val="1F0D5F"/>
              </a:solidFill>
            </a:ln>
          </p:spPr>
          <p:txBody>
            <a:bodyPr wrap="square" lIns="0" tIns="0" rIns="0" bIns="0" rtlCol="0"/>
            <a:lstStyle/>
            <a:p>
              <a:endParaRPr/>
            </a:p>
          </p:txBody>
        </p:sp>
        <p:sp>
          <p:nvSpPr>
            <p:cNvPr id="39" name="object 39"/>
            <p:cNvSpPr/>
            <p:nvPr/>
          </p:nvSpPr>
          <p:spPr>
            <a:xfrm>
              <a:off x="1210055" y="674623"/>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pic>
          <p:nvPicPr>
            <p:cNvPr id="40" name="object 40"/>
            <p:cNvPicPr/>
            <p:nvPr/>
          </p:nvPicPr>
          <p:blipFill>
            <a:blip r:embed="rId22" cstate="print"/>
            <a:stretch>
              <a:fillRect/>
            </a:stretch>
          </p:blipFill>
          <p:spPr>
            <a:xfrm>
              <a:off x="25906" y="124460"/>
              <a:ext cx="1120140" cy="541020"/>
            </a:xfrm>
            <a:prstGeom prst="rect">
              <a:avLst/>
            </a:prstGeom>
          </p:spPr>
        </p:pic>
        <p:sp>
          <p:nvSpPr>
            <p:cNvPr id="41" name="object 41"/>
            <p:cNvSpPr/>
            <p:nvPr/>
          </p:nvSpPr>
          <p:spPr>
            <a:xfrm>
              <a:off x="0" y="6697471"/>
              <a:ext cx="11363325" cy="155575"/>
            </a:xfrm>
            <a:custGeom>
              <a:avLst/>
              <a:gdLst/>
              <a:ahLst/>
              <a:cxnLst/>
              <a:rect l="l" t="t" r="r" b="b"/>
              <a:pathLst>
                <a:path w="11363325" h="155575">
                  <a:moveTo>
                    <a:pt x="11362944" y="0"/>
                  </a:moveTo>
                  <a:lnTo>
                    <a:pt x="0" y="0"/>
                  </a:lnTo>
                  <a:lnTo>
                    <a:pt x="0" y="155447"/>
                  </a:lnTo>
                  <a:lnTo>
                    <a:pt x="11362944" y="155447"/>
                  </a:lnTo>
                  <a:lnTo>
                    <a:pt x="11362944" y="0"/>
                  </a:lnTo>
                  <a:close/>
                </a:path>
              </a:pathLst>
            </a:custGeom>
            <a:solidFill>
              <a:srgbClr val="001543"/>
            </a:solidFill>
          </p:spPr>
          <p:txBody>
            <a:bodyPr wrap="square" lIns="0" tIns="0" rIns="0" bIns="0" rtlCol="0"/>
            <a:lstStyle/>
            <a:p>
              <a:endParaRPr/>
            </a:p>
          </p:txBody>
        </p:sp>
        <p:pic>
          <p:nvPicPr>
            <p:cNvPr id="42" name="object 42"/>
            <p:cNvPicPr/>
            <p:nvPr/>
          </p:nvPicPr>
          <p:blipFill>
            <a:blip r:embed="rId23" cstate="print"/>
            <a:stretch>
              <a:fillRect/>
            </a:stretch>
          </p:blipFill>
          <p:spPr>
            <a:xfrm>
              <a:off x="11500104" y="6476612"/>
              <a:ext cx="565302" cy="322922"/>
            </a:xfrm>
            <a:prstGeom prst="rect">
              <a:avLst/>
            </a:prstGeom>
          </p:spPr>
        </p:pic>
        <p:pic>
          <p:nvPicPr>
            <p:cNvPr id="43" name="object 43"/>
            <p:cNvPicPr/>
            <p:nvPr/>
          </p:nvPicPr>
          <p:blipFill>
            <a:blip r:embed="rId24" cstate="print"/>
            <a:stretch>
              <a:fillRect/>
            </a:stretch>
          </p:blipFill>
          <p:spPr>
            <a:xfrm>
              <a:off x="4319270" y="308610"/>
              <a:ext cx="126490" cy="192023"/>
            </a:xfrm>
            <a:prstGeom prst="rect">
              <a:avLst/>
            </a:prstGeom>
          </p:spPr>
        </p:pic>
        <p:pic>
          <p:nvPicPr>
            <p:cNvPr id="44" name="object 44"/>
            <p:cNvPicPr/>
            <p:nvPr/>
          </p:nvPicPr>
          <p:blipFill>
            <a:blip r:embed="rId25" cstate="print"/>
            <a:stretch>
              <a:fillRect/>
            </a:stretch>
          </p:blipFill>
          <p:spPr>
            <a:xfrm>
              <a:off x="8817864" y="5507227"/>
              <a:ext cx="3110483" cy="414528"/>
            </a:xfrm>
            <a:prstGeom prst="rect">
              <a:avLst/>
            </a:prstGeom>
          </p:spPr>
        </p:pic>
        <p:pic>
          <p:nvPicPr>
            <p:cNvPr id="45" name="object 45"/>
            <p:cNvPicPr/>
            <p:nvPr/>
          </p:nvPicPr>
          <p:blipFill>
            <a:blip r:embed="rId26" cstate="print"/>
            <a:stretch>
              <a:fillRect/>
            </a:stretch>
          </p:blipFill>
          <p:spPr>
            <a:xfrm>
              <a:off x="4655820" y="5264912"/>
              <a:ext cx="978408" cy="874776"/>
            </a:xfrm>
            <a:prstGeom prst="rect">
              <a:avLst/>
            </a:prstGeom>
          </p:spPr>
        </p:pic>
      </p:grpSp>
      <p:sp>
        <p:nvSpPr>
          <p:cNvPr id="46" name="object 46"/>
          <p:cNvSpPr txBox="1"/>
          <p:nvPr/>
        </p:nvSpPr>
        <p:spPr>
          <a:xfrm>
            <a:off x="575868" y="877950"/>
            <a:ext cx="3220720" cy="616585"/>
          </a:xfrm>
          <a:prstGeom prst="rect">
            <a:avLst/>
          </a:prstGeom>
        </p:spPr>
        <p:txBody>
          <a:bodyPr vert="horz" wrap="square" lIns="0" tIns="13335" rIns="0" bIns="0" rtlCol="0">
            <a:spAutoFit/>
          </a:bodyPr>
          <a:lstStyle/>
          <a:p>
            <a:pPr marL="12065" marR="5080" algn="ctr">
              <a:lnSpc>
                <a:spcPct val="99200"/>
              </a:lnSpc>
              <a:spcBef>
                <a:spcPts val="105"/>
              </a:spcBef>
            </a:pPr>
            <a:r>
              <a:rPr sz="1300" b="1" spc="-10" dirty="0">
                <a:solidFill>
                  <a:srgbClr val="FFFFFF"/>
                </a:solidFill>
                <a:latin typeface="Arial"/>
                <a:cs typeface="Arial"/>
              </a:rPr>
              <a:t>Customs</a:t>
            </a:r>
            <a:r>
              <a:rPr sz="1300" b="1" spc="-45" dirty="0">
                <a:solidFill>
                  <a:srgbClr val="FFFFFF"/>
                </a:solidFill>
                <a:latin typeface="Arial"/>
                <a:cs typeface="Arial"/>
              </a:rPr>
              <a:t> </a:t>
            </a:r>
            <a:r>
              <a:rPr sz="1300" b="1" spc="-10" dirty="0">
                <a:solidFill>
                  <a:srgbClr val="FFFFFF"/>
                </a:solidFill>
                <a:latin typeface="Arial"/>
                <a:cs typeface="Arial"/>
              </a:rPr>
              <a:t>Brokerage</a:t>
            </a:r>
            <a:r>
              <a:rPr sz="1300" b="1" spc="-45" dirty="0">
                <a:solidFill>
                  <a:srgbClr val="FFFFFF"/>
                </a:solidFill>
                <a:latin typeface="Arial"/>
                <a:cs typeface="Arial"/>
              </a:rPr>
              <a:t> </a:t>
            </a:r>
            <a:r>
              <a:rPr sz="1300" b="1" dirty="0">
                <a:solidFill>
                  <a:srgbClr val="FFFFFF"/>
                </a:solidFill>
                <a:latin typeface="Arial"/>
                <a:cs typeface="Arial"/>
              </a:rPr>
              <a:t>Services</a:t>
            </a:r>
            <a:r>
              <a:rPr sz="1300" b="1" spc="-20" dirty="0">
                <a:solidFill>
                  <a:srgbClr val="FFFFFF"/>
                </a:solidFill>
                <a:latin typeface="Arial"/>
                <a:cs typeface="Arial"/>
              </a:rPr>
              <a:t> </a:t>
            </a:r>
            <a:r>
              <a:rPr sz="1300" b="1" dirty="0">
                <a:solidFill>
                  <a:srgbClr val="FFFFFF"/>
                </a:solidFill>
                <a:latin typeface="Arial"/>
                <a:cs typeface="Arial"/>
              </a:rPr>
              <a:t>for</a:t>
            </a:r>
            <a:r>
              <a:rPr sz="1300" b="1" spc="-70" dirty="0">
                <a:solidFill>
                  <a:srgbClr val="FFFFFF"/>
                </a:solidFill>
                <a:latin typeface="Arial"/>
                <a:cs typeface="Arial"/>
              </a:rPr>
              <a:t> </a:t>
            </a:r>
            <a:r>
              <a:rPr sz="1300" b="1" spc="-10" dirty="0">
                <a:solidFill>
                  <a:srgbClr val="FFFFFF"/>
                </a:solidFill>
                <a:latin typeface="Arial"/>
                <a:cs typeface="Arial"/>
              </a:rPr>
              <a:t>Regular </a:t>
            </a:r>
            <a:r>
              <a:rPr sz="1300" b="1" dirty="0">
                <a:solidFill>
                  <a:srgbClr val="FFFFFF"/>
                </a:solidFill>
                <a:latin typeface="Arial"/>
                <a:cs typeface="Arial"/>
              </a:rPr>
              <a:t>Import</a:t>
            </a:r>
            <a:r>
              <a:rPr sz="1300" b="1" spc="-30" dirty="0">
                <a:solidFill>
                  <a:srgbClr val="FFFFFF"/>
                </a:solidFill>
                <a:latin typeface="Arial"/>
                <a:cs typeface="Arial"/>
              </a:rPr>
              <a:t> </a:t>
            </a:r>
            <a:r>
              <a:rPr sz="1300" b="1" dirty="0">
                <a:solidFill>
                  <a:srgbClr val="FFFFFF"/>
                </a:solidFill>
                <a:latin typeface="Arial"/>
                <a:cs typeface="Arial"/>
              </a:rPr>
              <a:t>and</a:t>
            </a:r>
            <a:r>
              <a:rPr sz="1300" b="1" spc="-50" dirty="0">
                <a:solidFill>
                  <a:srgbClr val="FFFFFF"/>
                </a:solidFill>
                <a:latin typeface="Arial"/>
                <a:cs typeface="Arial"/>
              </a:rPr>
              <a:t> </a:t>
            </a:r>
            <a:r>
              <a:rPr sz="1300" b="1" dirty="0">
                <a:solidFill>
                  <a:srgbClr val="FFFFFF"/>
                </a:solidFill>
                <a:latin typeface="Arial"/>
                <a:cs typeface="Arial"/>
              </a:rPr>
              <a:t>Export,</a:t>
            </a:r>
            <a:r>
              <a:rPr sz="1300" b="1" spc="-30" dirty="0">
                <a:solidFill>
                  <a:srgbClr val="FFFFFF"/>
                </a:solidFill>
                <a:latin typeface="Arial"/>
                <a:cs typeface="Arial"/>
              </a:rPr>
              <a:t> </a:t>
            </a:r>
            <a:r>
              <a:rPr sz="1300" b="1" dirty="0">
                <a:solidFill>
                  <a:srgbClr val="FFFFFF"/>
                </a:solidFill>
                <a:latin typeface="Arial"/>
                <a:cs typeface="Arial"/>
              </a:rPr>
              <a:t>3PL,</a:t>
            </a:r>
            <a:r>
              <a:rPr sz="1300" b="1" spc="-35" dirty="0">
                <a:solidFill>
                  <a:srgbClr val="FFFFFF"/>
                </a:solidFill>
                <a:latin typeface="Arial"/>
                <a:cs typeface="Arial"/>
              </a:rPr>
              <a:t> </a:t>
            </a:r>
            <a:r>
              <a:rPr sz="1300" b="1" dirty="0">
                <a:solidFill>
                  <a:srgbClr val="FFFFFF"/>
                </a:solidFill>
                <a:latin typeface="Arial"/>
                <a:cs typeface="Arial"/>
              </a:rPr>
              <a:t>Trucking,</a:t>
            </a:r>
            <a:r>
              <a:rPr sz="1300" b="1" spc="-25" dirty="0">
                <a:solidFill>
                  <a:srgbClr val="FFFFFF"/>
                </a:solidFill>
                <a:latin typeface="Arial"/>
                <a:cs typeface="Arial"/>
              </a:rPr>
              <a:t> </a:t>
            </a:r>
            <a:r>
              <a:rPr sz="1300" b="1" spc="-10" dirty="0">
                <a:solidFill>
                  <a:srgbClr val="FFFFFF"/>
                </a:solidFill>
                <a:latin typeface="Arial"/>
                <a:cs typeface="Arial"/>
              </a:rPr>
              <a:t>Tariff </a:t>
            </a:r>
            <a:r>
              <a:rPr sz="1300" b="1" dirty="0">
                <a:solidFill>
                  <a:srgbClr val="FFFFFF"/>
                </a:solidFill>
                <a:latin typeface="Arial"/>
                <a:cs typeface="Arial"/>
              </a:rPr>
              <a:t>Consultation</a:t>
            </a:r>
            <a:r>
              <a:rPr sz="1300" b="1" spc="-50" dirty="0">
                <a:solidFill>
                  <a:srgbClr val="FFFFFF"/>
                </a:solidFill>
                <a:latin typeface="Arial"/>
                <a:cs typeface="Arial"/>
              </a:rPr>
              <a:t> </a:t>
            </a:r>
            <a:r>
              <a:rPr sz="1300" b="1" dirty="0">
                <a:solidFill>
                  <a:srgbClr val="FFFFFF"/>
                </a:solidFill>
                <a:latin typeface="Arial"/>
                <a:cs typeface="Arial"/>
              </a:rPr>
              <a:t>&amp;</a:t>
            </a:r>
            <a:r>
              <a:rPr sz="1300" b="1" spc="-45" dirty="0">
                <a:solidFill>
                  <a:srgbClr val="FFFFFF"/>
                </a:solidFill>
                <a:latin typeface="Arial"/>
                <a:cs typeface="Arial"/>
              </a:rPr>
              <a:t> </a:t>
            </a:r>
            <a:r>
              <a:rPr sz="1300" b="1" dirty="0">
                <a:solidFill>
                  <a:srgbClr val="FFFFFF"/>
                </a:solidFill>
                <a:latin typeface="Arial"/>
                <a:cs typeface="Arial"/>
              </a:rPr>
              <a:t>Customs</a:t>
            </a:r>
            <a:r>
              <a:rPr sz="1300" b="1" spc="-50" dirty="0">
                <a:solidFill>
                  <a:srgbClr val="FFFFFF"/>
                </a:solidFill>
                <a:latin typeface="Arial"/>
                <a:cs typeface="Arial"/>
              </a:rPr>
              <a:t> </a:t>
            </a:r>
            <a:r>
              <a:rPr sz="1300" b="1" spc="-10" dirty="0">
                <a:solidFill>
                  <a:srgbClr val="FFFFFF"/>
                </a:solidFill>
                <a:latin typeface="Arial"/>
                <a:cs typeface="Arial"/>
              </a:rPr>
              <a:t>Declaration</a:t>
            </a:r>
            <a:endParaRPr sz="1300">
              <a:latin typeface="Arial"/>
              <a:cs typeface="Arial"/>
            </a:endParaRPr>
          </a:p>
        </p:txBody>
      </p:sp>
      <p:sp>
        <p:nvSpPr>
          <p:cNvPr id="47" name="object 47"/>
          <p:cNvSpPr txBox="1">
            <a:spLocks noGrp="1"/>
          </p:cNvSpPr>
          <p:nvPr>
            <p:ph type="title"/>
          </p:nvPr>
        </p:nvSpPr>
        <p:spPr>
          <a:xfrm>
            <a:off x="2831084" y="94339"/>
            <a:ext cx="7353300" cy="482600"/>
          </a:xfrm>
          <a:prstGeom prst="rect">
            <a:avLst/>
          </a:prstGeom>
        </p:spPr>
        <p:txBody>
          <a:bodyPr vert="horz" wrap="square" lIns="0" tIns="14605" rIns="0" bIns="0" rtlCol="0">
            <a:spAutoFit/>
          </a:bodyPr>
          <a:lstStyle/>
          <a:p>
            <a:pPr marL="1832610">
              <a:lnSpc>
                <a:spcPct val="100000"/>
              </a:lnSpc>
              <a:spcBef>
                <a:spcPts val="115"/>
              </a:spcBef>
            </a:pPr>
            <a:r>
              <a:rPr sz="2700" dirty="0">
                <a:solidFill>
                  <a:srgbClr val="2A1680"/>
                </a:solidFill>
              </a:rPr>
              <a:t>OFII</a:t>
            </a:r>
            <a:r>
              <a:rPr sz="2700" spc="-80" dirty="0">
                <a:solidFill>
                  <a:srgbClr val="2A1680"/>
                </a:solidFill>
              </a:rPr>
              <a:t> </a:t>
            </a:r>
            <a:r>
              <a:rPr sz="2700" dirty="0">
                <a:solidFill>
                  <a:srgbClr val="2A1680"/>
                </a:solidFill>
              </a:rPr>
              <a:t>Services</a:t>
            </a:r>
            <a:r>
              <a:rPr sz="2700" spc="-60" dirty="0">
                <a:solidFill>
                  <a:srgbClr val="2A1680"/>
                </a:solidFill>
              </a:rPr>
              <a:t> </a:t>
            </a:r>
            <a:r>
              <a:rPr sz="2700" dirty="0">
                <a:solidFill>
                  <a:srgbClr val="2A1680"/>
                </a:solidFill>
              </a:rPr>
              <a:t>and</a:t>
            </a:r>
            <a:r>
              <a:rPr sz="2700" spc="-60" dirty="0">
                <a:solidFill>
                  <a:srgbClr val="2A1680"/>
                </a:solidFill>
              </a:rPr>
              <a:t> </a:t>
            </a:r>
            <a:r>
              <a:rPr sz="2700" spc="-10" dirty="0">
                <a:solidFill>
                  <a:srgbClr val="2A1680"/>
                </a:solidFill>
              </a:rPr>
              <a:t>Capabilities</a:t>
            </a:r>
            <a:endParaRPr sz="2700"/>
          </a:p>
        </p:txBody>
      </p:sp>
      <p:sp>
        <p:nvSpPr>
          <p:cNvPr id="48" name="object 48"/>
          <p:cNvSpPr txBox="1"/>
          <p:nvPr/>
        </p:nvSpPr>
        <p:spPr>
          <a:xfrm>
            <a:off x="4554835" y="956010"/>
            <a:ext cx="2908935" cy="347345"/>
          </a:xfrm>
          <a:prstGeom prst="rect">
            <a:avLst/>
          </a:prstGeom>
        </p:spPr>
        <p:txBody>
          <a:bodyPr vert="horz" wrap="square" lIns="0" tIns="13970" rIns="0" bIns="0" rtlCol="0">
            <a:spAutoFit/>
          </a:bodyPr>
          <a:lstStyle/>
          <a:p>
            <a:pPr marL="12700">
              <a:lnSpc>
                <a:spcPct val="100000"/>
              </a:lnSpc>
              <a:spcBef>
                <a:spcPts val="110"/>
              </a:spcBef>
            </a:pPr>
            <a:r>
              <a:rPr sz="2100" b="1" spc="-10" dirty="0">
                <a:latin typeface="Arial"/>
                <a:cs typeface="Arial"/>
              </a:rPr>
              <a:t>Auto-</a:t>
            </a:r>
            <a:r>
              <a:rPr sz="2100" b="1" dirty="0">
                <a:latin typeface="Arial"/>
                <a:cs typeface="Arial"/>
              </a:rPr>
              <a:t>Logistics</a:t>
            </a:r>
            <a:r>
              <a:rPr sz="2100" b="1" spc="-60" dirty="0">
                <a:latin typeface="Arial"/>
                <a:cs typeface="Arial"/>
              </a:rPr>
              <a:t> </a:t>
            </a:r>
            <a:r>
              <a:rPr sz="2100" b="1" spc="-10" dirty="0">
                <a:latin typeface="Arial"/>
                <a:cs typeface="Arial"/>
              </a:rPr>
              <a:t>Service</a:t>
            </a:r>
            <a:endParaRPr sz="2100" dirty="0">
              <a:latin typeface="Arial"/>
              <a:cs typeface="Arial"/>
            </a:endParaRPr>
          </a:p>
        </p:txBody>
      </p:sp>
      <p:sp>
        <p:nvSpPr>
          <p:cNvPr id="49" name="object 49"/>
          <p:cNvSpPr txBox="1"/>
          <p:nvPr/>
        </p:nvSpPr>
        <p:spPr>
          <a:xfrm>
            <a:off x="8730627" y="1030621"/>
            <a:ext cx="2783840" cy="347345"/>
          </a:xfrm>
          <a:prstGeom prst="rect">
            <a:avLst/>
          </a:prstGeom>
        </p:spPr>
        <p:txBody>
          <a:bodyPr vert="horz" wrap="square" lIns="0" tIns="13970" rIns="0" bIns="0" rtlCol="0">
            <a:spAutoFit/>
          </a:bodyPr>
          <a:lstStyle/>
          <a:p>
            <a:pPr marL="12700">
              <a:lnSpc>
                <a:spcPct val="100000"/>
              </a:lnSpc>
              <a:spcBef>
                <a:spcPts val="110"/>
              </a:spcBef>
            </a:pPr>
            <a:r>
              <a:rPr sz="2100" b="1" u="sng" dirty="0">
                <a:uFill>
                  <a:solidFill>
                    <a:srgbClr val="000000"/>
                  </a:solidFill>
                </a:uFill>
                <a:latin typeface="Arial"/>
                <a:cs typeface="Arial"/>
              </a:rPr>
              <a:t>K-Line</a:t>
            </a:r>
            <a:r>
              <a:rPr sz="2100" b="1" u="sng" spc="5" dirty="0">
                <a:uFill>
                  <a:solidFill>
                    <a:srgbClr val="000000"/>
                  </a:solidFill>
                </a:uFill>
                <a:latin typeface="Arial"/>
                <a:cs typeface="Arial"/>
              </a:rPr>
              <a:t> </a:t>
            </a:r>
            <a:r>
              <a:rPr sz="2100" b="1" u="sng" spc="-20" dirty="0">
                <a:uFill>
                  <a:solidFill>
                    <a:srgbClr val="000000"/>
                  </a:solidFill>
                </a:uFill>
                <a:latin typeface="Arial"/>
                <a:cs typeface="Arial"/>
              </a:rPr>
              <a:t>Auto-</a:t>
            </a:r>
            <a:r>
              <a:rPr sz="2100" b="1" u="sng" spc="-10" dirty="0">
                <a:uFill>
                  <a:solidFill>
                    <a:srgbClr val="000000"/>
                  </a:solidFill>
                </a:uFill>
                <a:latin typeface="Arial"/>
                <a:cs typeface="Arial"/>
              </a:rPr>
              <a:t>Logistics</a:t>
            </a:r>
            <a:endParaRPr sz="2100" dirty="0">
              <a:latin typeface="Arial"/>
              <a:cs typeface="Arial"/>
            </a:endParaRPr>
          </a:p>
        </p:txBody>
      </p:sp>
      <p:sp>
        <p:nvSpPr>
          <p:cNvPr id="50" name="object 50"/>
          <p:cNvSpPr txBox="1"/>
          <p:nvPr/>
        </p:nvSpPr>
        <p:spPr>
          <a:xfrm>
            <a:off x="484123" y="1710309"/>
            <a:ext cx="3404870" cy="1534160"/>
          </a:xfrm>
          <a:prstGeom prst="rect">
            <a:avLst/>
          </a:prstGeom>
        </p:spPr>
        <p:txBody>
          <a:bodyPr vert="horz" wrap="square" lIns="0" tIns="13970" rIns="0" bIns="0" rtlCol="0">
            <a:spAutoFit/>
          </a:bodyPr>
          <a:lstStyle/>
          <a:p>
            <a:pPr marL="12700" marR="5080" indent="-6350" algn="ctr">
              <a:lnSpc>
                <a:spcPct val="100000"/>
              </a:lnSpc>
              <a:spcBef>
                <a:spcPts val="110"/>
              </a:spcBef>
            </a:pPr>
            <a:r>
              <a:rPr sz="1500" b="1" dirty="0">
                <a:solidFill>
                  <a:srgbClr val="FFFFFF"/>
                </a:solidFill>
                <a:latin typeface="Arial"/>
                <a:cs typeface="Arial"/>
              </a:rPr>
              <a:t>Transshipment</a:t>
            </a:r>
            <a:r>
              <a:rPr sz="1500" b="1" spc="-55" dirty="0">
                <a:solidFill>
                  <a:srgbClr val="FFFFFF"/>
                </a:solidFill>
                <a:latin typeface="Arial"/>
                <a:cs typeface="Arial"/>
              </a:rPr>
              <a:t> </a:t>
            </a:r>
            <a:r>
              <a:rPr sz="1500" b="1" dirty="0">
                <a:solidFill>
                  <a:srgbClr val="FFFFFF"/>
                </a:solidFill>
                <a:latin typeface="Arial"/>
                <a:cs typeface="Arial"/>
              </a:rPr>
              <a:t>Services</a:t>
            </a:r>
            <a:r>
              <a:rPr sz="1500" b="1" spc="-35" dirty="0">
                <a:solidFill>
                  <a:srgbClr val="FFFFFF"/>
                </a:solidFill>
                <a:latin typeface="Arial"/>
                <a:cs typeface="Arial"/>
              </a:rPr>
              <a:t> </a:t>
            </a:r>
            <a:r>
              <a:rPr sz="1500" b="1" dirty="0">
                <a:solidFill>
                  <a:srgbClr val="FFFFFF"/>
                </a:solidFill>
                <a:latin typeface="Arial"/>
                <a:cs typeface="Arial"/>
              </a:rPr>
              <a:t>for</a:t>
            </a:r>
            <a:r>
              <a:rPr sz="1500" b="1" spc="-45" dirty="0">
                <a:solidFill>
                  <a:srgbClr val="FFFFFF"/>
                </a:solidFill>
                <a:latin typeface="Arial"/>
                <a:cs typeface="Arial"/>
              </a:rPr>
              <a:t> </a:t>
            </a:r>
            <a:r>
              <a:rPr sz="1500" b="1" spc="-20" dirty="0">
                <a:solidFill>
                  <a:srgbClr val="FFFFFF"/>
                </a:solidFill>
                <a:latin typeface="Arial"/>
                <a:cs typeface="Arial"/>
              </a:rPr>
              <a:t>PEZA, </a:t>
            </a:r>
            <a:r>
              <a:rPr sz="1500" b="1" dirty="0">
                <a:solidFill>
                  <a:srgbClr val="FFFFFF"/>
                </a:solidFill>
                <a:latin typeface="Arial"/>
                <a:cs typeface="Arial"/>
              </a:rPr>
              <a:t>Freeport</a:t>
            </a:r>
            <a:r>
              <a:rPr sz="1500" b="1" spc="-55" dirty="0">
                <a:solidFill>
                  <a:srgbClr val="FFFFFF"/>
                </a:solidFill>
                <a:latin typeface="Arial"/>
                <a:cs typeface="Arial"/>
              </a:rPr>
              <a:t> </a:t>
            </a:r>
            <a:r>
              <a:rPr sz="1500" b="1" dirty="0">
                <a:solidFill>
                  <a:srgbClr val="FFFFFF"/>
                </a:solidFill>
                <a:latin typeface="Arial"/>
                <a:cs typeface="Arial"/>
              </a:rPr>
              <a:t>Zones</a:t>
            </a:r>
            <a:r>
              <a:rPr sz="1500" b="1" spc="-105" dirty="0">
                <a:solidFill>
                  <a:srgbClr val="FFFFFF"/>
                </a:solidFill>
                <a:latin typeface="Arial"/>
                <a:cs typeface="Arial"/>
              </a:rPr>
              <a:t> </a:t>
            </a:r>
            <a:r>
              <a:rPr sz="1500" b="1" dirty="0">
                <a:solidFill>
                  <a:srgbClr val="FFFFFF"/>
                </a:solidFill>
                <a:latin typeface="Arial"/>
                <a:cs typeface="Arial"/>
              </a:rPr>
              <a:t>and</a:t>
            </a:r>
            <a:r>
              <a:rPr sz="1500" b="1" spc="-90" dirty="0">
                <a:solidFill>
                  <a:srgbClr val="FFFFFF"/>
                </a:solidFill>
                <a:latin typeface="Arial"/>
                <a:cs typeface="Arial"/>
              </a:rPr>
              <a:t> </a:t>
            </a:r>
            <a:r>
              <a:rPr sz="1500" b="1" dirty="0">
                <a:solidFill>
                  <a:srgbClr val="FFFFFF"/>
                </a:solidFill>
                <a:latin typeface="Arial"/>
                <a:cs typeface="Arial"/>
              </a:rPr>
              <a:t>Customs</a:t>
            </a:r>
            <a:r>
              <a:rPr sz="1500" b="1" spc="-85" dirty="0">
                <a:solidFill>
                  <a:srgbClr val="FFFFFF"/>
                </a:solidFill>
                <a:latin typeface="Arial"/>
                <a:cs typeface="Arial"/>
              </a:rPr>
              <a:t> </a:t>
            </a:r>
            <a:r>
              <a:rPr sz="1500" b="1" spc="-10" dirty="0">
                <a:solidFill>
                  <a:srgbClr val="FFFFFF"/>
                </a:solidFill>
                <a:latin typeface="Arial"/>
                <a:cs typeface="Arial"/>
              </a:rPr>
              <a:t>Bonded Warehousing</a:t>
            </a:r>
            <a:endParaRPr sz="1500">
              <a:latin typeface="Arial"/>
              <a:cs typeface="Arial"/>
            </a:endParaRPr>
          </a:p>
          <a:p>
            <a:pPr marL="183515" marR="148590" indent="7620" algn="ctr">
              <a:lnSpc>
                <a:spcPct val="100000"/>
              </a:lnSpc>
              <a:spcBef>
                <a:spcPts val="1060"/>
              </a:spcBef>
            </a:pPr>
            <a:r>
              <a:rPr sz="1500" b="1" dirty="0">
                <a:solidFill>
                  <a:srgbClr val="FFFFFF"/>
                </a:solidFill>
                <a:latin typeface="Arial"/>
                <a:cs typeface="Arial"/>
              </a:rPr>
              <a:t>In-plant</a:t>
            </a:r>
            <a:r>
              <a:rPr sz="1500" b="1" spc="-25" dirty="0">
                <a:solidFill>
                  <a:srgbClr val="FFFFFF"/>
                </a:solidFill>
                <a:latin typeface="Arial"/>
                <a:cs typeface="Arial"/>
              </a:rPr>
              <a:t> </a:t>
            </a:r>
            <a:r>
              <a:rPr sz="1500" b="1" dirty="0">
                <a:solidFill>
                  <a:srgbClr val="FFFFFF"/>
                </a:solidFill>
                <a:latin typeface="Arial"/>
                <a:cs typeface="Arial"/>
              </a:rPr>
              <a:t>Services</a:t>
            </a:r>
            <a:r>
              <a:rPr sz="1500" b="1" spc="-30" dirty="0">
                <a:solidFill>
                  <a:srgbClr val="FFFFFF"/>
                </a:solidFill>
                <a:latin typeface="Arial"/>
                <a:cs typeface="Arial"/>
              </a:rPr>
              <a:t> </a:t>
            </a:r>
            <a:r>
              <a:rPr sz="1500" b="1" dirty="0">
                <a:solidFill>
                  <a:srgbClr val="FFFFFF"/>
                </a:solidFill>
                <a:latin typeface="Arial"/>
                <a:cs typeface="Arial"/>
              </a:rPr>
              <a:t>for</a:t>
            </a:r>
            <a:r>
              <a:rPr sz="1500" b="1" spc="-40" dirty="0">
                <a:solidFill>
                  <a:srgbClr val="FFFFFF"/>
                </a:solidFill>
                <a:latin typeface="Arial"/>
                <a:cs typeface="Arial"/>
              </a:rPr>
              <a:t> </a:t>
            </a:r>
            <a:r>
              <a:rPr sz="1500" b="1" dirty="0">
                <a:solidFill>
                  <a:srgbClr val="FFFFFF"/>
                </a:solidFill>
                <a:latin typeface="Arial"/>
                <a:cs typeface="Arial"/>
              </a:rPr>
              <a:t>Import</a:t>
            </a:r>
            <a:r>
              <a:rPr sz="1500" b="1" spc="-25" dirty="0">
                <a:solidFill>
                  <a:srgbClr val="FFFFFF"/>
                </a:solidFill>
                <a:latin typeface="Arial"/>
                <a:cs typeface="Arial"/>
              </a:rPr>
              <a:t> and </a:t>
            </a:r>
            <a:r>
              <a:rPr sz="1500" b="1" spc="-10" dirty="0">
                <a:solidFill>
                  <a:srgbClr val="FFFFFF"/>
                </a:solidFill>
                <a:latin typeface="Arial"/>
                <a:cs typeface="Arial"/>
              </a:rPr>
              <a:t>Export,</a:t>
            </a:r>
            <a:r>
              <a:rPr sz="1500" b="1" spc="-55" dirty="0">
                <a:solidFill>
                  <a:srgbClr val="FFFFFF"/>
                </a:solidFill>
                <a:latin typeface="Arial"/>
                <a:cs typeface="Arial"/>
              </a:rPr>
              <a:t> </a:t>
            </a:r>
            <a:r>
              <a:rPr sz="1500" b="1" spc="-10" dirty="0">
                <a:solidFill>
                  <a:srgbClr val="FFFFFF"/>
                </a:solidFill>
                <a:latin typeface="Arial"/>
                <a:cs typeface="Arial"/>
              </a:rPr>
              <a:t>Documentation,</a:t>
            </a:r>
            <a:r>
              <a:rPr sz="1500" b="1" spc="-45" dirty="0">
                <a:solidFill>
                  <a:srgbClr val="FFFFFF"/>
                </a:solidFill>
                <a:latin typeface="Arial"/>
                <a:cs typeface="Arial"/>
              </a:rPr>
              <a:t> </a:t>
            </a:r>
            <a:r>
              <a:rPr sz="1500" b="1" spc="-10" dirty="0">
                <a:solidFill>
                  <a:srgbClr val="FFFFFF"/>
                </a:solidFill>
                <a:latin typeface="Arial"/>
                <a:cs typeface="Arial"/>
              </a:rPr>
              <a:t>Container </a:t>
            </a:r>
            <a:r>
              <a:rPr sz="1500" b="1" dirty="0">
                <a:solidFill>
                  <a:srgbClr val="FFFFFF"/>
                </a:solidFill>
                <a:latin typeface="Arial"/>
                <a:cs typeface="Arial"/>
              </a:rPr>
              <a:t>Inventory</a:t>
            </a:r>
            <a:r>
              <a:rPr sz="1500" b="1" spc="-35" dirty="0">
                <a:solidFill>
                  <a:srgbClr val="FFFFFF"/>
                </a:solidFill>
                <a:latin typeface="Arial"/>
                <a:cs typeface="Arial"/>
              </a:rPr>
              <a:t> </a:t>
            </a:r>
            <a:r>
              <a:rPr sz="1500" b="1" spc="-10" dirty="0">
                <a:solidFill>
                  <a:srgbClr val="FFFFFF"/>
                </a:solidFill>
                <a:latin typeface="Arial"/>
                <a:cs typeface="Arial"/>
              </a:rPr>
              <a:t>Management</a:t>
            </a:r>
            <a:endParaRPr sz="1500">
              <a:latin typeface="Arial"/>
              <a:cs typeface="Arial"/>
            </a:endParaRPr>
          </a:p>
        </p:txBody>
      </p:sp>
      <p:sp>
        <p:nvSpPr>
          <p:cNvPr id="51" name="object 51"/>
          <p:cNvSpPr txBox="1"/>
          <p:nvPr/>
        </p:nvSpPr>
        <p:spPr>
          <a:xfrm>
            <a:off x="441451" y="3405885"/>
            <a:ext cx="3517900" cy="571500"/>
          </a:xfrm>
          <a:prstGeom prst="rect">
            <a:avLst/>
          </a:prstGeom>
        </p:spPr>
        <p:txBody>
          <a:bodyPr vert="horz" wrap="square" lIns="0" tIns="23495" rIns="0" bIns="0" rtlCol="0">
            <a:spAutoFit/>
          </a:bodyPr>
          <a:lstStyle/>
          <a:p>
            <a:pPr marL="503555" marR="5080" indent="-491490">
              <a:lnSpc>
                <a:spcPts val="2140"/>
              </a:lnSpc>
              <a:spcBef>
                <a:spcPts val="185"/>
              </a:spcBef>
            </a:pPr>
            <a:r>
              <a:rPr sz="1800" b="1" dirty="0">
                <a:solidFill>
                  <a:srgbClr val="FFFFFF"/>
                </a:solidFill>
                <a:latin typeface="Arial"/>
                <a:cs typeface="Arial"/>
              </a:rPr>
              <a:t>Project</a:t>
            </a:r>
            <a:r>
              <a:rPr sz="1800" b="1" spc="-55" dirty="0">
                <a:solidFill>
                  <a:srgbClr val="FFFFFF"/>
                </a:solidFill>
                <a:latin typeface="Arial"/>
                <a:cs typeface="Arial"/>
              </a:rPr>
              <a:t> </a:t>
            </a:r>
            <a:r>
              <a:rPr sz="1800" b="1" dirty="0">
                <a:solidFill>
                  <a:srgbClr val="FFFFFF"/>
                </a:solidFill>
                <a:latin typeface="Arial"/>
                <a:cs typeface="Arial"/>
              </a:rPr>
              <a:t>Cargo</a:t>
            </a:r>
            <a:r>
              <a:rPr sz="1800" b="1" spc="-50" dirty="0">
                <a:solidFill>
                  <a:srgbClr val="FFFFFF"/>
                </a:solidFill>
                <a:latin typeface="Arial"/>
                <a:cs typeface="Arial"/>
              </a:rPr>
              <a:t> </a:t>
            </a:r>
            <a:r>
              <a:rPr sz="1800" b="1" spc="-10" dirty="0">
                <a:solidFill>
                  <a:srgbClr val="FFFFFF"/>
                </a:solidFill>
                <a:latin typeface="Arial"/>
                <a:cs typeface="Arial"/>
              </a:rPr>
              <a:t>Handling,</a:t>
            </a:r>
            <a:r>
              <a:rPr sz="1800" b="1" spc="-65" dirty="0">
                <a:solidFill>
                  <a:srgbClr val="FFFFFF"/>
                </a:solidFill>
                <a:latin typeface="Arial"/>
                <a:cs typeface="Arial"/>
              </a:rPr>
              <a:t> </a:t>
            </a:r>
            <a:r>
              <a:rPr sz="1800" b="1" spc="-10" dirty="0">
                <a:solidFill>
                  <a:srgbClr val="FFFFFF"/>
                </a:solidFill>
                <a:latin typeface="Arial"/>
                <a:cs typeface="Arial"/>
              </a:rPr>
              <a:t>Custom </a:t>
            </a:r>
            <a:r>
              <a:rPr sz="1800" b="1" dirty="0">
                <a:solidFill>
                  <a:srgbClr val="FFFFFF"/>
                </a:solidFill>
                <a:latin typeface="Arial"/>
                <a:cs typeface="Arial"/>
              </a:rPr>
              <a:t>Clearance</a:t>
            </a:r>
            <a:r>
              <a:rPr sz="1800" b="1" spc="-20" dirty="0">
                <a:solidFill>
                  <a:srgbClr val="FFFFFF"/>
                </a:solidFill>
                <a:latin typeface="Arial"/>
                <a:cs typeface="Arial"/>
              </a:rPr>
              <a:t> </a:t>
            </a:r>
            <a:r>
              <a:rPr sz="1800" b="1" dirty="0">
                <a:solidFill>
                  <a:srgbClr val="FFFFFF"/>
                </a:solidFill>
                <a:latin typeface="Arial"/>
                <a:cs typeface="Arial"/>
              </a:rPr>
              <a:t>and</a:t>
            </a:r>
            <a:r>
              <a:rPr sz="1800" b="1" spc="-20" dirty="0">
                <a:solidFill>
                  <a:srgbClr val="FFFFFF"/>
                </a:solidFill>
                <a:latin typeface="Arial"/>
                <a:cs typeface="Arial"/>
              </a:rPr>
              <a:t> </a:t>
            </a:r>
            <a:r>
              <a:rPr sz="1800" b="1" spc="-10" dirty="0">
                <a:solidFill>
                  <a:srgbClr val="FFFFFF"/>
                </a:solidFill>
                <a:latin typeface="Arial"/>
                <a:cs typeface="Arial"/>
              </a:rPr>
              <a:t>Delivery</a:t>
            </a:r>
            <a:endParaRPr sz="1800">
              <a:latin typeface="Arial"/>
              <a:cs typeface="Arial"/>
            </a:endParaRPr>
          </a:p>
        </p:txBody>
      </p:sp>
      <p:sp>
        <p:nvSpPr>
          <p:cNvPr id="52" name="object 52"/>
          <p:cNvSpPr txBox="1"/>
          <p:nvPr/>
        </p:nvSpPr>
        <p:spPr>
          <a:xfrm>
            <a:off x="4621529" y="2853944"/>
            <a:ext cx="3248025" cy="347345"/>
          </a:xfrm>
          <a:prstGeom prst="rect">
            <a:avLst/>
          </a:prstGeom>
        </p:spPr>
        <p:txBody>
          <a:bodyPr vert="horz" wrap="square" lIns="0" tIns="13970" rIns="0" bIns="0" rtlCol="0">
            <a:spAutoFit/>
          </a:bodyPr>
          <a:lstStyle/>
          <a:p>
            <a:pPr marL="12700">
              <a:lnSpc>
                <a:spcPct val="100000"/>
              </a:lnSpc>
              <a:spcBef>
                <a:spcPts val="110"/>
              </a:spcBef>
            </a:pPr>
            <a:r>
              <a:rPr sz="2100" b="1" u="sng" spc="-10" dirty="0">
                <a:uFill>
                  <a:solidFill>
                    <a:srgbClr val="000000"/>
                  </a:solidFill>
                </a:uFill>
                <a:latin typeface="Arial"/>
                <a:cs typeface="Arial"/>
              </a:rPr>
              <a:t>In-</a:t>
            </a:r>
            <a:r>
              <a:rPr sz="2100" b="1" u="sng" dirty="0">
                <a:uFill>
                  <a:solidFill>
                    <a:srgbClr val="000000"/>
                  </a:solidFill>
                </a:uFill>
                <a:latin typeface="Arial"/>
                <a:cs typeface="Arial"/>
              </a:rPr>
              <a:t>plant</a:t>
            </a:r>
            <a:r>
              <a:rPr sz="2100" b="1" u="sng" spc="-45" dirty="0">
                <a:uFill>
                  <a:solidFill>
                    <a:srgbClr val="000000"/>
                  </a:solidFill>
                </a:uFill>
                <a:latin typeface="Arial"/>
                <a:cs typeface="Arial"/>
              </a:rPr>
              <a:t> </a:t>
            </a:r>
            <a:r>
              <a:rPr sz="2100" b="1" u="sng" dirty="0">
                <a:uFill>
                  <a:solidFill>
                    <a:srgbClr val="000000"/>
                  </a:solidFill>
                </a:uFill>
                <a:latin typeface="Arial"/>
                <a:cs typeface="Arial"/>
              </a:rPr>
              <a:t>Logistics</a:t>
            </a:r>
            <a:r>
              <a:rPr sz="2100" b="1" u="sng" spc="-40" dirty="0">
                <a:uFill>
                  <a:solidFill>
                    <a:srgbClr val="000000"/>
                  </a:solidFill>
                </a:uFill>
                <a:latin typeface="Arial"/>
                <a:cs typeface="Arial"/>
              </a:rPr>
              <a:t> </a:t>
            </a:r>
            <a:r>
              <a:rPr sz="2100" b="1" u="sng" spc="-10" dirty="0">
                <a:uFill>
                  <a:solidFill>
                    <a:srgbClr val="000000"/>
                  </a:solidFill>
                </a:uFill>
                <a:latin typeface="Arial"/>
                <a:cs typeface="Arial"/>
              </a:rPr>
              <a:t>Service</a:t>
            </a:r>
            <a:endParaRPr sz="2100">
              <a:latin typeface="Arial"/>
              <a:cs typeface="Arial"/>
            </a:endParaRPr>
          </a:p>
        </p:txBody>
      </p:sp>
      <p:sp>
        <p:nvSpPr>
          <p:cNvPr id="53" name="object 53"/>
          <p:cNvSpPr txBox="1"/>
          <p:nvPr/>
        </p:nvSpPr>
        <p:spPr>
          <a:xfrm>
            <a:off x="8798432" y="2738120"/>
            <a:ext cx="2634615" cy="299720"/>
          </a:xfrm>
          <a:prstGeom prst="rect">
            <a:avLst/>
          </a:prstGeom>
        </p:spPr>
        <p:txBody>
          <a:bodyPr vert="horz" wrap="square" lIns="0" tIns="12700" rIns="0" bIns="0" rtlCol="0">
            <a:spAutoFit/>
          </a:bodyPr>
          <a:lstStyle/>
          <a:p>
            <a:pPr marL="12700">
              <a:lnSpc>
                <a:spcPct val="100000"/>
              </a:lnSpc>
              <a:spcBef>
                <a:spcPts val="100"/>
              </a:spcBef>
            </a:pPr>
            <a:r>
              <a:rPr sz="1800" b="1" u="sng" dirty="0">
                <a:uFill>
                  <a:solidFill>
                    <a:srgbClr val="000000"/>
                  </a:solidFill>
                </a:uFill>
                <a:latin typeface="Arial"/>
                <a:cs typeface="Arial"/>
              </a:rPr>
              <a:t>Special</a:t>
            </a:r>
            <a:r>
              <a:rPr sz="1800" b="1" u="sng" spc="-20" dirty="0">
                <a:uFill>
                  <a:solidFill>
                    <a:srgbClr val="000000"/>
                  </a:solidFill>
                </a:uFill>
                <a:latin typeface="Arial"/>
                <a:cs typeface="Arial"/>
              </a:rPr>
              <a:t> </a:t>
            </a:r>
            <a:r>
              <a:rPr sz="1800" b="1" u="sng" dirty="0">
                <a:uFill>
                  <a:solidFill>
                    <a:srgbClr val="000000"/>
                  </a:solidFill>
                </a:uFill>
                <a:latin typeface="Arial"/>
                <a:cs typeface="Arial"/>
              </a:rPr>
              <a:t>Project</a:t>
            </a:r>
            <a:r>
              <a:rPr sz="1800" b="1" u="sng" spc="-15" dirty="0">
                <a:uFill>
                  <a:solidFill>
                    <a:srgbClr val="000000"/>
                  </a:solidFill>
                </a:uFill>
                <a:latin typeface="Arial"/>
                <a:cs typeface="Arial"/>
              </a:rPr>
              <a:t> </a:t>
            </a:r>
            <a:r>
              <a:rPr sz="1800" b="1" u="sng" spc="-10" dirty="0">
                <a:uFill>
                  <a:solidFill>
                    <a:srgbClr val="000000"/>
                  </a:solidFill>
                </a:uFill>
                <a:latin typeface="Arial"/>
                <a:cs typeface="Arial"/>
              </a:rPr>
              <a:t>Cargoes</a:t>
            </a:r>
            <a:endParaRPr sz="1800">
              <a:latin typeface="Arial"/>
              <a:cs typeface="Arial"/>
            </a:endParaRPr>
          </a:p>
        </p:txBody>
      </p:sp>
      <p:sp>
        <p:nvSpPr>
          <p:cNvPr id="54" name="object 54"/>
          <p:cNvSpPr txBox="1"/>
          <p:nvPr/>
        </p:nvSpPr>
        <p:spPr>
          <a:xfrm>
            <a:off x="569772" y="4348098"/>
            <a:ext cx="32893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Arial"/>
                <a:cs typeface="Arial"/>
              </a:rPr>
              <a:t>Special</a:t>
            </a:r>
            <a:r>
              <a:rPr sz="1800" b="1" spc="-55" dirty="0">
                <a:solidFill>
                  <a:srgbClr val="FFFFFF"/>
                </a:solidFill>
                <a:latin typeface="Arial"/>
                <a:cs typeface="Arial"/>
              </a:rPr>
              <a:t> </a:t>
            </a:r>
            <a:r>
              <a:rPr sz="1800" b="1" dirty="0">
                <a:solidFill>
                  <a:srgbClr val="FFFFFF"/>
                </a:solidFill>
                <a:latin typeface="Arial"/>
                <a:cs typeface="Arial"/>
              </a:rPr>
              <a:t>Cargo</a:t>
            </a:r>
            <a:r>
              <a:rPr sz="1800" b="1" spc="-25" dirty="0">
                <a:solidFill>
                  <a:srgbClr val="FFFFFF"/>
                </a:solidFill>
                <a:latin typeface="Arial"/>
                <a:cs typeface="Arial"/>
              </a:rPr>
              <a:t> </a:t>
            </a:r>
            <a:r>
              <a:rPr sz="1800" b="1" dirty="0">
                <a:solidFill>
                  <a:srgbClr val="FFFFFF"/>
                </a:solidFill>
                <a:latin typeface="Arial"/>
                <a:cs typeface="Arial"/>
              </a:rPr>
              <a:t>and</a:t>
            </a:r>
            <a:r>
              <a:rPr sz="1800" b="1" spc="-20" dirty="0">
                <a:solidFill>
                  <a:srgbClr val="FFFFFF"/>
                </a:solidFill>
                <a:latin typeface="Arial"/>
                <a:cs typeface="Arial"/>
              </a:rPr>
              <a:t> </a:t>
            </a:r>
            <a:r>
              <a:rPr sz="1800" b="1" dirty="0">
                <a:solidFill>
                  <a:srgbClr val="FFFFFF"/>
                </a:solidFill>
                <a:latin typeface="Arial"/>
                <a:cs typeface="Arial"/>
              </a:rPr>
              <a:t>Bulk</a:t>
            </a:r>
            <a:r>
              <a:rPr sz="1800" b="1" spc="-25" dirty="0">
                <a:solidFill>
                  <a:srgbClr val="FFFFFF"/>
                </a:solidFill>
                <a:latin typeface="Arial"/>
                <a:cs typeface="Arial"/>
              </a:rPr>
              <a:t> </a:t>
            </a:r>
            <a:r>
              <a:rPr sz="1800" b="1" spc="-20" dirty="0">
                <a:solidFill>
                  <a:srgbClr val="FFFFFF"/>
                </a:solidFill>
                <a:latin typeface="Arial"/>
                <a:cs typeface="Arial"/>
              </a:rPr>
              <a:t>Cargo</a:t>
            </a:r>
            <a:endParaRPr sz="1800">
              <a:latin typeface="Arial"/>
              <a:cs typeface="Arial"/>
            </a:endParaRPr>
          </a:p>
        </p:txBody>
      </p:sp>
      <p:sp>
        <p:nvSpPr>
          <p:cNvPr id="55" name="object 55"/>
          <p:cNvSpPr txBox="1"/>
          <p:nvPr/>
        </p:nvSpPr>
        <p:spPr>
          <a:xfrm>
            <a:off x="859332" y="5171313"/>
            <a:ext cx="2713355"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Arial"/>
                <a:cs typeface="Arial"/>
              </a:rPr>
              <a:t>Carrier</a:t>
            </a:r>
            <a:r>
              <a:rPr sz="1800" b="1" spc="-60" dirty="0">
                <a:solidFill>
                  <a:srgbClr val="FFFFFF"/>
                </a:solidFill>
                <a:latin typeface="Arial"/>
                <a:cs typeface="Arial"/>
              </a:rPr>
              <a:t> </a:t>
            </a:r>
            <a:r>
              <a:rPr sz="1800" b="1" dirty="0">
                <a:solidFill>
                  <a:srgbClr val="FFFFFF"/>
                </a:solidFill>
                <a:latin typeface="Arial"/>
                <a:cs typeface="Arial"/>
              </a:rPr>
              <a:t>Delivery</a:t>
            </a:r>
            <a:r>
              <a:rPr sz="1800" b="1" spc="-60" dirty="0">
                <a:solidFill>
                  <a:srgbClr val="FFFFFF"/>
                </a:solidFill>
                <a:latin typeface="Arial"/>
                <a:cs typeface="Arial"/>
              </a:rPr>
              <a:t> </a:t>
            </a:r>
            <a:r>
              <a:rPr sz="1800" b="1" spc="-10" dirty="0">
                <a:solidFill>
                  <a:srgbClr val="FFFFFF"/>
                </a:solidFill>
                <a:latin typeface="Arial"/>
                <a:cs typeface="Arial"/>
              </a:rPr>
              <a:t>Services</a:t>
            </a:r>
            <a:endParaRPr sz="1800">
              <a:latin typeface="Arial"/>
              <a:cs typeface="Arial"/>
            </a:endParaRPr>
          </a:p>
        </p:txBody>
      </p:sp>
      <p:sp>
        <p:nvSpPr>
          <p:cNvPr id="56" name="object 56"/>
          <p:cNvSpPr txBox="1"/>
          <p:nvPr/>
        </p:nvSpPr>
        <p:spPr>
          <a:xfrm>
            <a:off x="6298184" y="4698872"/>
            <a:ext cx="3886200" cy="347345"/>
          </a:xfrm>
          <a:prstGeom prst="rect">
            <a:avLst/>
          </a:prstGeom>
        </p:spPr>
        <p:txBody>
          <a:bodyPr vert="horz" wrap="square" lIns="0" tIns="13970" rIns="0" bIns="0" rtlCol="0">
            <a:spAutoFit/>
          </a:bodyPr>
          <a:lstStyle/>
          <a:p>
            <a:pPr marL="12700">
              <a:lnSpc>
                <a:spcPct val="100000"/>
              </a:lnSpc>
              <a:spcBef>
                <a:spcPts val="110"/>
              </a:spcBef>
            </a:pPr>
            <a:r>
              <a:rPr sz="2100" b="1" u="sng" dirty="0">
                <a:uFill>
                  <a:solidFill>
                    <a:srgbClr val="000000"/>
                  </a:solidFill>
                </a:uFill>
                <a:latin typeface="Arial"/>
                <a:cs typeface="Arial"/>
              </a:rPr>
              <a:t>Customs</a:t>
            </a:r>
            <a:r>
              <a:rPr sz="2100" b="1" u="sng" spc="-65" dirty="0">
                <a:uFill>
                  <a:solidFill>
                    <a:srgbClr val="000000"/>
                  </a:solidFill>
                </a:uFill>
                <a:latin typeface="Arial"/>
                <a:cs typeface="Arial"/>
              </a:rPr>
              <a:t> </a:t>
            </a:r>
            <a:r>
              <a:rPr sz="2100" b="1" u="sng" spc="-10" dirty="0">
                <a:uFill>
                  <a:solidFill>
                    <a:srgbClr val="000000"/>
                  </a:solidFill>
                </a:uFill>
                <a:latin typeface="Arial"/>
                <a:cs typeface="Arial"/>
              </a:rPr>
              <a:t>Clearance/Brokerage</a:t>
            </a:r>
            <a:endParaRPr sz="2100" dirty="0">
              <a:latin typeface="Arial"/>
              <a:cs typeface="Arial"/>
            </a:endParaRPr>
          </a:p>
        </p:txBody>
      </p:sp>
      <p:sp>
        <p:nvSpPr>
          <p:cNvPr id="57" name="object 57"/>
          <p:cNvSpPr txBox="1"/>
          <p:nvPr/>
        </p:nvSpPr>
        <p:spPr>
          <a:xfrm>
            <a:off x="688644" y="5866587"/>
            <a:ext cx="3023870" cy="571500"/>
          </a:xfrm>
          <a:prstGeom prst="rect">
            <a:avLst/>
          </a:prstGeom>
        </p:spPr>
        <p:txBody>
          <a:bodyPr vert="horz" wrap="square" lIns="0" tIns="23495" rIns="0" bIns="0" rtlCol="0">
            <a:spAutoFit/>
          </a:bodyPr>
          <a:lstStyle/>
          <a:p>
            <a:pPr marL="1073150" marR="5080" indent="-1061085">
              <a:lnSpc>
                <a:spcPts val="2140"/>
              </a:lnSpc>
              <a:spcBef>
                <a:spcPts val="185"/>
              </a:spcBef>
            </a:pPr>
            <a:r>
              <a:rPr sz="1800" b="1" spc="-10" dirty="0">
                <a:solidFill>
                  <a:srgbClr val="FFFFFF"/>
                </a:solidFill>
                <a:latin typeface="Arial"/>
                <a:cs typeface="Arial"/>
              </a:rPr>
              <a:t>In-</a:t>
            </a:r>
            <a:r>
              <a:rPr sz="1800" b="1" dirty="0">
                <a:solidFill>
                  <a:srgbClr val="FFFFFF"/>
                </a:solidFill>
                <a:latin typeface="Arial"/>
                <a:cs typeface="Arial"/>
              </a:rPr>
              <a:t>plant</a:t>
            </a:r>
            <a:r>
              <a:rPr sz="1800" b="1" spc="-110" dirty="0">
                <a:solidFill>
                  <a:srgbClr val="FFFFFF"/>
                </a:solidFill>
                <a:latin typeface="Arial"/>
                <a:cs typeface="Arial"/>
              </a:rPr>
              <a:t> </a:t>
            </a:r>
            <a:r>
              <a:rPr sz="1800" b="1" dirty="0">
                <a:solidFill>
                  <a:srgbClr val="FFFFFF"/>
                </a:solidFill>
                <a:latin typeface="Arial"/>
                <a:cs typeface="Arial"/>
              </a:rPr>
              <a:t>and</a:t>
            </a:r>
            <a:r>
              <a:rPr sz="1800" b="1" spc="-80" dirty="0">
                <a:solidFill>
                  <a:srgbClr val="FFFFFF"/>
                </a:solidFill>
                <a:latin typeface="Arial"/>
                <a:cs typeface="Arial"/>
              </a:rPr>
              <a:t> </a:t>
            </a:r>
            <a:r>
              <a:rPr sz="1800" b="1" dirty="0">
                <a:solidFill>
                  <a:srgbClr val="FFFFFF"/>
                </a:solidFill>
                <a:latin typeface="Arial"/>
                <a:cs typeface="Arial"/>
              </a:rPr>
              <a:t>onsite</a:t>
            </a:r>
            <a:r>
              <a:rPr sz="1800" b="1" spc="-85" dirty="0">
                <a:solidFill>
                  <a:srgbClr val="FFFFFF"/>
                </a:solidFill>
                <a:latin typeface="Arial"/>
                <a:cs typeface="Arial"/>
              </a:rPr>
              <a:t> </a:t>
            </a:r>
            <a:r>
              <a:rPr sz="1800" b="1" spc="-10" dirty="0">
                <a:solidFill>
                  <a:srgbClr val="FFFFFF"/>
                </a:solidFill>
                <a:latin typeface="Arial"/>
                <a:cs typeface="Arial"/>
              </a:rPr>
              <a:t>logistics services</a:t>
            </a:r>
            <a:endParaRPr sz="1800">
              <a:latin typeface="Arial"/>
              <a:cs typeface="Arial"/>
            </a:endParaRPr>
          </a:p>
        </p:txBody>
      </p:sp>
      <p:pic>
        <p:nvPicPr>
          <p:cNvPr id="59" name="Picture 58"/>
          <p:cNvPicPr>
            <a:picLocks noChangeAspect="1"/>
          </p:cNvPicPr>
          <p:nvPr/>
        </p:nvPicPr>
        <p:blipFill rotWithShape="1">
          <a:blip r:embed="rId27"/>
          <a:srcRect t="35535" b="34137"/>
          <a:stretch/>
        </p:blipFill>
        <p:spPr>
          <a:xfrm>
            <a:off x="5274271" y="3652268"/>
            <a:ext cx="1601727" cy="457200"/>
          </a:xfrm>
          <a:prstGeom prst="rect">
            <a:avLst/>
          </a:prstGeom>
        </p:spPr>
      </p:pic>
      <p:pic>
        <p:nvPicPr>
          <p:cNvPr id="60" name="Picture 59"/>
          <p:cNvPicPr>
            <a:picLocks noChangeAspect="1"/>
          </p:cNvPicPr>
          <p:nvPr/>
        </p:nvPicPr>
        <p:blipFill>
          <a:blip r:embed="rId28"/>
          <a:stretch>
            <a:fillRect/>
          </a:stretch>
        </p:blipFill>
        <p:spPr>
          <a:xfrm>
            <a:off x="4802220" y="3340059"/>
            <a:ext cx="2895238" cy="295238"/>
          </a:xfrm>
          <a:prstGeom prst="rect">
            <a:avLst/>
          </a:prstGeom>
        </p:spPr>
      </p:pic>
      <p:pic>
        <p:nvPicPr>
          <p:cNvPr id="1026" name="Picture 2" descr="Top 7 Car Shipping Companies for Reliable Auto Transport">
            <a:extLst>
              <a:ext uri="{FF2B5EF4-FFF2-40B4-BE49-F238E27FC236}">
                <a16:creationId xmlns:a16="http://schemas.microsoft.com/office/drawing/2014/main" id="{90078C35-1724-4C90-AA7C-8D0CE24CFAE7}"/>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672346" y="1430890"/>
            <a:ext cx="1439079" cy="8058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24485"/>
            <a:ext cx="12193905" cy="6727825"/>
            <a:chOff x="0" y="124485"/>
            <a:chExt cx="12193905" cy="6727825"/>
          </a:xfrm>
        </p:grpSpPr>
        <p:sp>
          <p:nvSpPr>
            <p:cNvPr id="3" name="object 3"/>
            <p:cNvSpPr/>
            <p:nvPr/>
          </p:nvSpPr>
          <p:spPr>
            <a:xfrm>
              <a:off x="1210055" y="674626"/>
              <a:ext cx="10983595" cy="24765"/>
            </a:xfrm>
            <a:custGeom>
              <a:avLst/>
              <a:gdLst/>
              <a:ahLst/>
              <a:cxnLst/>
              <a:rect l="l" t="t" r="r" b="b"/>
              <a:pathLst>
                <a:path w="10983595" h="24765">
                  <a:moveTo>
                    <a:pt x="10983468" y="0"/>
                  </a:moveTo>
                  <a:lnTo>
                    <a:pt x="0" y="0"/>
                  </a:lnTo>
                  <a:lnTo>
                    <a:pt x="0" y="24381"/>
                  </a:lnTo>
                  <a:lnTo>
                    <a:pt x="10983468" y="24381"/>
                  </a:lnTo>
                  <a:lnTo>
                    <a:pt x="10983468" y="0"/>
                  </a:lnTo>
                  <a:close/>
                </a:path>
              </a:pathLst>
            </a:custGeom>
            <a:solidFill>
              <a:srgbClr val="D51A16"/>
            </a:solidFill>
          </p:spPr>
          <p:txBody>
            <a:bodyPr wrap="square" lIns="0" tIns="0" rIns="0" bIns="0" rtlCol="0"/>
            <a:lstStyle/>
            <a:p>
              <a:endParaRPr/>
            </a:p>
          </p:txBody>
        </p:sp>
        <p:pic>
          <p:nvPicPr>
            <p:cNvPr id="4" name="object 4"/>
            <p:cNvPicPr/>
            <p:nvPr/>
          </p:nvPicPr>
          <p:blipFill>
            <a:blip r:embed="rId3" cstate="print"/>
            <a:stretch>
              <a:fillRect/>
            </a:stretch>
          </p:blipFill>
          <p:spPr>
            <a:xfrm>
              <a:off x="27432" y="682117"/>
              <a:ext cx="4486021" cy="1505965"/>
            </a:xfrm>
            <a:prstGeom prst="rect">
              <a:avLst/>
            </a:prstGeom>
          </p:spPr>
        </p:pic>
        <p:pic>
          <p:nvPicPr>
            <p:cNvPr id="5" name="object 5"/>
            <p:cNvPicPr/>
            <p:nvPr/>
          </p:nvPicPr>
          <p:blipFill>
            <a:blip r:embed="rId4" cstate="print"/>
            <a:stretch>
              <a:fillRect/>
            </a:stretch>
          </p:blipFill>
          <p:spPr>
            <a:xfrm>
              <a:off x="365759" y="859028"/>
              <a:ext cx="3810635" cy="1220089"/>
            </a:xfrm>
            <a:prstGeom prst="rect">
              <a:avLst/>
            </a:prstGeom>
          </p:spPr>
        </p:pic>
        <p:sp>
          <p:nvSpPr>
            <p:cNvPr id="6" name="object 6"/>
            <p:cNvSpPr/>
            <p:nvPr/>
          </p:nvSpPr>
          <p:spPr>
            <a:xfrm>
              <a:off x="291084" y="1064640"/>
              <a:ext cx="3746500" cy="767080"/>
            </a:xfrm>
            <a:custGeom>
              <a:avLst/>
              <a:gdLst/>
              <a:ahLst/>
              <a:cxnLst/>
              <a:rect l="l" t="t" r="r" b="b"/>
              <a:pathLst>
                <a:path w="3746500" h="767080">
                  <a:moveTo>
                    <a:pt x="3591179" y="0"/>
                  </a:moveTo>
                  <a:lnTo>
                    <a:pt x="154825" y="0"/>
                  </a:lnTo>
                  <a:lnTo>
                    <a:pt x="105892" y="7874"/>
                  </a:lnTo>
                  <a:lnTo>
                    <a:pt x="63385" y="29972"/>
                  </a:lnTo>
                  <a:lnTo>
                    <a:pt x="29870" y="63373"/>
                  </a:lnTo>
                  <a:lnTo>
                    <a:pt x="7886" y="105918"/>
                  </a:lnTo>
                  <a:lnTo>
                    <a:pt x="0" y="154812"/>
                  </a:lnTo>
                  <a:lnTo>
                    <a:pt x="0" y="611759"/>
                  </a:lnTo>
                  <a:lnTo>
                    <a:pt x="7886" y="660654"/>
                  </a:lnTo>
                  <a:lnTo>
                    <a:pt x="29870" y="703199"/>
                  </a:lnTo>
                  <a:lnTo>
                    <a:pt x="63385" y="736600"/>
                  </a:lnTo>
                  <a:lnTo>
                    <a:pt x="105892" y="758698"/>
                  </a:lnTo>
                  <a:lnTo>
                    <a:pt x="154825" y="766572"/>
                  </a:lnTo>
                  <a:lnTo>
                    <a:pt x="3591179" y="766572"/>
                  </a:lnTo>
                  <a:lnTo>
                    <a:pt x="3640074" y="758698"/>
                  </a:lnTo>
                  <a:lnTo>
                    <a:pt x="3682618" y="736600"/>
                  </a:lnTo>
                  <a:lnTo>
                    <a:pt x="3716146" y="703199"/>
                  </a:lnTo>
                  <a:lnTo>
                    <a:pt x="3738117" y="660654"/>
                  </a:lnTo>
                  <a:lnTo>
                    <a:pt x="3745991" y="611759"/>
                  </a:lnTo>
                  <a:lnTo>
                    <a:pt x="3745991" y="154812"/>
                  </a:lnTo>
                  <a:lnTo>
                    <a:pt x="3738117" y="105918"/>
                  </a:lnTo>
                  <a:lnTo>
                    <a:pt x="3716146" y="63373"/>
                  </a:lnTo>
                  <a:lnTo>
                    <a:pt x="3682618" y="29972"/>
                  </a:lnTo>
                  <a:lnTo>
                    <a:pt x="3640074" y="7874"/>
                  </a:lnTo>
                  <a:lnTo>
                    <a:pt x="3591179" y="0"/>
                  </a:lnTo>
                  <a:close/>
                </a:path>
              </a:pathLst>
            </a:custGeom>
            <a:solidFill>
              <a:srgbClr val="092062"/>
            </a:solidFill>
          </p:spPr>
          <p:txBody>
            <a:bodyPr wrap="square" lIns="0" tIns="0" rIns="0" bIns="0" rtlCol="0"/>
            <a:lstStyle/>
            <a:p>
              <a:endParaRPr/>
            </a:p>
          </p:txBody>
        </p:sp>
        <p:pic>
          <p:nvPicPr>
            <p:cNvPr id="7" name="object 7"/>
            <p:cNvPicPr/>
            <p:nvPr/>
          </p:nvPicPr>
          <p:blipFill>
            <a:blip r:embed="rId3" cstate="print"/>
            <a:stretch>
              <a:fillRect/>
            </a:stretch>
          </p:blipFill>
          <p:spPr>
            <a:xfrm>
              <a:off x="27432" y="1797685"/>
              <a:ext cx="4486021" cy="1505965"/>
            </a:xfrm>
            <a:prstGeom prst="rect">
              <a:avLst/>
            </a:prstGeom>
          </p:spPr>
        </p:pic>
        <p:pic>
          <p:nvPicPr>
            <p:cNvPr id="8" name="object 8"/>
            <p:cNvPicPr/>
            <p:nvPr/>
          </p:nvPicPr>
          <p:blipFill>
            <a:blip r:embed="rId5" cstate="print"/>
            <a:stretch>
              <a:fillRect/>
            </a:stretch>
          </p:blipFill>
          <p:spPr>
            <a:xfrm>
              <a:off x="147828" y="1974468"/>
              <a:ext cx="4246626" cy="1220089"/>
            </a:xfrm>
            <a:prstGeom prst="rect">
              <a:avLst/>
            </a:prstGeom>
          </p:spPr>
        </p:pic>
        <p:sp>
          <p:nvSpPr>
            <p:cNvPr id="9" name="object 9"/>
            <p:cNvSpPr/>
            <p:nvPr/>
          </p:nvSpPr>
          <p:spPr>
            <a:xfrm>
              <a:off x="291084" y="2180082"/>
              <a:ext cx="3746500" cy="767080"/>
            </a:xfrm>
            <a:custGeom>
              <a:avLst/>
              <a:gdLst/>
              <a:ahLst/>
              <a:cxnLst/>
              <a:rect l="l" t="t" r="r" b="b"/>
              <a:pathLst>
                <a:path w="3746500" h="767080">
                  <a:moveTo>
                    <a:pt x="3591179" y="0"/>
                  </a:moveTo>
                  <a:lnTo>
                    <a:pt x="154825" y="0"/>
                  </a:lnTo>
                  <a:lnTo>
                    <a:pt x="105892" y="8000"/>
                  </a:lnTo>
                  <a:lnTo>
                    <a:pt x="63385" y="29971"/>
                  </a:lnTo>
                  <a:lnTo>
                    <a:pt x="29870" y="63500"/>
                  </a:lnTo>
                  <a:lnTo>
                    <a:pt x="7886" y="105917"/>
                  </a:lnTo>
                  <a:lnTo>
                    <a:pt x="0" y="154812"/>
                  </a:lnTo>
                  <a:lnTo>
                    <a:pt x="0" y="611758"/>
                  </a:lnTo>
                  <a:lnTo>
                    <a:pt x="7886" y="660653"/>
                  </a:lnTo>
                  <a:lnTo>
                    <a:pt x="29870" y="703198"/>
                  </a:lnTo>
                  <a:lnTo>
                    <a:pt x="63385" y="736726"/>
                  </a:lnTo>
                  <a:lnTo>
                    <a:pt x="105892" y="758697"/>
                  </a:lnTo>
                  <a:lnTo>
                    <a:pt x="154825" y="766571"/>
                  </a:lnTo>
                  <a:lnTo>
                    <a:pt x="3591179" y="766571"/>
                  </a:lnTo>
                  <a:lnTo>
                    <a:pt x="3640074" y="758697"/>
                  </a:lnTo>
                  <a:lnTo>
                    <a:pt x="3682618" y="736726"/>
                  </a:lnTo>
                  <a:lnTo>
                    <a:pt x="3716146" y="703198"/>
                  </a:lnTo>
                  <a:lnTo>
                    <a:pt x="3738117" y="660653"/>
                  </a:lnTo>
                  <a:lnTo>
                    <a:pt x="3745991" y="611758"/>
                  </a:lnTo>
                  <a:lnTo>
                    <a:pt x="3745991" y="154812"/>
                  </a:lnTo>
                  <a:lnTo>
                    <a:pt x="3738117" y="105917"/>
                  </a:lnTo>
                  <a:lnTo>
                    <a:pt x="3716146" y="63500"/>
                  </a:lnTo>
                  <a:lnTo>
                    <a:pt x="3682618" y="29971"/>
                  </a:lnTo>
                  <a:lnTo>
                    <a:pt x="3640074" y="8000"/>
                  </a:lnTo>
                  <a:lnTo>
                    <a:pt x="3591179" y="0"/>
                  </a:lnTo>
                  <a:close/>
                </a:path>
              </a:pathLst>
            </a:custGeom>
            <a:solidFill>
              <a:srgbClr val="092062"/>
            </a:solidFill>
          </p:spPr>
          <p:txBody>
            <a:bodyPr wrap="square" lIns="0" tIns="0" rIns="0" bIns="0" rtlCol="0"/>
            <a:lstStyle/>
            <a:p>
              <a:endParaRPr/>
            </a:p>
          </p:txBody>
        </p:sp>
        <p:pic>
          <p:nvPicPr>
            <p:cNvPr id="10" name="object 10"/>
            <p:cNvPicPr/>
            <p:nvPr/>
          </p:nvPicPr>
          <p:blipFill>
            <a:blip r:embed="rId6" cstate="print"/>
            <a:stretch>
              <a:fillRect/>
            </a:stretch>
          </p:blipFill>
          <p:spPr>
            <a:xfrm>
              <a:off x="42670" y="2913126"/>
              <a:ext cx="4484497" cy="1505966"/>
            </a:xfrm>
            <a:prstGeom prst="rect">
              <a:avLst/>
            </a:prstGeom>
          </p:spPr>
        </p:pic>
        <p:pic>
          <p:nvPicPr>
            <p:cNvPr id="11" name="object 11"/>
            <p:cNvPicPr/>
            <p:nvPr/>
          </p:nvPicPr>
          <p:blipFill>
            <a:blip r:embed="rId7" cstate="print"/>
            <a:stretch>
              <a:fillRect/>
            </a:stretch>
          </p:blipFill>
          <p:spPr>
            <a:xfrm>
              <a:off x="198120" y="3089910"/>
              <a:ext cx="4303014" cy="1220089"/>
            </a:xfrm>
            <a:prstGeom prst="rect">
              <a:avLst/>
            </a:prstGeom>
          </p:spPr>
        </p:pic>
        <p:sp>
          <p:nvSpPr>
            <p:cNvPr id="12" name="object 12"/>
            <p:cNvSpPr/>
            <p:nvPr/>
          </p:nvSpPr>
          <p:spPr>
            <a:xfrm>
              <a:off x="306324" y="3295649"/>
              <a:ext cx="3744595" cy="766445"/>
            </a:xfrm>
            <a:custGeom>
              <a:avLst/>
              <a:gdLst/>
              <a:ahLst/>
              <a:cxnLst/>
              <a:rect l="l" t="t" r="r" b="b"/>
              <a:pathLst>
                <a:path w="3744595" h="766445">
                  <a:moveTo>
                    <a:pt x="3589654" y="0"/>
                  </a:moveTo>
                  <a:lnTo>
                    <a:pt x="154825" y="0"/>
                  </a:lnTo>
                  <a:lnTo>
                    <a:pt x="105892" y="7874"/>
                  </a:lnTo>
                  <a:lnTo>
                    <a:pt x="63385" y="29845"/>
                  </a:lnTo>
                  <a:lnTo>
                    <a:pt x="29870" y="63373"/>
                  </a:lnTo>
                  <a:lnTo>
                    <a:pt x="7886" y="105790"/>
                  </a:lnTo>
                  <a:lnTo>
                    <a:pt x="0" y="154812"/>
                  </a:lnTo>
                  <a:lnTo>
                    <a:pt x="0" y="611632"/>
                  </a:lnTo>
                  <a:lnTo>
                    <a:pt x="7886" y="660526"/>
                  </a:lnTo>
                  <a:lnTo>
                    <a:pt x="29870" y="703072"/>
                  </a:lnTo>
                  <a:lnTo>
                    <a:pt x="63385" y="736600"/>
                  </a:lnTo>
                  <a:lnTo>
                    <a:pt x="105892" y="758570"/>
                  </a:lnTo>
                  <a:lnTo>
                    <a:pt x="154825" y="766444"/>
                  </a:lnTo>
                  <a:lnTo>
                    <a:pt x="3589654" y="766444"/>
                  </a:lnTo>
                  <a:lnTo>
                    <a:pt x="3638550" y="758570"/>
                  </a:lnTo>
                  <a:lnTo>
                    <a:pt x="3681095" y="736600"/>
                  </a:lnTo>
                  <a:lnTo>
                    <a:pt x="3714623" y="703072"/>
                  </a:lnTo>
                  <a:lnTo>
                    <a:pt x="3736593" y="660526"/>
                  </a:lnTo>
                  <a:lnTo>
                    <a:pt x="3744467" y="611632"/>
                  </a:lnTo>
                  <a:lnTo>
                    <a:pt x="3744467" y="154812"/>
                  </a:lnTo>
                  <a:lnTo>
                    <a:pt x="3736593" y="105790"/>
                  </a:lnTo>
                  <a:lnTo>
                    <a:pt x="3714623" y="63373"/>
                  </a:lnTo>
                  <a:lnTo>
                    <a:pt x="3681095" y="29845"/>
                  </a:lnTo>
                  <a:lnTo>
                    <a:pt x="3638550" y="7874"/>
                  </a:lnTo>
                  <a:lnTo>
                    <a:pt x="3589654" y="0"/>
                  </a:lnTo>
                  <a:close/>
                </a:path>
              </a:pathLst>
            </a:custGeom>
            <a:solidFill>
              <a:srgbClr val="092062"/>
            </a:solidFill>
          </p:spPr>
          <p:txBody>
            <a:bodyPr wrap="square" lIns="0" tIns="0" rIns="0" bIns="0" rtlCol="0"/>
            <a:lstStyle/>
            <a:p>
              <a:endParaRPr/>
            </a:p>
          </p:txBody>
        </p:sp>
        <p:pic>
          <p:nvPicPr>
            <p:cNvPr id="13" name="object 13"/>
            <p:cNvPicPr/>
            <p:nvPr/>
          </p:nvPicPr>
          <p:blipFill>
            <a:blip r:embed="rId6" cstate="print"/>
            <a:stretch>
              <a:fillRect/>
            </a:stretch>
          </p:blipFill>
          <p:spPr>
            <a:xfrm>
              <a:off x="42670" y="4110850"/>
              <a:ext cx="4484497" cy="1505965"/>
            </a:xfrm>
            <a:prstGeom prst="rect">
              <a:avLst/>
            </a:prstGeom>
          </p:spPr>
        </p:pic>
        <p:pic>
          <p:nvPicPr>
            <p:cNvPr id="14" name="object 14"/>
            <p:cNvPicPr/>
            <p:nvPr/>
          </p:nvPicPr>
          <p:blipFill>
            <a:blip r:embed="rId8" cstate="print"/>
            <a:stretch>
              <a:fillRect/>
            </a:stretch>
          </p:blipFill>
          <p:spPr>
            <a:xfrm>
              <a:off x="722376" y="4289171"/>
              <a:ext cx="3125089" cy="1220088"/>
            </a:xfrm>
            <a:prstGeom prst="rect">
              <a:avLst/>
            </a:prstGeom>
          </p:spPr>
        </p:pic>
        <p:sp>
          <p:nvSpPr>
            <p:cNvPr id="15" name="object 15"/>
            <p:cNvSpPr/>
            <p:nvPr/>
          </p:nvSpPr>
          <p:spPr>
            <a:xfrm>
              <a:off x="306324" y="4493386"/>
              <a:ext cx="3744595" cy="766445"/>
            </a:xfrm>
            <a:custGeom>
              <a:avLst/>
              <a:gdLst/>
              <a:ahLst/>
              <a:cxnLst/>
              <a:rect l="l" t="t" r="r" b="b"/>
              <a:pathLst>
                <a:path w="3744595" h="766445">
                  <a:moveTo>
                    <a:pt x="3589654" y="0"/>
                  </a:moveTo>
                  <a:lnTo>
                    <a:pt x="154825" y="0"/>
                  </a:lnTo>
                  <a:lnTo>
                    <a:pt x="105892" y="7874"/>
                  </a:lnTo>
                  <a:lnTo>
                    <a:pt x="63385" y="29844"/>
                  </a:lnTo>
                  <a:lnTo>
                    <a:pt x="29870" y="63373"/>
                  </a:lnTo>
                  <a:lnTo>
                    <a:pt x="7886" y="105790"/>
                  </a:lnTo>
                  <a:lnTo>
                    <a:pt x="0" y="154812"/>
                  </a:lnTo>
                  <a:lnTo>
                    <a:pt x="0" y="611632"/>
                  </a:lnTo>
                  <a:lnTo>
                    <a:pt x="7886" y="660526"/>
                  </a:lnTo>
                  <a:lnTo>
                    <a:pt x="29870" y="703071"/>
                  </a:lnTo>
                  <a:lnTo>
                    <a:pt x="63385" y="736600"/>
                  </a:lnTo>
                  <a:lnTo>
                    <a:pt x="105892" y="758571"/>
                  </a:lnTo>
                  <a:lnTo>
                    <a:pt x="154825" y="766444"/>
                  </a:lnTo>
                  <a:lnTo>
                    <a:pt x="3589654" y="766444"/>
                  </a:lnTo>
                  <a:lnTo>
                    <a:pt x="3638550" y="758571"/>
                  </a:lnTo>
                  <a:lnTo>
                    <a:pt x="3681095" y="736600"/>
                  </a:lnTo>
                  <a:lnTo>
                    <a:pt x="3714623" y="703071"/>
                  </a:lnTo>
                  <a:lnTo>
                    <a:pt x="3736593" y="660526"/>
                  </a:lnTo>
                  <a:lnTo>
                    <a:pt x="3744467" y="611632"/>
                  </a:lnTo>
                  <a:lnTo>
                    <a:pt x="3744467" y="154812"/>
                  </a:lnTo>
                  <a:lnTo>
                    <a:pt x="3736593" y="105790"/>
                  </a:lnTo>
                  <a:lnTo>
                    <a:pt x="3714623" y="63373"/>
                  </a:lnTo>
                  <a:lnTo>
                    <a:pt x="3681095" y="29844"/>
                  </a:lnTo>
                  <a:lnTo>
                    <a:pt x="3638550" y="7874"/>
                  </a:lnTo>
                  <a:lnTo>
                    <a:pt x="3589654" y="0"/>
                  </a:lnTo>
                  <a:close/>
                </a:path>
              </a:pathLst>
            </a:custGeom>
            <a:solidFill>
              <a:srgbClr val="092062"/>
            </a:solidFill>
          </p:spPr>
          <p:txBody>
            <a:bodyPr wrap="square" lIns="0" tIns="0" rIns="0" bIns="0" rtlCol="0"/>
            <a:lstStyle/>
            <a:p>
              <a:endParaRPr/>
            </a:p>
          </p:txBody>
        </p:sp>
        <p:pic>
          <p:nvPicPr>
            <p:cNvPr id="16" name="object 16"/>
            <p:cNvPicPr/>
            <p:nvPr/>
          </p:nvPicPr>
          <p:blipFill>
            <a:blip r:embed="rId3" cstate="print"/>
            <a:stretch>
              <a:fillRect/>
            </a:stretch>
          </p:blipFill>
          <p:spPr>
            <a:xfrm>
              <a:off x="94488" y="5308601"/>
              <a:ext cx="4486021" cy="1505966"/>
            </a:xfrm>
            <a:prstGeom prst="rect">
              <a:avLst/>
            </a:prstGeom>
          </p:spPr>
        </p:pic>
        <p:pic>
          <p:nvPicPr>
            <p:cNvPr id="17" name="object 17"/>
            <p:cNvPicPr/>
            <p:nvPr/>
          </p:nvPicPr>
          <p:blipFill>
            <a:blip r:embed="rId9" cstate="print"/>
            <a:stretch>
              <a:fillRect/>
            </a:stretch>
          </p:blipFill>
          <p:spPr>
            <a:xfrm>
              <a:off x="687323" y="5486908"/>
              <a:ext cx="3301746" cy="1220089"/>
            </a:xfrm>
            <a:prstGeom prst="rect">
              <a:avLst/>
            </a:prstGeom>
          </p:spPr>
        </p:pic>
        <p:sp>
          <p:nvSpPr>
            <p:cNvPr id="18" name="object 18"/>
            <p:cNvSpPr/>
            <p:nvPr/>
          </p:nvSpPr>
          <p:spPr>
            <a:xfrm>
              <a:off x="358140" y="5691111"/>
              <a:ext cx="3746500" cy="767080"/>
            </a:xfrm>
            <a:custGeom>
              <a:avLst/>
              <a:gdLst/>
              <a:ahLst/>
              <a:cxnLst/>
              <a:rect l="l" t="t" r="r" b="b"/>
              <a:pathLst>
                <a:path w="3746500" h="767079">
                  <a:moveTo>
                    <a:pt x="3591179" y="0"/>
                  </a:moveTo>
                  <a:lnTo>
                    <a:pt x="154825" y="0"/>
                  </a:lnTo>
                  <a:lnTo>
                    <a:pt x="105892" y="7886"/>
                  </a:lnTo>
                  <a:lnTo>
                    <a:pt x="63385" y="29870"/>
                  </a:lnTo>
                  <a:lnTo>
                    <a:pt x="29870" y="63372"/>
                  </a:lnTo>
                  <a:lnTo>
                    <a:pt x="7886" y="105879"/>
                  </a:lnTo>
                  <a:lnTo>
                    <a:pt x="0" y="154800"/>
                  </a:lnTo>
                  <a:lnTo>
                    <a:pt x="0" y="611682"/>
                  </a:lnTo>
                  <a:lnTo>
                    <a:pt x="7886" y="660615"/>
                  </a:lnTo>
                  <a:lnTo>
                    <a:pt x="29870" y="703110"/>
                  </a:lnTo>
                  <a:lnTo>
                    <a:pt x="63385" y="736625"/>
                  </a:lnTo>
                  <a:lnTo>
                    <a:pt x="105892" y="758609"/>
                  </a:lnTo>
                  <a:lnTo>
                    <a:pt x="154825" y="766495"/>
                  </a:lnTo>
                  <a:lnTo>
                    <a:pt x="3591179" y="766495"/>
                  </a:lnTo>
                  <a:lnTo>
                    <a:pt x="3640074" y="758609"/>
                  </a:lnTo>
                  <a:lnTo>
                    <a:pt x="3682619" y="736625"/>
                  </a:lnTo>
                  <a:lnTo>
                    <a:pt x="3716147" y="703110"/>
                  </a:lnTo>
                  <a:lnTo>
                    <a:pt x="3738118" y="660615"/>
                  </a:lnTo>
                  <a:lnTo>
                    <a:pt x="3745992" y="611682"/>
                  </a:lnTo>
                  <a:lnTo>
                    <a:pt x="3745992" y="154800"/>
                  </a:lnTo>
                  <a:lnTo>
                    <a:pt x="3738118" y="105879"/>
                  </a:lnTo>
                  <a:lnTo>
                    <a:pt x="3716147" y="63372"/>
                  </a:lnTo>
                  <a:lnTo>
                    <a:pt x="3682619" y="29870"/>
                  </a:lnTo>
                  <a:lnTo>
                    <a:pt x="3640074" y="7886"/>
                  </a:lnTo>
                  <a:lnTo>
                    <a:pt x="3591179" y="0"/>
                  </a:lnTo>
                  <a:close/>
                </a:path>
              </a:pathLst>
            </a:custGeom>
            <a:solidFill>
              <a:srgbClr val="092062"/>
            </a:solidFill>
          </p:spPr>
          <p:txBody>
            <a:bodyPr wrap="square" lIns="0" tIns="0" rIns="0" bIns="0" rtlCol="0"/>
            <a:lstStyle/>
            <a:p>
              <a:endParaRPr/>
            </a:p>
          </p:txBody>
        </p:sp>
        <p:sp>
          <p:nvSpPr>
            <p:cNvPr id="19" name="object 19"/>
            <p:cNvSpPr/>
            <p:nvPr/>
          </p:nvSpPr>
          <p:spPr>
            <a:xfrm>
              <a:off x="4377690" y="2427732"/>
              <a:ext cx="7248525" cy="3229610"/>
            </a:xfrm>
            <a:custGeom>
              <a:avLst/>
              <a:gdLst/>
              <a:ahLst/>
              <a:cxnLst/>
              <a:rect l="l" t="t" r="r" b="b"/>
              <a:pathLst>
                <a:path w="7248525" h="3229610">
                  <a:moveTo>
                    <a:pt x="13715" y="0"/>
                  </a:moveTo>
                  <a:lnTo>
                    <a:pt x="7234428" y="0"/>
                  </a:lnTo>
                </a:path>
                <a:path w="7248525" h="3229610">
                  <a:moveTo>
                    <a:pt x="13715" y="790955"/>
                  </a:moveTo>
                  <a:lnTo>
                    <a:pt x="7234428" y="790955"/>
                  </a:lnTo>
                </a:path>
                <a:path w="7248525" h="3229610">
                  <a:moveTo>
                    <a:pt x="0" y="1656460"/>
                  </a:moveTo>
                  <a:lnTo>
                    <a:pt x="7222236" y="1656460"/>
                  </a:lnTo>
                </a:path>
                <a:path w="7248525" h="3229610">
                  <a:moveTo>
                    <a:pt x="25908" y="2435097"/>
                  </a:moveTo>
                  <a:lnTo>
                    <a:pt x="7248144" y="2435097"/>
                  </a:lnTo>
                </a:path>
                <a:path w="7248525" h="3229610">
                  <a:moveTo>
                    <a:pt x="25908" y="3229089"/>
                  </a:moveTo>
                  <a:lnTo>
                    <a:pt x="7248144" y="3229089"/>
                  </a:lnTo>
                </a:path>
              </a:pathLst>
            </a:custGeom>
            <a:ln w="19812">
              <a:solidFill>
                <a:srgbClr val="5B9BD3"/>
              </a:solidFill>
            </a:ln>
          </p:spPr>
          <p:txBody>
            <a:bodyPr wrap="square" lIns="0" tIns="0" rIns="0" bIns="0" rtlCol="0"/>
            <a:lstStyle/>
            <a:p>
              <a:endParaRPr/>
            </a:p>
          </p:txBody>
        </p:sp>
        <p:pic>
          <p:nvPicPr>
            <p:cNvPr id="20" name="object 20"/>
            <p:cNvPicPr/>
            <p:nvPr/>
          </p:nvPicPr>
          <p:blipFill>
            <a:blip r:embed="rId10" cstate="print"/>
            <a:stretch>
              <a:fillRect/>
            </a:stretch>
          </p:blipFill>
          <p:spPr>
            <a:xfrm>
              <a:off x="25906" y="124485"/>
              <a:ext cx="1120140" cy="524738"/>
            </a:xfrm>
            <a:prstGeom prst="rect">
              <a:avLst/>
            </a:prstGeom>
          </p:spPr>
        </p:pic>
        <p:sp>
          <p:nvSpPr>
            <p:cNvPr id="21" name="object 21"/>
            <p:cNvSpPr/>
            <p:nvPr/>
          </p:nvSpPr>
          <p:spPr>
            <a:xfrm>
              <a:off x="0" y="6696850"/>
              <a:ext cx="11363325" cy="155575"/>
            </a:xfrm>
            <a:custGeom>
              <a:avLst/>
              <a:gdLst/>
              <a:ahLst/>
              <a:cxnLst/>
              <a:rect l="l" t="t" r="r" b="b"/>
              <a:pathLst>
                <a:path w="11363325" h="155575">
                  <a:moveTo>
                    <a:pt x="11362944" y="0"/>
                  </a:moveTo>
                  <a:lnTo>
                    <a:pt x="0" y="0"/>
                  </a:lnTo>
                  <a:lnTo>
                    <a:pt x="0" y="155435"/>
                  </a:lnTo>
                  <a:lnTo>
                    <a:pt x="11362944" y="155435"/>
                  </a:lnTo>
                  <a:lnTo>
                    <a:pt x="11362944" y="0"/>
                  </a:lnTo>
                  <a:close/>
                </a:path>
              </a:pathLst>
            </a:custGeom>
            <a:solidFill>
              <a:srgbClr val="001543"/>
            </a:solidFill>
          </p:spPr>
          <p:txBody>
            <a:bodyPr wrap="square" lIns="0" tIns="0" rIns="0" bIns="0" rtlCol="0"/>
            <a:lstStyle/>
            <a:p>
              <a:endParaRPr/>
            </a:p>
          </p:txBody>
        </p:sp>
        <p:pic>
          <p:nvPicPr>
            <p:cNvPr id="22" name="object 22"/>
            <p:cNvPicPr/>
            <p:nvPr/>
          </p:nvPicPr>
          <p:blipFill>
            <a:blip r:embed="rId11" cstate="print"/>
            <a:stretch>
              <a:fillRect/>
            </a:stretch>
          </p:blipFill>
          <p:spPr>
            <a:xfrm>
              <a:off x="11500104" y="6476009"/>
              <a:ext cx="565302" cy="322897"/>
            </a:xfrm>
            <a:prstGeom prst="rect">
              <a:avLst/>
            </a:prstGeom>
          </p:spPr>
        </p:pic>
        <p:pic>
          <p:nvPicPr>
            <p:cNvPr id="23" name="object 23"/>
            <p:cNvPicPr/>
            <p:nvPr/>
          </p:nvPicPr>
          <p:blipFill>
            <a:blip r:embed="rId12" cstate="print"/>
            <a:stretch>
              <a:fillRect/>
            </a:stretch>
          </p:blipFill>
          <p:spPr>
            <a:xfrm>
              <a:off x="3147441" y="313296"/>
              <a:ext cx="112436" cy="182638"/>
            </a:xfrm>
            <a:prstGeom prst="rect">
              <a:avLst/>
            </a:prstGeom>
          </p:spPr>
        </p:pic>
      </p:grpSp>
      <p:sp>
        <p:nvSpPr>
          <p:cNvPr id="24" name="object 24"/>
          <p:cNvSpPr txBox="1">
            <a:spLocks noGrp="1"/>
          </p:cNvSpPr>
          <p:nvPr>
            <p:ph type="title"/>
          </p:nvPr>
        </p:nvSpPr>
        <p:spPr>
          <a:prstGeom prst="rect">
            <a:avLst/>
          </a:prstGeom>
        </p:spPr>
        <p:txBody>
          <a:bodyPr vert="horz" wrap="square" lIns="0" tIns="14605" rIns="0" bIns="0" rtlCol="0">
            <a:spAutoFit/>
          </a:bodyPr>
          <a:lstStyle/>
          <a:p>
            <a:pPr marL="661670">
              <a:lnSpc>
                <a:spcPct val="100000"/>
              </a:lnSpc>
              <a:spcBef>
                <a:spcPts val="115"/>
              </a:spcBef>
            </a:pPr>
            <a:r>
              <a:rPr sz="2700" dirty="0">
                <a:solidFill>
                  <a:srgbClr val="2A1680"/>
                </a:solidFill>
              </a:rPr>
              <a:t>OFII</a:t>
            </a:r>
            <a:r>
              <a:rPr sz="2700" spc="-80" dirty="0">
                <a:solidFill>
                  <a:srgbClr val="2A1680"/>
                </a:solidFill>
              </a:rPr>
              <a:t> </a:t>
            </a:r>
            <a:r>
              <a:rPr sz="2700" dirty="0">
                <a:solidFill>
                  <a:srgbClr val="2A1680"/>
                </a:solidFill>
              </a:rPr>
              <a:t>Services</a:t>
            </a:r>
            <a:r>
              <a:rPr sz="2700" spc="-60" dirty="0">
                <a:solidFill>
                  <a:srgbClr val="2A1680"/>
                </a:solidFill>
              </a:rPr>
              <a:t> </a:t>
            </a:r>
            <a:r>
              <a:rPr sz="2700" dirty="0">
                <a:solidFill>
                  <a:srgbClr val="2A1680"/>
                </a:solidFill>
              </a:rPr>
              <a:t>and</a:t>
            </a:r>
            <a:r>
              <a:rPr sz="2700" spc="-60" dirty="0">
                <a:solidFill>
                  <a:srgbClr val="2A1680"/>
                </a:solidFill>
              </a:rPr>
              <a:t> </a:t>
            </a:r>
            <a:r>
              <a:rPr sz="2700" spc="-10" dirty="0">
                <a:solidFill>
                  <a:srgbClr val="2A1680"/>
                </a:solidFill>
              </a:rPr>
              <a:t>Capabilities</a:t>
            </a:r>
            <a:endParaRPr sz="2700"/>
          </a:p>
        </p:txBody>
      </p:sp>
      <p:sp>
        <p:nvSpPr>
          <p:cNvPr id="25" name="object 25"/>
          <p:cNvSpPr txBox="1"/>
          <p:nvPr/>
        </p:nvSpPr>
        <p:spPr>
          <a:xfrm>
            <a:off x="535940" y="2402585"/>
            <a:ext cx="3238500" cy="299720"/>
          </a:xfrm>
          <a:prstGeom prst="rect">
            <a:avLst/>
          </a:prstGeom>
        </p:spPr>
        <p:txBody>
          <a:bodyPr vert="horz" wrap="square" lIns="0" tIns="12700" rIns="0" bIns="0" rtlCol="0">
            <a:spAutoFit/>
          </a:bodyPr>
          <a:lstStyle/>
          <a:p>
            <a:pPr marL="12700">
              <a:lnSpc>
                <a:spcPct val="100000"/>
              </a:lnSpc>
              <a:spcBef>
                <a:spcPts val="100"/>
              </a:spcBef>
            </a:pPr>
            <a:r>
              <a:rPr sz="1800" b="1" spc="-25" dirty="0">
                <a:solidFill>
                  <a:srgbClr val="FFFFFF"/>
                </a:solidFill>
                <a:latin typeface="Arial"/>
                <a:cs typeface="Arial"/>
              </a:rPr>
              <a:t>Door-</a:t>
            </a:r>
            <a:r>
              <a:rPr sz="1800" b="1" spc="-20" dirty="0">
                <a:solidFill>
                  <a:srgbClr val="FFFFFF"/>
                </a:solidFill>
                <a:latin typeface="Arial"/>
                <a:cs typeface="Arial"/>
              </a:rPr>
              <a:t>to-</a:t>
            </a:r>
            <a:r>
              <a:rPr sz="1800" b="1" dirty="0">
                <a:solidFill>
                  <a:srgbClr val="FFFFFF"/>
                </a:solidFill>
                <a:latin typeface="Arial"/>
                <a:cs typeface="Arial"/>
              </a:rPr>
              <a:t>door/Express</a:t>
            </a:r>
            <a:r>
              <a:rPr sz="1800" b="1" spc="-55" dirty="0">
                <a:solidFill>
                  <a:srgbClr val="FFFFFF"/>
                </a:solidFill>
                <a:latin typeface="Arial"/>
                <a:cs typeface="Arial"/>
              </a:rPr>
              <a:t> </a:t>
            </a:r>
            <a:r>
              <a:rPr sz="1800" b="1" spc="-10" dirty="0">
                <a:solidFill>
                  <a:srgbClr val="FFFFFF"/>
                </a:solidFill>
                <a:latin typeface="Arial"/>
                <a:cs typeface="Arial"/>
              </a:rPr>
              <a:t>Service</a:t>
            </a:r>
            <a:endParaRPr sz="1800">
              <a:latin typeface="Arial"/>
              <a:cs typeface="Arial"/>
            </a:endParaRPr>
          </a:p>
        </p:txBody>
      </p:sp>
      <p:sp>
        <p:nvSpPr>
          <p:cNvPr id="26" name="object 26"/>
          <p:cNvSpPr txBox="1"/>
          <p:nvPr/>
        </p:nvSpPr>
        <p:spPr>
          <a:xfrm>
            <a:off x="585012" y="3518661"/>
            <a:ext cx="3231515"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Arial"/>
                <a:cs typeface="Arial"/>
              </a:rPr>
              <a:t>Airfreight</a:t>
            </a:r>
            <a:r>
              <a:rPr sz="1800" b="1" spc="-65" dirty="0">
                <a:solidFill>
                  <a:srgbClr val="FFFFFF"/>
                </a:solidFill>
                <a:latin typeface="Arial"/>
                <a:cs typeface="Arial"/>
              </a:rPr>
              <a:t> </a:t>
            </a:r>
            <a:r>
              <a:rPr sz="1800" b="1" dirty="0">
                <a:solidFill>
                  <a:srgbClr val="FFFFFF"/>
                </a:solidFill>
                <a:latin typeface="Arial"/>
                <a:cs typeface="Arial"/>
              </a:rPr>
              <a:t>Customs</a:t>
            </a:r>
            <a:r>
              <a:rPr sz="1800" b="1" spc="-90" dirty="0">
                <a:solidFill>
                  <a:srgbClr val="FFFFFF"/>
                </a:solidFill>
                <a:latin typeface="Arial"/>
                <a:cs typeface="Arial"/>
              </a:rPr>
              <a:t> </a:t>
            </a:r>
            <a:r>
              <a:rPr sz="1800" b="1" spc="-10" dirty="0">
                <a:solidFill>
                  <a:srgbClr val="FFFFFF"/>
                </a:solidFill>
                <a:latin typeface="Arial"/>
                <a:cs typeface="Arial"/>
              </a:rPr>
              <a:t>Clearance</a:t>
            </a:r>
            <a:endParaRPr sz="1800">
              <a:latin typeface="Arial"/>
              <a:cs typeface="Arial"/>
            </a:endParaRPr>
          </a:p>
        </p:txBody>
      </p:sp>
      <p:sp>
        <p:nvSpPr>
          <p:cNvPr id="27" name="object 27"/>
          <p:cNvSpPr txBox="1"/>
          <p:nvPr/>
        </p:nvSpPr>
        <p:spPr>
          <a:xfrm>
            <a:off x="5716015" y="962990"/>
            <a:ext cx="4519930" cy="421005"/>
          </a:xfrm>
          <a:prstGeom prst="rect">
            <a:avLst/>
          </a:prstGeom>
        </p:spPr>
        <p:txBody>
          <a:bodyPr vert="horz" wrap="square" lIns="0" tIns="12065" rIns="0" bIns="0" rtlCol="0">
            <a:spAutoFit/>
          </a:bodyPr>
          <a:lstStyle/>
          <a:p>
            <a:pPr marL="12700">
              <a:lnSpc>
                <a:spcPct val="100000"/>
              </a:lnSpc>
              <a:spcBef>
                <a:spcPts val="95"/>
              </a:spcBef>
            </a:pPr>
            <a:r>
              <a:rPr sz="2600" b="1" u="sng" dirty="0">
                <a:solidFill>
                  <a:srgbClr val="092062"/>
                </a:solidFill>
                <a:uFill>
                  <a:solidFill>
                    <a:srgbClr val="092062"/>
                  </a:solidFill>
                </a:uFill>
                <a:latin typeface="Arial"/>
                <a:cs typeface="Arial"/>
              </a:rPr>
              <a:t>AIR</a:t>
            </a:r>
            <a:r>
              <a:rPr sz="2600" b="1" u="sng" spc="-95" dirty="0">
                <a:solidFill>
                  <a:srgbClr val="092062"/>
                </a:solidFill>
                <a:uFill>
                  <a:solidFill>
                    <a:srgbClr val="092062"/>
                  </a:solidFill>
                </a:uFill>
                <a:latin typeface="Arial"/>
                <a:cs typeface="Arial"/>
              </a:rPr>
              <a:t> </a:t>
            </a:r>
            <a:r>
              <a:rPr sz="2600" b="1" u="sng" dirty="0">
                <a:solidFill>
                  <a:srgbClr val="092062"/>
                </a:solidFill>
                <a:uFill>
                  <a:solidFill>
                    <a:srgbClr val="092062"/>
                  </a:solidFill>
                </a:uFill>
                <a:latin typeface="Arial"/>
                <a:cs typeface="Arial"/>
              </a:rPr>
              <a:t>FREIGHT</a:t>
            </a:r>
            <a:r>
              <a:rPr sz="2600" b="1" u="sng" spc="-90" dirty="0">
                <a:solidFill>
                  <a:srgbClr val="092062"/>
                </a:solidFill>
                <a:uFill>
                  <a:solidFill>
                    <a:srgbClr val="092062"/>
                  </a:solidFill>
                </a:uFill>
                <a:latin typeface="Arial"/>
                <a:cs typeface="Arial"/>
              </a:rPr>
              <a:t> </a:t>
            </a:r>
            <a:r>
              <a:rPr sz="2600" b="1" u="sng" spc="-10" dirty="0">
                <a:solidFill>
                  <a:srgbClr val="092062"/>
                </a:solidFill>
                <a:uFill>
                  <a:solidFill>
                    <a:srgbClr val="092062"/>
                  </a:solidFill>
                </a:uFill>
                <a:latin typeface="Arial"/>
                <a:cs typeface="Arial"/>
              </a:rPr>
              <a:t>FORWARDING</a:t>
            </a:r>
            <a:endParaRPr sz="2600">
              <a:latin typeface="Arial"/>
              <a:cs typeface="Arial"/>
            </a:endParaRPr>
          </a:p>
        </p:txBody>
      </p:sp>
      <p:sp>
        <p:nvSpPr>
          <p:cNvPr id="28" name="object 28"/>
          <p:cNvSpPr txBox="1"/>
          <p:nvPr/>
        </p:nvSpPr>
        <p:spPr>
          <a:xfrm>
            <a:off x="761795" y="1142797"/>
            <a:ext cx="8649031" cy="1329851"/>
          </a:xfrm>
          <a:prstGeom prst="rect">
            <a:avLst/>
          </a:prstGeom>
        </p:spPr>
        <p:txBody>
          <a:bodyPr vert="horz" wrap="square" lIns="0" tIns="156210" rIns="0" bIns="0" rtlCol="0">
            <a:spAutoFit/>
          </a:bodyPr>
          <a:lstStyle/>
          <a:p>
            <a:pPr marL="12700">
              <a:lnSpc>
                <a:spcPct val="100000"/>
              </a:lnSpc>
              <a:spcBef>
                <a:spcPts val="1230"/>
              </a:spcBef>
            </a:pPr>
            <a:r>
              <a:rPr sz="1800" b="1" dirty="0">
                <a:solidFill>
                  <a:srgbClr val="FFFFFF"/>
                </a:solidFill>
                <a:latin typeface="Arial"/>
                <a:cs typeface="Arial"/>
              </a:rPr>
              <a:t>Multi</a:t>
            </a:r>
            <a:r>
              <a:rPr sz="1800" b="1" spc="-65" dirty="0">
                <a:solidFill>
                  <a:srgbClr val="FFFFFF"/>
                </a:solidFill>
                <a:latin typeface="Arial"/>
                <a:cs typeface="Arial"/>
              </a:rPr>
              <a:t> </a:t>
            </a:r>
            <a:r>
              <a:rPr sz="1800" b="1" dirty="0">
                <a:solidFill>
                  <a:srgbClr val="FFFFFF"/>
                </a:solidFill>
                <a:latin typeface="Arial"/>
                <a:cs typeface="Arial"/>
              </a:rPr>
              <a:t>IATA</a:t>
            </a:r>
            <a:r>
              <a:rPr sz="1800" b="1" spc="-50" dirty="0">
                <a:solidFill>
                  <a:srgbClr val="FFFFFF"/>
                </a:solidFill>
                <a:latin typeface="Arial"/>
                <a:cs typeface="Arial"/>
              </a:rPr>
              <a:t> </a:t>
            </a:r>
            <a:r>
              <a:rPr sz="1800" b="1" dirty="0">
                <a:solidFill>
                  <a:srgbClr val="FFFFFF"/>
                </a:solidFill>
                <a:latin typeface="Arial"/>
                <a:cs typeface="Arial"/>
              </a:rPr>
              <a:t>Direct</a:t>
            </a:r>
            <a:r>
              <a:rPr sz="1800" b="1" spc="-45" dirty="0">
                <a:solidFill>
                  <a:srgbClr val="FFFFFF"/>
                </a:solidFill>
                <a:latin typeface="Arial"/>
                <a:cs typeface="Arial"/>
              </a:rPr>
              <a:t> </a:t>
            </a:r>
            <a:r>
              <a:rPr sz="1800" b="1" spc="-10" dirty="0">
                <a:solidFill>
                  <a:srgbClr val="FFFFFF"/>
                </a:solidFill>
                <a:latin typeface="Arial"/>
                <a:cs typeface="Arial"/>
              </a:rPr>
              <a:t>Loading</a:t>
            </a:r>
            <a:endParaRPr sz="1800" dirty="0">
              <a:latin typeface="Arial"/>
              <a:cs typeface="Arial"/>
            </a:endParaRPr>
          </a:p>
          <a:p>
            <a:pPr marL="3975100" indent="-285750">
              <a:lnSpc>
                <a:spcPct val="100000"/>
              </a:lnSpc>
              <a:spcBef>
                <a:spcPts val="1015"/>
              </a:spcBef>
              <a:buFont typeface="Segoe UI Symbol"/>
              <a:buChar char="❑"/>
              <a:tabLst>
                <a:tab pos="3975100" algn="l"/>
              </a:tabLst>
            </a:pPr>
            <a:r>
              <a:rPr sz="1600" b="1" dirty="0">
                <a:latin typeface="Calibri"/>
                <a:cs typeface="Calibri"/>
              </a:rPr>
              <a:t>Global</a:t>
            </a:r>
            <a:r>
              <a:rPr sz="1600" b="1" spc="-80" dirty="0">
                <a:latin typeface="Calibri"/>
                <a:cs typeface="Calibri"/>
              </a:rPr>
              <a:t> </a:t>
            </a:r>
            <a:r>
              <a:rPr sz="1600" b="1" spc="-10" dirty="0">
                <a:latin typeface="Calibri"/>
                <a:cs typeface="Calibri"/>
              </a:rPr>
              <a:t>coverage</a:t>
            </a:r>
            <a:r>
              <a:rPr sz="1600" b="1" spc="-50" dirty="0">
                <a:latin typeface="Calibri"/>
                <a:cs typeface="Calibri"/>
              </a:rPr>
              <a:t> </a:t>
            </a:r>
            <a:r>
              <a:rPr sz="1600" b="1" dirty="0">
                <a:latin typeface="Calibri"/>
                <a:cs typeface="Calibri"/>
              </a:rPr>
              <a:t>thru</a:t>
            </a:r>
            <a:r>
              <a:rPr sz="1600" b="1" spc="-60" dirty="0">
                <a:latin typeface="Calibri"/>
                <a:cs typeface="Calibri"/>
              </a:rPr>
              <a:t> </a:t>
            </a:r>
            <a:r>
              <a:rPr sz="1600" b="1" dirty="0">
                <a:latin typeface="Calibri"/>
                <a:cs typeface="Calibri"/>
              </a:rPr>
              <a:t>RGLN</a:t>
            </a:r>
            <a:r>
              <a:rPr sz="1600" b="1" spc="-85" dirty="0">
                <a:latin typeface="Calibri"/>
                <a:cs typeface="Calibri"/>
              </a:rPr>
              <a:t> </a:t>
            </a:r>
            <a:r>
              <a:rPr sz="1600" b="1" spc="-10" dirty="0">
                <a:latin typeface="Calibri"/>
                <a:cs typeface="Calibri"/>
              </a:rPr>
              <a:t>Network</a:t>
            </a:r>
            <a:r>
              <a:rPr lang="en-US" sz="1600" b="1" spc="-10" dirty="0">
                <a:latin typeface="Calibri"/>
                <a:cs typeface="Calibri"/>
              </a:rPr>
              <a:t> and Tandem Global Logistics</a:t>
            </a:r>
            <a:endParaRPr sz="1600" dirty="0">
              <a:latin typeface="Calibri"/>
              <a:cs typeface="Calibri"/>
            </a:endParaRPr>
          </a:p>
          <a:p>
            <a:pPr marL="3689350">
              <a:lnSpc>
                <a:spcPct val="100000"/>
              </a:lnSpc>
              <a:spcBef>
                <a:spcPts val="740"/>
              </a:spcBef>
            </a:pPr>
            <a:r>
              <a:rPr sz="1200" spc="-10" dirty="0">
                <a:latin typeface="Calibri"/>
                <a:cs typeface="Calibri"/>
              </a:rPr>
              <a:t>(Comprehensive</a:t>
            </a:r>
            <a:r>
              <a:rPr sz="1200" spc="-60" dirty="0">
                <a:latin typeface="Calibri"/>
                <a:cs typeface="Calibri"/>
              </a:rPr>
              <a:t> </a:t>
            </a:r>
            <a:r>
              <a:rPr sz="1200" dirty="0">
                <a:latin typeface="Calibri"/>
                <a:cs typeface="Calibri"/>
              </a:rPr>
              <a:t>Global</a:t>
            </a:r>
            <a:r>
              <a:rPr sz="1200" spc="-30" dirty="0">
                <a:latin typeface="Calibri"/>
                <a:cs typeface="Calibri"/>
              </a:rPr>
              <a:t> </a:t>
            </a:r>
            <a:r>
              <a:rPr sz="1200" dirty="0">
                <a:latin typeface="Calibri"/>
                <a:cs typeface="Calibri"/>
              </a:rPr>
              <a:t>Network</a:t>
            </a:r>
            <a:r>
              <a:rPr sz="1200" spc="-15" dirty="0">
                <a:latin typeface="Calibri"/>
                <a:cs typeface="Calibri"/>
              </a:rPr>
              <a:t> </a:t>
            </a:r>
            <a:r>
              <a:rPr sz="1200" dirty="0">
                <a:latin typeface="Calibri"/>
                <a:cs typeface="Calibri"/>
              </a:rPr>
              <a:t>with</a:t>
            </a:r>
            <a:r>
              <a:rPr sz="1200" spc="-30" dirty="0">
                <a:latin typeface="Calibri"/>
                <a:cs typeface="Calibri"/>
              </a:rPr>
              <a:t> </a:t>
            </a:r>
            <a:r>
              <a:rPr sz="1200" dirty="0">
                <a:latin typeface="Calibri"/>
                <a:cs typeface="Calibri"/>
              </a:rPr>
              <a:t>RGLN</a:t>
            </a:r>
            <a:r>
              <a:rPr sz="1200" spc="-25" dirty="0">
                <a:latin typeface="Calibri"/>
                <a:cs typeface="Calibri"/>
              </a:rPr>
              <a:t> </a:t>
            </a:r>
            <a:r>
              <a:rPr lang="en-US" sz="1200" spc="-25" dirty="0">
                <a:latin typeface="Calibri"/>
                <a:cs typeface="Calibri"/>
              </a:rPr>
              <a:t> and Tandem Global </a:t>
            </a:r>
            <a:r>
              <a:rPr sz="1200" spc="-10" dirty="0">
                <a:latin typeface="Calibri"/>
                <a:cs typeface="Calibri"/>
              </a:rPr>
              <a:t>partnership)</a:t>
            </a:r>
            <a:endParaRPr sz="1200" dirty="0">
              <a:latin typeface="Calibri"/>
              <a:cs typeface="Calibri"/>
            </a:endParaRPr>
          </a:p>
        </p:txBody>
      </p:sp>
      <p:sp>
        <p:nvSpPr>
          <p:cNvPr id="29" name="object 29"/>
          <p:cNvSpPr txBox="1"/>
          <p:nvPr/>
        </p:nvSpPr>
        <p:spPr>
          <a:xfrm>
            <a:off x="4426458" y="2396137"/>
            <a:ext cx="5859145" cy="672465"/>
          </a:xfrm>
          <a:prstGeom prst="rect">
            <a:avLst/>
          </a:prstGeom>
        </p:spPr>
        <p:txBody>
          <a:bodyPr vert="horz" wrap="square" lIns="0" tIns="139065" rIns="0" bIns="0" rtlCol="0">
            <a:spAutoFit/>
          </a:bodyPr>
          <a:lstStyle/>
          <a:p>
            <a:pPr marL="298450" indent="-285750">
              <a:lnSpc>
                <a:spcPct val="100000"/>
              </a:lnSpc>
              <a:spcBef>
                <a:spcPts val="1095"/>
              </a:spcBef>
              <a:buFont typeface="Segoe UI Symbol"/>
              <a:buChar char="❑"/>
              <a:tabLst>
                <a:tab pos="298450" algn="l"/>
              </a:tabLst>
            </a:pPr>
            <a:r>
              <a:rPr sz="1600" b="1" dirty="0">
                <a:latin typeface="Calibri"/>
                <a:cs typeface="Calibri"/>
              </a:rPr>
              <a:t>Business</a:t>
            </a:r>
            <a:r>
              <a:rPr sz="1600" b="1" spc="-35" dirty="0">
                <a:latin typeface="Calibri"/>
                <a:cs typeface="Calibri"/>
              </a:rPr>
              <a:t> </a:t>
            </a:r>
            <a:r>
              <a:rPr sz="1600" b="1" spc="-10" dirty="0">
                <a:latin typeface="Calibri"/>
                <a:cs typeface="Calibri"/>
              </a:rPr>
              <a:t>partnership </a:t>
            </a:r>
            <a:r>
              <a:rPr sz="1600" b="1" dirty="0">
                <a:latin typeface="Calibri"/>
                <a:cs typeface="Calibri"/>
              </a:rPr>
              <a:t>with</a:t>
            </a:r>
            <a:r>
              <a:rPr sz="1600" b="1" spc="-45" dirty="0">
                <a:latin typeface="Calibri"/>
                <a:cs typeface="Calibri"/>
              </a:rPr>
              <a:t> </a:t>
            </a:r>
            <a:r>
              <a:rPr sz="1600" b="1" dirty="0">
                <a:latin typeface="Calibri"/>
                <a:cs typeface="Calibri"/>
              </a:rPr>
              <a:t>major</a:t>
            </a:r>
            <a:r>
              <a:rPr sz="1600" b="1" spc="-45" dirty="0">
                <a:latin typeface="Calibri"/>
                <a:cs typeface="Calibri"/>
              </a:rPr>
              <a:t> </a:t>
            </a:r>
            <a:r>
              <a:rPr sz="1600" b="1" spc="-10" dirty="0">
                <a:latin typeface="Calibri"/>
                <a:cs typeface="Calibri"/>
              </a:rPr>
              <a:t>airlines</a:t>
            </a:r>
            <a:r>
              <a:rPr sz="1600" b="1" spc="-55" dirty="0">
                <a:latin typeface="Calibri"/>
                <a:cs typeface="Calibri"/>
              </a:rPr>
              <a:t> </a:t>
            </a:r>
            <a:r>
              <a:rPr sz="1600" b="1" dirty="0">
                <a:latin typeface="Calibri"/>
                <a:cs typeface="Calibri"/>
              </a:rPr>
              <a:t>and</a:t>
            </a:r>
            <a:r>
              <a:rPr sz="1600" b="1" spc="-50" dirty="0">
                <a:latin typeface="Calibri"/>
                <a:cs typeface="Calibri"/>
              </a:rPr>
              <a:t> </a:t>
            </a:r>
            <a:r>
              <a:rPr sz="1600" b="1" spc="-10" dirty="0">
                <a:latin typeface="Calibri"/>
                <a:cs typeface="Calibri"/>
              </a:rPr>
              <a:t>forwarder</a:t>
            </a:r>
            <a:endParaRPr sz="1600">
              <a:latin typeface="Calibri"/>
              <a:cs typeface="Calibri"/>
            </a:endParaRPr>
          </a:p>
          <a:p>
            <a:pPr marL="12700">
              <a:lnSpc>
                <a:spcPct val="100000"/>
              </a:lnSpc>
              <a:spcBef>
                <a:spcPts val="735"/>
              </a:spcBef>
            </a:pPr>
            <a:r>
              <a:rPr sz="1200" spc="-10" dirty="0">
                <a:latin typeface="Calibri"/>
                <a:cs typeface="Calibri"/>
              </a:rPr>
              <a:t>(Continuously</a:t>
            </a:r>
            <a:r>
              <a:rPr sz="1200" spc="-60" dirty="0">
                <a:latin typeface="Calibri"/>
                <a:cs typeface="Calibri"/>
              </a:rPr>
              <a:t> </a:t>
            </a:r>
            <a:r>
              <a:rPr sz="1200" dirty="0">
                <a:latin typeface="Calibri"/>
                <a:cs typeface="Calibri"/>
              </a:rPr>
              <a:t>obtain</a:t>
            </a:r>
            <a:r>
              <a:rPr sz="1200" spc="-45" dirty="0">
                <a:latin typeface="Calibri"/>
                <a:cs typeface="Calibri"/>
              </a:rPr>
              <a:t> </a:t>
            </a:r>
            <a:r>
              <a:rPr sz="1200" dirty="0">
                <a:latin typeface="Calibri"/>
                <a:cs typeface="Calibri"/>
              </a:rPr>
              <a:t>best</a:t>
            </a:r>
            <a:r>
              <a:rPr sz="1200" spc="-35" dirty="0">
                <a:latin typeface="Calibri"/>
                <a:cs typeface="Calibri"/>
              </a:rPr>
              <a:t> </a:t>
            </a:r>
            <a:r>
              <a:rPr sz="1200" dirty="0">
                <a:latin typeface="Calibri"/>
                <a:cs typeface="Calibri"/>
              </a:rPr>
              <a:t>rate</a:t>
            </a:r>
            <a:r>
              <a:rPr sz="1200" spc="-40" dirty="0">
                <a:latin typeface="Calibri"/>
                <a:cs typeface="Calibri"/>
              </a:rPr>
              <a:t> </a:t>
            </a:r>
            <a:r>
              <a:rPr sz="1200" dirty="0">
                <a:latin typeface="Calibri"/>
                <a:cs typeface="Calibri"/>
              </a:rPr>
              <a:t>and</a:t>
            </a:r>
            <a:r>
              <a:rPr sz="1200" spc="-50" dirty="0">
                <a:latin typeface="Calibri"/>
                <a:cs typeface="Calibri"/>
              </a:rPr>
              <a:t> </a:t>
            </a:r>
            <a:r>
              <a:rPr sz="1200" dirty="0">
                <a:latin typeface="Calibri"/>
                <a:cs typeface="Calibri"/>
              </a:rPr>
              <a:t>service</a:t>
            </a:r>
            <a:r>
              <a:rPr sz="1200" spc="-15" dirty="0">
                <a:latin typeface="Calibri"/>
                <a:cs typeface="Calibri"/>
              </a:rPr>
              <a:t> </a:t>
            </a:r>
            <a:r>
              <a:rPr sz="1200" dirty="0">
                <a:latin typeface="Calibri"/>
                <a:cs typeface="Calibri"/>
              </a:rPr>
              <a:t>package</a:t>
            </a:r>
            <a:r>
              <a:rPr sz="1200" spc="-10" dirty="0">
                <a:latin typeface="Calibri"/>
                <a:cs typeface="Calibri"/>
              </a:rPr>
              <a:t> </a:t>
            </a:r>
            <a:r>
              <a:rPr sz="1200" dirty="0">
                <a:latin typeface="Calibri"/>
                <a:cs typeface="Calibri"/>
              </a:rPr>
              <a:t>with</a:t>
            </a:r>
            <a:r>
              <a:rPr sz="1200" spc="-45" dirty="0">
                <a:latin typeface="Calibri"/>
                <a:cs typeface="Calibri"/>
              </a:rPr>
              <a:t> </a:t>
            </a:r>
            <a:r>
              <a:rPr sz="1200" dirty="0">
                <a:latin typeface="Calibri"/>
                <a:cs typeface="Calibri"/>
              </a:rPr>
              <a:t>major</a:t>
            </a:r>
            <a:r>
              <a:rPr sz="1200" spc="-30" dirty="0">
                <a:latin typeface="Calibri"/>
                <a:cs typeface="Calibri"/>
              </a:rPr>
              <a:t> </a:t>
            </a:r>
            <a:r>
              <a:rPr sz="1200" dirty="0">
                <a:latin typeface="Calibri"/>
                <a:cs typeface="Calibri"/>
              </a:rPr>
              <a:t>airlines</a:t>
            </a:r>
            <a:r>
              <a:rPr sz="1200" spc="-30" dirty="0">
                <a:latin typeface="Calibri"/>
                <a:cs typeface="Calibri"/>
              </a:rPr>
              <a:t> </a:t>
            </a:r>
            <a:r>
              <a:rPr sz="1200" dirty="0">
                <a:latin typeface="Calibri"/>
                <a:cs typeface="Calibri"/>
              </a:rPr>
              <a:t>with</a:t>
            </a:r>
            <a:r>
              <a:rPr sz="1200" spc="-20" dirty="0">
                <a:latin typeface="Calibri"/>
                <a:cs typeface="Calibri"/>
              </a:rPr>
              <a:t> </a:t>
            </a:r>
            <a:r>
              <a:rPr sz="1200" spc="-10" dirty="0">
                <a:latin typeface="Calibri"/>
                <a:cs typeface="Calibri"/>
              </a:rPr>
              <a:t>guaranteed</a:t>
            </a:r>
            <a:r>
              <a:rPr sz="1200" spc="-60" dirty="0">
                <a:latin typeface="Calibri"/>
                <a:cs typeface="Calibri"/>
              </a:rPr>
              <a:t> </a:t>
            </a:r>
            <a:r>
              <a:rPr sz="1200" spc="-10" dirty="0">
                <a:latin typeface="Calibri"/>
                <a:cs typeface="Calibri"/>
              </a:rPr>
              <a:t>space).</a:t>
            </a:r>
            <a:endParaRPr sz="1200">
              <a:latin typeface="Calibri"/>
              <a:cs typeface="Calibri"/>
            </a:endParaRPr>
          </a:p>
        </p:txBody>
      </p:sp>
      <p:sp>
        <p:nvSpPr>
          <p:cNvPr id="30" name="object 30"/>
          <p:cNvSpPr txBox="1"/>
          <p:nvPr/>
        </p:nvSpPr>
        <p:spPr>
          <a:xfrm>
            <a:off x="4414265" y="3185822"/>
            <a:ext cx="6285865" cy="672465"/>
          </a:xfrm>
          <a:prstGeom prst="rect">
            <a:avLst/>
          </a:prstGeom>
        </p:spPr>
        <p:txBody>
          <a:bodyPr vert="horz" wrap="square" lIns="0" tIns="139065" rIns="0" bIns="0" rtlCol="0">
            <a:spAutoFit/>
          </a:bodyPr>
          <a:lstStyle/>
          <a:p>
            <a:pPr marL="295275" indent="-282575">
              <a:lnSpc>
                <a:spcPct val="100000"/>
              </a:lnSpc>
              <a:spcBef>
                <a:spcPts val="1095"/>
              </a:spcBef>
              <a:buFont typeface="Segoe UI Symbol"/>
              <a:buChar char="❑"/>
              <a:tabLst>
                <a:tab pos="295275" algn="l"/>
              </a:tabLst>
            </a:pPr>
            <a:r>
              <a:rPr sz="1600" b="1" dirty="0">
                <a:latin typeface="Calibri"/>
                <a:cs typeface="Calibri"/>
              </a:rPr>
              <a:t>Time</a:t>
            </a:r>
            <a:r>
              <a:rPr sz="1600" b="1" spc="-35" dirty="0">
                <a:latin typeface="Calibri"/>
                <a:cs typeface="Calibri"/>
              </a:rPr>
              <a:t> </a:t>
            </a:r>
            <a:r>
              <a:rPr sz="1600" b="1" spc="-10" dirty="0">
                <a:latin typeface="Calibri"/>
                <a:cs typeface="Calibri"/>
              </a:rPr>
              <a:t>definite</a:t>
            </a:r>
            <a:r>
              <a:rPr sz="1600" b="1" spc="-25" dirty="0">
                <a:latin typeface="Calibri"/>
                <a:cs typeface="Calibri"/>
              </a:rPr>
              <a:t> </a:t>
            </a:r>
            <a:r>
              <a:rPr sz="1600" b="1" spc="-10" dirty="0">
                <a:latin typeface="Calibri"/>
                <a:cs typeface="Calibri"/>
              </a:rPr>
              <a:t>airfreight</a:t>
            </a:r>
            <a:r>
              <a:rPr sz="1600" b="1" spc="-40" dirty="0">
                <a:latin typeface="Calibri"/>
                <a:cs typeface="Calibri"/>
              </a:rPr>
              <a:t> </a:t>
            </a:r>
            <a:r>
              <a:rPr sz="1600" b="1" spc="-10" dirty="0">
                <a:latin typeface="Calibri"/>
                <a:cs typeface="Calibri"/>
              </a:rPr>
              <a:t>delivery</a:t>
            </a:r>
            <a:r>
              <a:rPr sz="1600" b="1" spc="-25" dirty="0">
                <a:latin typeface="Calibri"/>
                <a:cs typeface="Calibri"/>
              </a:rPr>
              <a:t> </a:t>
            </a:r>
            <a:r>
              <a:rPr sz="1600" b="1" dirty="0">
                <a:latin typeface="Calibri"/>
                <a:cs typeface="Calibri"/>
              </a:rPr>
              <a:t>at</a:t>
            </a:r>
            <a:r>
              <a:rPr sz="1600" b="1" spc="-45" dirty="0">
                <a:latin typeface="Calibri"/>
                <a:cs typeface="Calibri"/>
              </a:rPr>
              <a:t> </a:t>
            </a:r>
            <a:r>
              <a:rPr sz="1600" b="1" spc="-10" dirty="0">
                <a:latin typeface="Calibri"/>
                <a:cs typeface="Calibri"/>
              </a:rPr>
              <a:t>competitive</a:t>
            </a:r>
            <a:r>
              <a:rPr sz="1600" b="1" spc="-45" dirty="0">
                <a:latin typeface="Calibri"/>
                <a:cs typeface="Calibri"/>
              </a:rPr>
              <a:t> </a:t>
            </a:r>
            <a:r>
              <a:rPr sz="1600" b="1" spc="-10" dirty="0">
                <a:latin typeface="Calibri"/>
                <a:cs typeface="Calibri"/>
              </a:rPr>
              <a:t>pricing</a:t>
            </a:r>
            <a:endParaRPr sz="1600">
              <a:latin typeface="Calibri"/>
              <a:cs typeface="Calibri"/>
            </a:endParaRPr>
          </a:p>
          <a:p>
            <a:pPr marL="12700">
              <a:lnSpc>
                <a:spcPct val="100000"/>
              </a:lnSpc>
              <a:spcBef>
                <a:spcPts val="735"/>
              </a:spcBef>
            </a:pPr>
            <a:r>
              <a:rPr sz="1200" spc="-10" dirty="0">
                <a:latin typeface="Calibri"/>
                <a:cs typeface="Calibri"/>
              </a:rPr>
              <a:t>(Partnership</a:t>
            </a:r>
            <a:r>
              <a:rPr sz="1200" spc="-65" dirty="0">
                <a:latin typeface="Calibri"/>
                <a:cs typeface="Calibri"/>
              </a:rPr>
              <a:t> </a:t>
            </a:r>
            <a:r>
              <a:rPr sz="1200" dirty="0">
                <a:latin typeface="Calibri"/>
                <a:cs typeface="Calibri"/>
              </a:rPr>
              <a:t>with</a:t>
            </a:r>
            <a:r>
              <a:rPr sz="1200" spc="-30" dirty="0">
                <a:latin typeface="Calibri"/>
                <a:cs typeface="Calibri"/>
              </a:rPr>
              <a:t> </a:t>
            </a:r>
            <a:r>
              <a:rPr sz="1200" dirty="0">
                <a:latin typeface="Calibri"/>
                <a:cs typeface="Calibri"/>
              </a:rPr>
              <a:t>major</a:t>
            </a:r>
            <a:r>
              <a:rPr sz="1200" spc="-30" dirty="0">
                <a:latin typeface="Calibri"/>
                <a:cs typeface="Calibri"/>
              </a:rPr>
              <a:t> </a:t>
            </a:r>
            <a:r>
              <a:rPr sz="1200" dirty="0">
                <a:latin typeface="Calibri"/>
                <a:cs typeface="Calibri"/>
              </a:rPr>
              <a:t>and</a:t>
            </a:r>
            <a:r>
              <a:rPr sz="1200" spc="-25" dirty="0">
                <a:latin typeface="Calibri"/>
                <a:cs typeface="Calibri"/>
              </a:rPr>
              <a:t> </a:t>
            </a:r>
            <a:r>
              <a:rPr sz="1200" spc="-10" dirty="0">
                <a:latin typeface="Calibri"/>
                <a:cs typeface="Calibri"/>
              </a:rPr>
              <a:t>reliable</a:t>
            </a:r>
            <a:r>
              <a:rPr sz="1200" spc="-40" dirty="0">
                <a:latin typeface="Calibri"/>
                <a:cs typeface="Calibri"/>
              </a:rPr>
              <a:t> </a:t>
            </a:r>
            <a:r>
              <a:rPr sz="1200" dirty="0">
                <a:latin typeface="Calibri"/>
                <a:cs typeface="Calibri"/>
              </a:rPr>
              <a:t>airlines</a:t>
            </a:r>
            <a:r>
              <a:rPr sz="1200" spc="-30" dirty="0">
                <a:latin typeface="Calibri"/>
                <a:cs typeface="Calibri"/>
              </a:rPr>
              <a:t> </a:t>
            </a:r>
            <a:r>
              <a:rPr sz="1200" dirty="0">
                <a:latin typeface="Calibri"/>
                <a:cs typeface="Calibri"/>
              </a:rPr>
              <a:t>and</a:t>
            </a:r>
            <a:r>
              <a:rPr sz="1200" spc="-25" dirty="0">
                <a:latin typeface="Calibri"/>
                <a:cs typeface="Calibri"/>
              </a:rPr>
              <a:t> </a:t>
            </a:r>
            <a:r>
              <a:rPr sz="1200" dirty="0">
                <a:latin typeface="Calibri"/>
                <a:cs typeface="Calibri"/>
              </a:rPr>
              <a:t>forwarder</a:t>
            </a:r>
            <a:r>
              <a:rPr sz="1200" spc="-25" dirty="0">
                <a:latin typeface="Calibri"/>
                <a:cs typeface="Calibri"/>
              </a:rPr>
              <a:t> </a:t>
            </a:r>
            <a:r>
              <a:rPr sz="1200" dirty="0">
                <a:latin typeface="Calibri"/>
                <a:cs typeface="Calibri"/>
              </a:rPr>
              <a:t>for</a:t>
            </a:r>
            <a:r>
              <a:rPr sz="1200" spc="-50" dirty="0">
                <a:latin typeface="Calibri"/>
                <a:cs typeface="Calibri"/>
              </a:rPr>
              <a:t> </a:t>
            </a:r>
            <a:r>
              <a:rPr sz="1200" dirty="0">
                <a:latin typeface="Calibri"/>
                <a:cs typeface="Calibri"/>
              </a:rPr>
              <a:t>better</a:t>
            </a:r>
            <a:r>
              <a:rPr sz="1200" spc="-50" dirty="0">
                <a:latin typeface="Calibri"/>
                <a:cs typeface="Calibri"/>
              </a:rPr>
              <a:t> </a:t>
            </a:r>
            <a:r>
              <a:rPr sz="1200" dirty="0">
                <a:latin typeface="Calibri"/>
                <a:cs typeface="Calibri"/>
              </a:rPr>
              <a:t>pricing</a:t>
            </a:r>
            <a:r>
              <a:rPr sz="1200" spc="-30" dirty="0">
                <a:latin typeface="Calibri"/>
                <a:cs typeface="Calibri"/>
              </a:rPr>
              <a:t> </a:t>
            </a:r>
            <a:r>
              <a:rPr sz="1200" dirty="0">
                <a:latin typeface="Calibri"/>
                <a:cs typeface="Calibri"/>
              </a:rPr>
              <a:t>and</a:t>
            </a:r>
            <a:r>
              <a:rPr sz="1200" spc="-50" dirty="0">
                <a:latin typeface="Calibri"/>
                <a:cs typeface="Calibri"/>
              </a:rPr>
              <a:t> </a:t>
            </a:r>
            <a:r>
              <a:rPr sz="1200" dirty="0">
                <a:latin typeface="Calibri"/>
                <a:cs typeface="Calibri"/>
              </a:rPr>
              <a:t>space</a:t>
            </a:r>
            <a:r>
              <a:rPr sz="1200" spc="-20" dirty="0">
                <a:latin typeface="Calibri"/>
                <a:cs typeface="Calibri"/>
              </a:rPr>
              <a:t> </a:t>
            </a:r>
            <a:r>
              <a:rPr sz="1200" spc="-10" dirty="0">
                <a:latin typeface="Calibri"/>
                <a:cs typeface="Calibri"/>
              </a:rPr>
              <a:t>commitment).</a:t>
            </a:r>
            <a:endParaRPr sz="1200">
              <a:latin typeface="Calibri"/>
              <a:cs typeface="Calibri"/>
            </a:endParaRPr>
          </a:p>
        </p:txBody>
      </p:sp>
      <p:sp>
        <p:nvSpPr>
          <p:cNvPr id="31" name="object 31"/>
          <p:cNvSpPr txBox="1"/>
          <p:nvPr/>
        </p:nvSpPr>
        <p:spPr>
          <a:xfrm>
            <a:off x="1109268" y="4717160"/>
            <a:ext cx="211963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Arial"/>
                <a:cs typeface="Arial"/>
              </a:rPr>
              <a:t>DG</a:t>
            </a:r>
            <a:r>
              <a:rPr sz="1800" b="1" spc="-35" dirty="0">
                <a:solidFill>
                  <a:srgbClr val="FFFFFF"/>
                </a:solidFill>
                <a:latin typeface="Arial"/>
                <a:cs typeface="Arial"/>
              </a:rPr>
              <a:t> </a:t>
            </a:r>
            <a:r>
              <a:rPr sz="1800" b="1" dirty="0">
                <a:solidFill>
                  <a:srgbClr val="FFFFFF"/>
                </a:solidFill>
                <a:latin typeface="Arial"/>
                <a:cs typeface="Arial"/>
              </a:rPr>
              <a:t>Cargo</a:t>
            </a:r>
            <a:r>
              <a:rPr sz="1800" b="1" spc="-10" dirty="0">
                <a:solidFill>
                  <a:srgbClr val="FFFFFF"/>
                </a:solidFill>
                <a:latin typeface="Arial"/>
                <a:cs typeface="Arial"/>
              </a:rPr>
              <a:t> Handling</a:t>
            </a:r>
            <a:endParaRPr sz="1800">
              <a:latin typeface="Arial"/>
              <a:cs typeface="Arial"/>
            </a:endParaRPr>
          </a:p>
        </p:txBody>
      </p:sp>
      <p:sp>
        <p:nvSpPr>
          <p:cNvPr id="32" name="object 32"/>
          <p:cNvSpPr txBox="1"/>
          <p:nvPr/>
        </p:nvSpPr>
        <p:spPr>
          <a:xfrm>
            <a:off x="1072692" y="5915355"/>
            <a:ext cx="2298700" cy="29972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FFFFFF"/>
                </a:solidFill>
                <a:latin typeface="Arial"/>
                <a:cs typeface="Arial"/>
              </a:rPr>
              <a:t>Third-</a:t>
            </a:r>
            <a:r>
              <a:rPr sz="1800" b="1" dirty="0">
                <a:solidFill>
                  <a:srgbClr val="FFFFFF"/>
                </a:solidFill>
                <a:latin typeface="Arial"/>
                <a:cs typeface="Arial"/>
              </a:rPr>
              <a:t>Party</a:t>
            </a:r>
            <a:r>
              <a:rPr sz="1800" b="1" spc="-40" dirty="0">
                <a:solidFill>
                  <a:srgbClr val="FFFFFF"/>
                </a:solidFill>
                <a:latin typeface="Arial"/>
                <a:cs typeface="Arial"/>
              </a:rPr>
              <a:t> </a:t>
            </a:r>
            <a:r>
              <a:rPr sz="1800" b="1" spc="-10" dirty="0">
                <a:solidFill>
                  <a:srgbClr val="FFFFFF"/>
                </a:solidFill>
                <a:latin typeface="Arial"/>
                <a:cs typeface="Arial"/>
              </a:rPr>
              <a:t>Logistics</a:t>
            </a:r>
            <a:endParaRPr sz="1800">
              <a:latin typeface="Arial"/>
              <a:cs typeface="Arial"/>
            </a:endParaRPr>
          </a:p>
        </p:txBody>
      </p:sp>
      <p:sp>
        <p:nvSpPr>
          <p:cNvPr id="33" name="object 33"/>
          <p:cNvSpPr txBox="1"/>
          <p:nvPr/>
        </p:nvSpPr>
        <p:spPr>
          <a:xfrm>
            <a:off x="4423409" y="4003662"/>
            <a:ext cx="5895975" cy="671830"/>
          </a:xfrm>
          <a:prstGeom prst="rect">
            <a:avLst/>
          </a:prstGeom>
        </p:spPr>
        <p:txBody>
          <a:bodyPr vert="horz" wrap="square" lIns="0" tIns="138430" rIns="0" bIns="0" rtlCol="0">
            <a:spAutoFit/>
          </a:bodyPr>
          <a:lstStyle/>
          <a:p>
            <a:pPr marL="298450" indent="-285750">
              <a:lnSpc>
                <a:spcPct val="100000"/>
              </a:lnSpc>
              <a:spcBef>
                <a:spcPts val="1090"/>
              </a:spcBef>
              <a:buFont typeface="Segoe UI Symbol"/>
              <a:buChar char="❑"/>
              <a:tabLst>
                <a:tab pos="298450" algn="l"/>
              </a:tabLst>
            </a:pPr>
            <a:r>
              <a:rPr sz="1600" b="1" spc="-10" dirty="0">
                <a:latin typeface="Calibri"/>
                <a:cs typeface="Calibri"/>
              </a:rPr>
              <a:t>Participates</a:t>
            </a:r>
            <a:r>
              <a:rPr sz="1600" b="1" spc="-80" dirty="0">
                <a:latin typeface="Calibri"/>
                <a:cs typeface="Calibri"/>
              </a:rPr>
              <a:t> </a:t>
            </a:r>
            <a:r>
              <a:rPr sz="1600" b="1" dirty="0">
                <a:latin typeface="Calibri"/>
                <a:cs typeface="Calibri"/>
              </a:rPr>
              <a:t>in</a:t>
            </a:r>
            <a:r>
              <a:rPr sz="1600" b="1" spc="-60" dirty="0">
                <a:latin typeface="Calibri"/>
                <a:cs typeface="Calibri"/>
              </a:rPr>
              <a:t> </a:t>
            </a:r>
            <a:r>
              <a:rPr sz="1600" b="1" dirty="0">
                <a:latin typeface="Calibri"/>
                <a:cs typeface="Calibri"/>
              </a:rPr>
              <a:t>RFQs</a:t>
            </a:r>
            <a:r>
              <a:rPr sz="1600" b="1" spc="-55" dirty="0">
                <a:latin typeface="Calibri"/>
                <a:cs typeface="Calibri"/>
              </a:rPr>
              <a:t> </a:t>
            </a:r>
            <a:r>
              <a:rPr sz="1600" b="1" dirty="0">
                <a:latin typeface="Calibri"/>
                <a:cs typeface="Calibri"/>
              </a:rPr>
              <a:t>or</a:t>
            </a:r>
            <a:r>
              <a:rPr sz="1600" b="1" spc="-55" dirty="0">
                <a:latin typeface="Calibri"/>
                <a:cs typeface="Calibri"/>
              </a:rPr>
              <a:t> </a:t>
            </a:r>
            <a:r>
              <a:rPr sz="1600" b="1" dirty="0">
                <a:latin typeface="Calibri"/>
                <a:cs typeface="Calibri"/>
              </a:rPr>
              <a:t>Global</a:t>
            </a:r>
            <a:r>
              <a:rPr sz="1600" b="1" spc="-75" dirty="0">
                <a:latin typeface="Calibri"/>
                <a:cs typeface="Calibri"/>
              </a:rPr>
              <a:t> </a:t>
            </a:r>
            <a:r>
              <a:rPr sz="1600" b="1" dirty="0">
                <a:latin typeface="Calibri"/>
                <a:cs typeface="Calibri"/>
              </a:rPr>
              <a:t>bidding</a:t>
            </a:r>
            <a:r>
              <a:rPr sz="1600" b="1" spc="-35" dirty="0">
                <a:latin typeface="Calibri"/>
                <a:cs typeface="Calibri"/>
              </a:rPr>
              <a:t> </a:t>
            </a:r>
            <a:r>
              <a:rPr sz="1600" b="1" spc="-10" dirty="0">
                <a:latin typeface="Calibri"/>
                <a:cs typeface="Calibri"/>
              </a:rPr>
              <a:t>process</a:t>
            </a:r>
            <a:endParaRPr sz="1600">
              <a:latin typeface="Calibri"/>
              <a:cs typeface="Calibri"/>
            </a:endParaRPr>
          </a:p>
          <a:p>
            <a:pPr marL="12700">
              <a:lnSpc>
                <a:spcPct val="100000"/>
              </a:lnSpc>
              <a:spcBef>
                <a:spcPts val="735"/>
              </a:spcBef>
            </a:pPr>
            <a:r>
              <a:rPr sz="1200" dirty="0">
                <a:latin typeface="Calibri"/>
                <a:cs typeface="Calibri"/>
              </a:rPr>
              <a:t>(Actively</a:t>
            </a:r>
            <a:r>
              <a:rPr sz="1200" spc="-20" dirty="0">
                <a:latin typeface="Calibri"/>
                <a:cs typeface="Calibri"/>
              </a:rPr>
              <a:t> </a:t>
            </a:r>
            <a:r>
              <a:rPr sz="1200" spc="-10" dirty="0">
                <a:latin typeface="Calibri"/>
                <a:cs typeface="Calibri"/>
              </a:rPr>
              <a:t>supports</a:t>
            </a:r>
            <a:r>
              <a:rPr sz="1200" spc="-50" dirty="0">
                <a:latin typeface="Calibri"/>
                <a:cs typeface="Calibri"/>
              </a:rPr>
              <a:t> </a:t>
            </a:r>
            <a:r>
              <a:rPr sz="1200" dirty="0">
                <a:latin typeface="Calibri"/>
                <a:cs typeface="Calibri"/>
              </a:rPr>
              <a:t>biddings</a:t>
            </a:r>
            <a:r>
              <a:rPr sz="1200" spc="-30" dirty="0">
                <a:latin typeface="Calibri"/>
                <a:cs typeface="Calibri"/>
              </a:rPr>
              <a:t> </a:t>
            </a:r>
            <a:r>
              <a:rPr sz="1200" dirty="0">
                <a:latin typeface="Calibri"/>
                <a:cs typeface="Calibri"/>
              </a:rPr>
              <a:t>for</a:t>
            </a:r>
            <a:r>
              <a:rPr sz="1200" spc="-50" dirty="0">
                <a:latin typeface="Calibri"/>
                <a:cs typeface="Calibri"/>
              </a:rPr>
              <a:t> </a:t>
            </a:r>
            <a:r>
              <a:rPr sz="1200" dirty="0">
                <a:latin typeface="Calibri"/>
                <a:cs typeface="Calibri"/>
              </a:rPr>
              <a:t>small</a:t>
            </a:r>
            <a:r>
              <a:rPr sz="1200" spc="-5" dirty="0">
                <a:latin typeface="Calibri"/>
                <a:cs typeface="Calibri"/>
              </a:rPr>
              <a:t> </a:t>
            </a:r>
            <a:r>
              <a:rPr sz="1200" dirty="0">
                <a:latin typeface="Calibri"/>
                <a:cs typeface="Calibri"/>
              </a:rPr>
              <a:t>and</a:t>
            </a:r>
            <a:r>
              <a:rPr sz="1200" spc="-20" dirty="0">
                <a:latin typeface="Calibri"/>
                <a:cs typeface="Calibri"/>
              </a:rPr>
              <a:t> </a:t>
            </a:r>
            <a:r>
              <a:rPr sz="1200" dirty="0">
                <a:latin typeface="Calibri"/>
                <a:cs typeface="Calibri"/>
              </a:rPr>
              <a:t>big</a:t>
            </a:r>
            <a:r>
              <a:rPr sz="1200" spc="-10" dirty="0">
                <a:latin typeface="Calibri"/>
                <a:cs typeface="Calibri"/>
              </a:rPr>
              <a:t> clients,</a:t>
            </a:r>
            <a:r>
              <a:rPr sz="1200" spc="-45" dirty="0">
                <a:latin typeface="Calibri"/>
                <a:cs typeface="Calibri"/>
              </a:rPr>
              <a:t> </a:t>
            </a:r>
            <a:r>
              <a:rPr sz="1200" dirty="0">
                <a:latin typeface="Calibri"/>
                <a:cs typeface="Calibri"/>
              </a:rPr>
              <a:t>both</a:t>
            </a:r>
            <a:r>
              <a:rPr sz="1200" spc="-25" dirty="0">
                <a:latin typeface="Calibri"/>
                <a:cs typeface="Calibri"/>
              </a:rPr>
              <a:t> </a:t>
            </a:r>
            <a:r>
              <a:rPr sz="1200" dirty="0">
                <a:latin typeface="Calibri"/>
                <a:cs typeface="Calibri"/>
              </a:rPr>
              <a:t>for</a:t>
            </a:r>
            <a:r>
              <a:rPr sz="1200" spc="-50" dirty="0">
                <a:latin typeface="Calibri"/>
                <a:cs typeface="Calibri"/>
              </a:rPr>
              <a:t> </a:t>
            </a:r>
            <a:r>
              <a:rPr sz="1200" dirty="0">
                <a:latin typeface="Calibri"/>
                <a:cs typeface="Calibri"/>
              </a:rPr>
              <a:t>global</a:t>
            </a:r>
            <a:r>
              <a:rPr sz="1200" spc="-30" dirty="0">
                <a:latin typeface="Calibri"/>
                <a:cs typeface="Calibri"/>
              </a:rPr>
              <a:t> </a:t>
            </a:r>
            <a:r>
              <a:rPr sz="1200" dirty="0">
                <a:latin typeface="Calibri"/>
                <a:cs typeface="Calibri"/>
              </a:rPr>
              <a:t>and</a:t>
            </a:r>
            <a:r>
              <a:rPr sz="1200" spc="-20" dirty="0">
                <a:latin typeface="Calibri"/>
                <a:cs typeface="Calibri"/>
              </a:rPr>
              <a:t> </a:t>
            </a:r>
            <a:r>
              <a:rPr sz="1200" spc="-10" dirty="0">
                <a:latin typeface="Calibri"/>
                <a:cs typeface="Calibri"/>
              </a:rPr>
              <a:t>regional</a:t>
            </a:r>
            <a:r>
              <a:rPr sz="1200" spc="-45" dirty="0">
                <a:latin typeface="Calibri"/>
                <a:cs typeface="Calibri"/>
              </a:rPr>
              <a:t> </a:t>
            </a:r>
            <a:r>
              <a:rPr sz="1200" spc="-10" dirty="0">
                <a:latin typeface="Calibri"/>
                <a:cs typeface="Calibri"/>
              </a:rPr>
              <a:t>requirements).</a:t>
            </a:r>
            <a:endParaRPr sz="1200">
              <a:latin typeface="Calibri"/>
              <a:cs typeface="Calibri"/>
            </a:endParaRPr>
          </a:p>
        </p:txBody>
      </p:sp>
      <p:sp>
        <p:nvSpPr>
          <p:cNvPr id="34" name="object 34"/>
          <p:cNvSpPr txBox="1"/>
          <p:nvPr/>
        </p:nvSpPr>
        <p:spPr>
          <a:xfrm>
            <a:off x="4435602" y="4768964"/>
            <a:ext cx="4975225" cy="671830"/>
          </a:xfrm>
          <a:prstGeom prst="rect">
            <a:avLst/>
          </a:prstGeom>
        </p:spPr>
        <p:txBody>
          <a:bodyPr vert="horz" wrap="square" lIns="0" tIns="138430" rIns="0" bIns="0" rtlCol="0">
            <a:spAutoFit/>
          </a:bodyPr>
          <a:lstStyle/>
          <a:p>
            <a:pPr marL="298450" indent="-285750">
              <a:lnSpc>
                <a:spcPct val="100000"/>
              </a:lnSpc>
              <a:spcBef>
                <a:spcPts val="1090"/>
              </a:spcBef>
              <a:buFont typeface="Segoe UI Symbol"/>
              <a:buChar char="❑"/>
              <a:tabLst>
                <a:tab pos="298450" algn="l"/>
              </a:tabLst>
            </a:pPr>
            <a:r>
              <a:rPr sz="1600" b="1" dirty="0">
                <a:latin typeface="Calibri"/>
                <a:cs typeface="Calibri"/>
              </a:rPr>
              <a:t>Provide</a:t>
            </a:r>
            <a:r>
              <a:rPr sz="1600" b="1" spc="-45" dirty="0">
                <a:latin typeface="Calibri"/>
                <a:cs typeface="Calibri"/>
              </a:rPr>
              <a:t> </a:t>
            </a:r>
            <a:r>
              <a:rPr sz="1600" b="1" dirty="0">
                <a:latin typeface="Calibri"/>
                <a:cs typeface="Calibri"/>
              </a:rPr>
              <a:t>spot</a:t>
            </a:r>
            <a:r>
              <a:rPr sz="1600" b="1" spc="-70" dirty="0">
                <a:latin typeface="Calibri"/>
                <a:cs typeface="Calibri"/>
              </a:rPr>
              <a:t> </a:t>
            </a:r>
            <a:r>
              <a:rPr sz="1600" b="1" dirty="0">
                <a:latin typeface="Calibri"/>
                <a:cs typeface="Calibri"/>
              </a:rPr>
              <a:t>quotes</a:t>
            </a:r>
            <a:r>
              <a:rPr sz="1600" b="1" spc="-55" dirty="0">
                <a:latin typeface="Calibri"/>
                <a:cs typeface="Calibri"/>
              </a:rPr>
              <a:t> </a:t>
            </a:r>
            <a:r>
              <a:rPr sz="1600" b="1" spc="-10" dirty="0">
                <a:latin typeface="Calibri"/>
                <a:cs typeface="Calibri"/>
              </a:rPr>
              <a:t>outside</a:t>
            </a:r>
            <a:r>
              <a:rPr sz="1600" b="1" spc="-70" dirty="0">
                <a:latin typeface="Calibri"/>
                <a:cs typeface="Calibri"/>
              </a:rPr>
              <a:t> </a:t>
            </a:r>
            <a:r>
              <a:rPr sz="1600" b="1" dirty="0">
                <a:latin typeface="Calibri"/>
                <a:cs typeface="Calibri"/>
              </a:rPr>
              <a:t>the</a:t>
            </a:r>
            <a:r>
              <a:rPr sz="1600" b="1" spc="-55" dirty="0">
                <a:latin typeface="Calibri"/>
                <a:cs typeface="Calibri"/>
              </a:rPr>
              <a:t> </a:t>
            </a:r>
            <a:r>
              <a:rPr sz="1600" b="1" spc="-10" dirty="0">
                <a:latin typeface="Calibri"/>
                <a:cs typeface="Calibri"/>
              </a:rPr>
              <a:t>normal</a:t>
            </a:r>
            <a:r>
              <a:rPr sz="1600" b="1" spc="-70" dirty="0">
                <a:latin typeface="Calibri"/>
                <a:cs typeface="Calibri"/>
              </a:rPr>
              <a:t> </a:t>
            </a:r>
            <a:r>
              <a:rPr sz="1600" b="1" dirty="0">
                <a:latin typeface="Calibri"/>
                <a:cs typeface="Calibri"/>
              </a:rPr>
              <a:t>bidding</a:t>
            </a:r>
            <a:r>
              <a:rPr sz="1600" b="1" spc="-50" dirty="0">
                <a:latin typeface="Calibri"/>
                <a:cs typeface="Calibri"/>
              </a:rPr>
              <a:t> </a:t>
            </a:r>
            <a:r>
              <a:rPr sz="1600" b="1" spc="-10" dirty="0">
                <a:latin typeface="Calibri"/>
                <a:cs typeface="Calibri"/>
              </a:rPr>
              <a:t>process</a:t>
            </a:r>
            <a:endParaRPr sz="1600">
              <a:latin typeface="Calibri"/>
              <a:cs typeface="Calibri"/>
            </a:endParaRPr>
          </a:p>
          <a:p>
            <a:pPr marL="12700">
              <a:lnSpc>
                <a:spcPct val="100000"/>
              </a:lnSpc>
              <a:spcBef>
                <a:spcPts val="735"/>
              </a:spcBef>
            </a:pPr>
            <a:r>
              <a:rPr sz="1200" spc="-10" dirty="0">
                <a:latin typeface="Calibri"/>
                <a:cs typeface="Calibri"/>
              </a:rPr>
              <a:t>(Monitors</a:t>
            </a:r>
            <a:r>
              <a:rPr sz="1200" spc="-55" dirty="0">
                <a:latin typeface="Calibri"/>
                <a:cs typeface="Calibri"/>
              </a:rPr>
              <a:t> </a:t>
            </a:r>
            <a:r>
              <a:rPr sz="1200" dirty="0">
                <a:latin typeface="Calibri"/>
                <a:cs typeface="Calibri"/>
              </a:rPr>
              <a:t>market</a:t>
            </a:r>
            <a:r>
              <a:rPr sz="1200" spc="-10" dirty="0">
                <a:latin typeface="Calibri"/>
                <a:cs typeface="Calibri"/>
              </a:rPr>
              <a:t> </a:t>
            </a:r>
            <a:r>
              <a:rPr sz="1200" dirty="0">
                <a:latin typeface="Calibri"/>
                <a:cs typeface="Calibri"/>
              </a:rPr>
              <a:t>and</a:t>
            </a:r>
            <a:r>
              <a:rPr sz="1200" spc="-25" dirty="0">
                <a:latin typeface="Calibri"/>
                <a:cs typeface="Calibri"/>
              </a:rPr>
              <a:t> </a:t>
            </a:r>
            <a:r>
              <a:rPr sz="1200" dirty="0">
                <a:latin typeface="Calibri"/>
                <a:cs typeface="Calibri"/>
              </a:rPr>
              <a:t>provide</a:t>
            </a:r>
            <a:r>
              <a:rPr sz="1200" spc="-40" dirty="0">
                <a:latin typeface="Calibri"/>
                <a:cs typeface="Calibri"/>
              </a:rPr>
              <a:t> </a:t>
            </a:r>
            <a:r>
              <a:rPr sz="1200" dirty="0">
                <a:latin typeface="Calibri"/>
                <a:cs typeface="Calibri"/>
              </a:rPr>
              <a:t>spot</a:t>
            </a:r>
            <a:r>
              <a:rPr sz="1200" spc="-10" dirty="0">
                <a:latin typeface="Calibri"/>
                <a:cs typeface="Calibri"/>
              </a:rPr>
              <a:t> quotes</a:t>
            </a:r>
            <a:r>
              <a:rPr sz="1200" spc="-30" dirty="0">
                <a:latin typeface="Calibri"/>
                <a:cs typeface="Calibri"/>
              </a:rPr>
              <a:t> </a:t>
            </a:r>
            <a:r>
              <a:rPr sz="1200" dirty="0">
                <a:latin typeface="Calibri"/>
                <a:cs typeface="Calibri"/>
              </a:rPr>
              <a:t>due</a:t>
            </a:r>
            <a:r>
              <a:rPr sz="1200" spc="-20" dirty="0">
                <a:latin typeface="Calibri"/>
                <a:cs typeface="Calibri"/>
              </a:rPr>
              <a:t> </a:t>
            </a:r>
            <a:r>
              <a:rPr sz="1200" dirty="0">
                <a:latin typeface="Calibri"/>
                <a:cs typeface="Calibri"/>
              </a:rPr>
              <a:t>to</a:t>
            </a:r>
            <a:r>
              <a:rPr sz="1200" spc="-5" dirty="0">
                <a:latin typeface="Calibri"/>
                <a:cs typeface="Calibri"/>
              </a:rPr>
              <a:t> </a:t>
            </a:r>
            <a:r>
              <a:rPr sz="1200" spc="-10" dirty="0">
                <a:latin typeface="Calibri"/>
                <a:cs typeface="Calibri"/>
              </a:rPr>
              <a:t>changing</a:t>
            </a:r>
            <a:r>
              <a:rPr sz="1200" spc="-50" dirty="0">
                <a:latin typeface="Calibri"/>
                <a:cs typeface="Calibri"/>
              </a:rPr>
              <a:t> </a:t>
            </a:r>
            <a:r>
              <a:rPr sz="1200" spc="-10" dirty="0">
                <a:latin typeface="Calibri"/>
                <a:cs typeface="Calibri"/>
              </a:rPr>
              <a:t>market)</a:t>
            </a:r>
            <a:endParaRPr sz="1200">
              <a:latin typeface="Calibri"/>
              <a:cs typeface="Calibri"/>
            </a:endParaRPr>
          </a:p>
        </p:txBody>
      </p:sp>
      <p:sp>
        <p:nvSpPr>
          <p:cNvPr id="35" name="object 35"/>
          <p:cNvSpPr txBox="1"/>
          <p:nvPr/>
        </p:nvSpPr>
        <p:spPr>
          <a:xfrm>
            <a:off x="4435602" y="5537391"/>
            <a:ext cx="5612130" cy="671830"/>
          </a:xfrm>
          <a:prstGeom prst="rect">
            <a:avLst/>
          </a:prstGeom>
        </p:spPr>
        <p:txBody>
          <a:bodyPr vert="horz" wrap="square" lIns="0" tIns="138430" rIns="0" bIns="0" rtlCol="0">
            <a:spAutoFit/>
          </a:bodyPr>
          <a:lstStyle/>
          <a:p>
            <a:pPr marL="298450" indent="-285750">
              <a:lnSpc>
                <a:spcPct val="100000"/>
              </a:lnSpc>
              <a:spcBef>
                <a:spcPts val="1090"/>
              </a:spcBef>
              <a:buFont typeface="Segoe UI Symbol"/>
              <a:buChar char="❑"/>
              <a:tabLst>
                <a:tab pos="298450" algn="l"/>
              </a:tabLst>
            </a:pPr>
            <a:r>
              <a:rPr sz="1600" b="1" dirty="0">
                <a:latin typeface="Calibri"/>
                <a:cs typeface="Calibri"/>
              </a:rPr>
              <a:t>Provide</a:t>
            </a:r>
            <a:r>
              <a:rPr sz="1600" b="1" spc="-55" dirty="0">
                <a:latin typeface="Calibri"/>
                <a:cs typeface="Calibri"/>
              </a:rPr>
              <a:t> </a:t>
            </a:r>
            <a:r>
              <a:rPr sz="1600" b="1" dirty="0">
                <a:latin typeface="Calibri"/>
                <a:cs typeface="Calibri"/>
              </a:rPr>
              <a:t>3PL</a:t>
            </a:r>
            <a:r>
              <a:rPr sz="1600" b="1" spc="-75" dirty="0">
                <a:latin typeface="Calibri"/>
                <a:cs typeface="Calibri"/>
              </a:rPr>
              <a:t> </a:t>
            </a:r>
            <a:r>
              <a:rPr sz="1600" b="1" spc="-10" dirty="0">
                <a:latin typeface="Calibri"/>
                <a:cs typeface="Calibri"/>
              </a:rPr>
              <a:t>services</a:t>
            </a:r>
            <a:endParaRPr sz="1600">
              <a:latin typeface="Calibri"/>
              <a:cs typeface="Calibri"/>
            </a:endParaRPr>
          </a:p>
          <a:p>
            <a:pPr marL="12700">
              <a:lnSpc>
                <a:spcPct val="100000"/>
              </a:lnSpc>
              <a:spcBef>
                <a:spcPts val="735"/>
              </a:spcBef>
            </a:pPr>
            <a:r>
              <a:rPr sz="1200" dirty="0">
                <a:latin typeface="Calibri"/>
                <a:cs typeface="Calibri"/>
              </a:rPr>
              <a:t>(Ex:</a:t>
            </a:r>
            <a:r>
              <a:rPr sz="1200" spc="290" dirty="0">
                <a:latin typeface="Calibri"/>
                <a:cs typeface="Calibri"/>
              </a:rPr>
              <a:t> </a:t>
            </a:r>
            <a:r>
              <a:rPr sz="1200" spc="-10" dirty="0">
                <a:latin typeface="Calibri"/>
                <a:cs typeface="Calibri"/>
              </a:rPr>
              <a:t>Trucking,</a:t>
            </a:r>
            <a:r>
              <a:rPr sz="1200" spc="-20" dirty="0">
                <a:latin typeface="Calibri"/>
                <a:cs typeface="Calibri"/>
              </a:rPr>
              <a:t> </a:t>
            </a:r>
            <a:r>
              <a:rPr sz="1200" spc="-10" dirty="0">
                <a:latin typeface="Calibri"/>
                <a:cs typeface="Calibri"/>
              </a:rPr>
              <a:t>Documentation</a:t>
            </a:r>
            <a:r>
              <a:rPr sz="1200" spc="-45" dirty="0">
                <a:latin typeface="Calibri"/>
                <a:cs typeface="Calibri"/>
              </a:rPr>
              <a:t> </a:t>
            </a:r>
            <a:r>
              <a:rPr sz="1200" spc="-10" dirty="0">
                <a:latin typeface="Calibri"/>
                <a:cs typeface="Calibri"/>
              </a:rPr>
              <a:t>Management</a:t>
            </a:r>
            <a:r>
              <a:rPr sz="1200" spc="-25" dirty="0">
                <a:latin typeface="Calibri"/>
                <a:cs typeface="Calibri"/>
              </a:rPr>
              <a:t> </a:t>
            </a:r>
            <a:r>
              <a:rPr sz="1200" dirty="0">
                <a:latin typeface="Calibri"/>
                <a:cs typeface="Calibri"/>
              </a:rPr>
              <a:t>&amp;</a:t>
            </a:r>
            <a:r>
              <a:rPr sz="1200" spc="-15" dirty="0">
                <a:latin typeface="Calibri"/>
                <a:cs typeface="Calibri"/>
              </a:rPr>
              <a:t> </a:t>
            </a:r>
            <a:r>
              <a:rPr sz="1200" dirty="0">
                <a:latin typeface="Calibri"/>
                <a:cs typeface="Calibri"/>
              </a:rPr>
              <a:t>Processing,</a:t>
            </a:r>
            <a:r>
              <a:rPr sz="1200" spc="10" dirty="0">
                <a:latin typeface="Calibri"/>
                <a:cs typeface="Calibri"/>
              </a:rPr>
              <a:t> </a:t>
            </a:r>
            <a:r>
              <a:rPr sz="1200" spc="-10" dirty="0">
                <a:latin typeface="Calibri"/>
                <a:cs typeface="Calibri"/>
              </a:rPr>
              <a:t>Warehousing,</a:t>
            </a:r>
            <a:r>
              <a:rPr sz="1200" spc="-45" dirty="0">
                <a:latin typeface="Calibri"/>
                <a:cs typeface="Calibri"/>
              </a:rPr>
              <a:t> </a:t>
            </a:r>
            <a:r>
              <a:rPr sz="1200" dirty="0">
                <a:latin typeface="Calibri"/>
                <a:cs typeface="Calibri"/>
              </a:rPr>
              <a:t>Packing &amp;</a:t>
            </a:r>
            <a:r>
              <a:rPr sz="1200" spc="10" dirty="0">
                <a:latin typeface="Calibri"/>
                <a:cs typeface="Calibri"/>
              </a:rPr>
              <a:t> </a:t>
            </a:r>
            <a:r>
              <a:rPr sz="1200" spc="-10" dirty="0">
                <a:latin typeface="Calibri"/>
                <a:cs typeface="Calibri"/>
              </a:rPr>
              <a:t>Crating</a:t>
            </a:r>
            <a:endParaRPr sz="120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258570"/>
            <a:ext cx="12098655" cy="3604895"/>
            <a:chOff x="0" y="1258570"/>
            <a:chExt cx="12098655" cy="3604895"/>
          </a:xfrm>
        </p:grpSpPr>
        <p:pic>
          <p:nvPicPr>
            <p:cNvPr id="3" name="object 3"/>
            <p:cNvPicPr/>
            <p:nvPr/>
          </p:nvPicPr>
          <p:blipFill>
            <a:blip r:embed="rId2" cstate="print"/>
            <a:stretch>
              <a:fillRect/>
            </a:stretch>
          </p:blipFill>
          <p:spPr>
            <a:xfrm>
              <a:off x="49597" y="3077082"/>
              <a:ext cx="4314952" cy="1733295"/>
            </a:xfrm>
            <a:prstGeom prst="rect">
              <a:avLst/>
            </a:prstGeom>
          </p:spPr>
        </p:pic>
        <p:pic>
          <p:nvPicPr>
            <p:cNvPr id="4" name="object 4"/>
            <p:cNvPicPr/>
            <p:nvPr/>
          </p:nvPicPr>
          <p:blipFill>
            <a:blip r:embed="rId3" cstate="print"/>
            <a:stretch>
              <a:fillRect/>
            </a:stretch>
          </p:blipFill>
          <p:spPr>
            <a:xfrm>
              <a:off x="547116" y="3094482"/>
              <a:ext cx="3326257" cy="1768602"/>
            </a:xfrm>
            <a:prstGeom prst="rect">
              <a:avLst/>
            </a:prstGeom>
          </p:spPr>
        </p:pic>
        <p:sp>
          <p:nvSpPr>
            <p:cNvPr id="5" name="object 5"/>
            <p:cNvSpPr/>
            <p:nvPr/>
          </p:nvSpPr>
          <p:spPr>
            <a:xfrm>
              <a:off x="207263" y="3409950"/>
              <a:ext cx="3731260" cy="1092835"/>
            </a:xfrm>
            <a:custGeom>
              <a:avLst/>
              <a:gdLst/>
              <a:ahLst/>
              <a:cxnLst/>
              <a:rect l="l" t="t" r="r" b="b"/>
              <a:pathLst>
                <a:path w="3731260" h="1092835">
                  <a:moveTo>
                    <a:pt x="3577336" y="0"/>
                  </a:moveTo>
                  <a:lnTo>
                    <a:pt x="153377" y="0"/>
                  </a:lnTo>
                  <a:lnTo>
                    <a:pt x="104901" y="7874"/>
                  </a:lnTo>
                  <a:lnTo>
                    <a:pt x="62788" y="29717"/>
                  </a:lnTo>
                  <a:lnTo>
                    <a:pt x="29590" y="62864"/>
                  </a:lnTo>
                  <a:lnTo>
                    <a:pt x="7823" y="105028"/>
                  </a:lnTo>
                  <a:lnTo>
                    <a:pt x="0" y="153415"/>
                  </a:lnTo>
                  <a:lnTo>
                    <a:pt x="0" y="939164"/>
                  </a:lnTo>
                  <a:lnTo>
                    <a:pt x="7823" y="987679"/>
                  </a:lnTo>
                  <a:lnTo>
                    <a:pt x="29590" y="1029716"/>
                  </a:lnTo>
                  <a:lnTo>
                    <a:pt x="62788" y="1062989"/>
                  </a:lnTo>
                  <a:lnTo>
                    <a:pt x="104901" y="1084707"/>
                  </a:lnTo>
                  <a:lnTo>
                    <a:pt x="153377" y="1092581"/>
                  </a:lnTo>
                  <a:lnTo>
                    <a:pt x="3577336" y="1092581"/>
                  </a:lnTo>
                  <a:lnTo>
                    <a:pt x="3625850" y="1084707"/>
                  </a:lnTo>
                  <a:lnTo>
                    <a:pt x="3667887" y="1062989"/>
                  </a:lnTo>
                  <a:lnTo>
                    <a:pt x="3701161" y="1029716"/>
                  </a:lnTo>
                  <a:lnTo>
                    <a:pt x="3722878" y="987679"/>
                  </a:lnTo>
                  <a:lnTo>
                    <a:pt x="3730752" y="939164"/>
                  </a:lnTo>
                  <a:lnTo>
                    <a:pt x="3730752" y="153415"/>
                  </a:lnTo>
                  <a:lnTo>
                    <a:pt x="3722878" y="105028"/>
                  </a:lnTo>
                  <a:lnTo>
                    <a:pt x="3701161" y="62864"/>
                  </a:lnTo>
                  <a:lnTo>
                    <a:pt x="3667887" y="29717"/>
                  </a:lnTo>
                  <a:lnTo>
                    <a:pt x="3625850" y="7874"/>
                  </a:lnTo>
                  <a:lnTo>
                    <a:pt x="3577336" y="0"/>
                  </a:lnTo>
                  <a:close/>
                </a:path>
              </a:pathLst>
            </a:custGeom>
            <a:solidFill>
              <a:srgbClr val="092062"/>
            </a:solidFill>
          </p:spPr>
          <p:txBody>
            <a:bodyPr wrap="square" lIns="0" tIns="0" rIns="0" bIns="0" rtlCol="0"/>
            <a:lstStyle/>
            <a:p>
              <a:endParaRPr/>
            </a:p>
          </p:txBody>
        </p:sp>
        <p:pic>
          <p:nvPicPr>
            <p:cNvPr id="6" name="object 6"/>
            <p:cNvPicPr/>
            <p:nvPr/>
          </p:nvPicPr>
          <p:blipFill>
            <a:blip r:embed="rId4" cstate="print"/>
            <a:stretch>
              <a:fillRect/>
            </a:stretch>
          </p:blipFill>
          <p:spPr>
            <a:xfrm>
              <a:off x="0" y="1258570"/>
              <a:ext cx="4441571" cy="1830705"/>
            </a:xfrm>
            <a:prstGeom prst="rect">
              <a:avLst/>
            </a:prstGeom>
          </p:spPr>
        </p:pic>
        <p:pic>
          <p:nvPicPr>
            <p:cNvPr id="7" name="object 7"/>
            <p:cNvPicPr/>
            <p:nvPr/>
          </p:nvPicPr>
          <p:blipFill>
            <a:blip r:embed="rId5" cstate="print"/>
            <a:stretch>
              <a:fillRect/>
            </a:stretch>
          </p:blipFill>
          <p:spPr>
            <a:xfrm>
              <a:off x="22858" y="1461135"/>
              <a:ext cx="4431157" cy="1493901"/>
            </a:xfrm>
            <a:prstGeom prst="rect">
              <a:avLst/>
            </a:prstGeom>
          </p:spPr>
        </p:pic>
        <p:sp>
          <p:nvSpPr>
            <p:cNvPr id="8" name="object 8"/>
            <p:cNvSpPr/>
            <p:nvPr/>
          </p:nvSpPr>
          <p:spPr>
            <a:xfrm>
              <a:off x="234695" y="1640966"/>
              <a:ext cx="3731260" cy="1090930"/>
            </a:xfrm>
            <a:custGeom>
              <a:avLst/>
              <a:gdLst/>
              <a:ahLst/>
              <a:cxnLst/>
              <a:rect l="l" t="t" r="r" b="b"/>
              <a:pathLst>
                <a:path w="3731260" h="1090930">
                  <a:moveTo>
                    <a:pt x="3577590" y="0"/>
                  </a:moveTo>
                  <a:lnTo>
                    <a:pt x="153174" y="0"/>
                  </a:lnTo>
                  <a:lnTo>
                    <a:pt x="104762" y="7747"/>
                  </a:lnTo>
                  <a:lnTo>
                    <a:pt x="62712" y="29591"/>
                  </a:lnTo>
                  <a:lnTo>
                    <a:pt x="29552" y="62737"/>
                  </a:lnTo>
                  <a:lnTo>
                    <a:pt x="7810" y="104775"/>
                  </a:lnTo>
                  <a:lnTo>
                    <a:pt x="0" y="153162"/>
                  </a:lnTo>
                  <a:lnTo>
                    <a:pt x="0" y="937895"/>
                  </a:lnTo>
                  <a:lnTo>
                    <a:pt x="7810" y="986282"/>
                  </a:lnTo>
                  <a:lnTo>
                    <a:pt x="29552" y="1028319"/>
                  </a:lnTo>
                  <a:lnTo>
                    <a:pt x="62712" y="1061466"/>
                  </a:lnTo>
                  <a:lnTo>
                    <a:pt x="104762" y="1083183"/>
                  </a:lnTo>
                  <a:lnTo>
                    <a:pt x="153174" y="1090930"/>
                  </a:lnTo>
                  <a:lnTo>
                    <a:pt x="3577590" y="1090930"/>
                  </a:lnTo>
                  <a:lnTo>
                    <a:pt x="3625977" y="1083183"/>
                  </a:lnTo>
                  <a:lnTo>
                    <a:pt x="3668014" y="1061466"/>
                  </a:lnTo>
                  <a:lnTo>
                    <a:pt x="3701161" y="1028319"/>
                  </a:lnTo>
                  <a:lnTo>
                    <a:pt x="3723004" y="986282"/>
                  </a:lnTo>
                  <a:lnTo>
                    <a:pt x="3730752" y="937895"/>
                  </a:lnTo>
                  <a:lnTo>
                    <a:pt x="3730752" y="153162"/>
                  </a:lnTo>
                  <a:lnTo>
                    <a:pt x="3723004" y="104775"/>
                  </a:lnTo>
                  <a:lnTo>
                    <a:pt x="3701161" y="62737"/>
                  </a:lnTo>
                  <a:lnTo>
                    <a:pt x="3668014" y="29591"/>
                  </a:lnTo>
                  <a:lnTo>
                    <a:pt x="3625977" y="7747"/>
                  </a:lnTo>
                  <a:lnTo>
                    <a:pt x="3577590" y="0"/>
                  </a:lnTo>
                  <a:close/>
                </a:path>
              </a:pathLst>
            </a:custGeom>
            <a:solidFill>
              <a:srgbClr val="092062"/>
            </a:solidFill>
          </p:spPr>
          <p:txBody>
            <a:bodyPr wrap="square" lIns="0" tIns="0" rIns="0" bIns="0" rtlCol="0"/>
            <a:lstStyle/>
            <a:p>
              <a:endParaRPr/>
            </a:p>
          </p:txBody>
        </p:sp>
        <p:sp>
          <p:nvSpPr>
            <p:cNvPr id="9" name="object 9"/>
            <p:cNvSpPr/>
            <p:nvPr/>
          </p:nvSpPr>
          <p:spPr>
            <a:xfrm>
              <a:off x="98296" y="1394840"/>
              <a:ext cx="3977640" cy="1507490"/>
            </a:xfrm>
            <a:custGeom>
              <a:avLst/>
              <a:gdLst/>
              <a:ahLst/>
              <a:cxnLst/>
              <a:rect l="l" t="t" r="r" b="b"/>
              <a:pathLst>
                <a:path w="3977640" h="1507489">
                  <a:moveTo>
                    <a:pt x="3808604" y="0"/>
                  </a:moveTo>
                  <a:lnTo>
                    <a:pt x="169101" y="0"/>
                  </a:lnTo>
                  <a:lnTo>
                    <a:pt x="124143" y="6096"/>
                  </a:lnTo>
                  <a:lnTo>
                    <a:pt x="83745" y="23113"/>
                  </a:lnTo>
                  <a:lnTo>
                    <a:pt x="49531" y="49530"/>
                  </a:lnTo>
                  <a:lnTo>
                    <a:pt x="23086" y="83693"/>
                  </a:lnTo>
                  <a:lnTo>
                    <a:pt x="6040" y="124079"/>
                  </a:lnTo>
                  <a:lnTo>
                    <a:pt x="0" y="169037"/>
                  </a:lnTo>
                  <a:lnTo>
                    <a:pt x="0" y="1337945"/>
                  </a:lnTo>
                  <a:lnTo>
                    <a:pt x="6040" y="1382903"/>
                  </a:lnTo>
                  <a:lnTo>
                    <a:pt x="23086" y="1423289"/>
                  </a:lnTo>
                  <a:lnTo>
                    <a:pt x="49531" y="1457452"/>
                  </a:lnTo>
                  <a:lnTo>
                    <a:pt x="83745" y="1483868"/>
                  </a:lnTo>
                  <a:lnTo>
                    <a:pt x="124143" y="1501013"/>
                  </a:lnTo>
                  <a:lnTo>
                    <a:pt x="169101" y="1506982"/>
                  </a:lnTo>
                  <a:lnTo>
                    <a:pt x="3808604" y="1506982"/>
                  </a:lnTo>
                  <a:lnTo>
                    <a:pt x="3853562" y="1501013"/>
                  </a:lnTo>
                  <a:lnTo>
                    <a:pt x="3893948" y="1483868"/>
                  </a:lnTo>
                  <a:lnTo>
                    <a:pt x="3928111" y="1457452"/>
                  </a:lnTo>
                  <a:lnTo>
                    <a:pt x="3954527" y="1423289"/>
                  </a:lnTo>
                  <a:lnTo>
                    <a:pt x="3971545" y="1382903"/>
                  </a:lnTo>
                  <a:lnTo>
                    <a:pt x="3977641" y="1337945"/>
                  </a:lnTo>
                  <a:lnTo>
                    <a:pt x="3977641" y="169037"/>
                  </a:lnTo>
                  <a:lnTo>
                    <a:pt x="3971545" y="124079"/>
                  </a:lnTo>
                  <a:lnTo>
                    <a:pt x="3954527" y="83693"/>
                  </a:lnTo>
                  <a:lnTo>
                    <a:pt x="3928111" y="49530"/>
                  </a:lnTo>
                  <a:lnTo>
                    <a:pt x="3893948" y="23113"/>
                  </a:lnTo>
                  <a:lnTo>
                    <a:pt x="3853562" y="6096"/>
                  </a:lnTo>
                  <a:lnTo>
                    <a:pt x="3808604" y="0"/>
                  </a:lnTo>
                  <a:close/>
                </a:path>
              </a:pathLst>
            </a:custGeom>
            <a:solidFill>
              <a:srgbClr val="A0110D">
                <a:alpha val="47842"/>
              </a:srgbClr>
            </a:solidFill>
          </p:spPr>
          <p:txBody>
            <a:bodyPr wrap="square" lIns="0" tIns="0" rIns="0" bIns="0" rtlCol="0"/>
            <a:lstStyle/>
            <a:p>
              <a:endParaRPr/>
            </a:p>
          </p:txBody>
        </p:sp>
        <p:sp>
          <p:nvSpPr>
            <p:cNvPr id="10" name="object 10"/>
            <p:cNvSpPr/>
            <p:nvPr/>
          </p:nvSpPr>
          <p:spPr>
            <a:xfrm>
              <a:off x="98296" y="1394840"/>
              <a:ext cx="3977640" cy="1507490"/>
            </a:xfrm>
            <a:custGeom>
              <a:avLst/>
              <a:gdLst/>
              <a:ahLst/>
              <a:cxnLst/>
              <a:rect l="l" t="t" r="r" b="b"/>
              <a:pathLst>
                <a:path w="3977640" h="1507489">
                  <a:moveTo>
                    <a:pt x="0" y="169037"/>
                  </a:moveTo>
                  <a:lnTo>
                    <a:pt x="6040" y="124079"/>
                  </a:lnTo>
                  <a:lnTo>
                    <a:pt x="23086" y="83693"/>
                  </a:lnTo>
                  <a:lnTo>
                    <a:pt x="49531" y="49530"/>
                  </a:lnTo>
                  <a:lnTo>
                    <a:pt x="83745" y="23113"/>
                  </a:lnTo>
                  <a:lnTo>
                    <a:pt x="124143" y="6096"/>
                  </a:lnTo>
                  <a:lnTo>
                    <a:pt x="169101" y="0"/>
                  </a:lnTo>
                  <a:lnTo>
                    <a:pt x="3808604" y="0"/>
                  </a:lnTo>
                  <a:lnTo>
                    <a:pt x="3853562" y="6096"/>
                  </a:lnTo>
                  <a:lnTo>
                    <a:pt x="3893948" y="23113"/>
                  </a:lnTo>
                  <a:lnTo>
                    <a:pt x="3928111" y="49530"/>
                  </a:lnTo>
                  <a:lnTo>
                    <a:pt x="3954527" y="83693"/>
                  </a:lnTo>
                  <a:lnTo>
                    <a:pt x="3971545" y="124079"/>
                  </a:lnTo>
                  <a:lnTo>
                    <a:pt x="3977641" y="169037"/>
                  </a:lnTo>
                  <a:lnTo>
                    <a:pt x="3977641" y="1337945"/>
                  </a:lnTo>
                  <a:lnTo>
                    <a:pt x="3971545" y="1382903"/>
                  </a:lnTo>
                  <a:lnTo>
                    <a:pt x="3954527" y="1423289"/>
                  </a:lnTo>
                  <a:lnTo>
                    <a:pt x="3928111" y="1457452"/>
                  </a:lnTo>
                  <a:lnTo>
                    <a:pt x="3893948" y="1483868"/>
                  </a:lnTo>
                  <a:lnTo>
                    <a:pt x="3853562" y="1501013"/>
                  </a:lnTo>
                  <a:lnTo>
                    <a:pt x="3808604" y="1506982"/>
                  </a:lnTo>
                  <a:lnTo>
                    <a:pt x="169101" y="1506982"/>
                  </a:lnTo>
                  <a:lnTo>
                    <a:pt x="124143" y="1501013"/>
                  </a:lnTo>
                  <a:lnTo>
                    <a:pt x="83745" y="1483868"/>
                  </a:lnTo>
                  <a:lnTo>
                    <a:pt x="49531" y="1457452"/>
                  </a:lnTo>
                  <a:lnTo>
                    <a:pt x="23086" y="1423289"/>
                  </a:lnTo>
                  <a:lnTo>
                    <a:pt x="6040" y="1382903"/>
                  </a:lnTo>
                  <a:lnTo>
                    <a:pt x="0" y="1337945"/>
                  </a:lnTo>
                  <a:lnTo>
                    <a:pt x="0" y="169037"/>
                  </a:lnTo>
                  <a:close/>
                </a:path>
              </a:pathLst>
            </a:custGeom>
            <a:ln w="25908">
              <a:solidFill>
                <a:srgbClr val="5B9BD3"/>
              </a:solidFill>
            </a:ln>
          </p:spPr>
          <p:txBody>
            <a:bodyPr wrap="square" lIns="0" tIns="0" rIns="0" bIns="0" rtlCol="0"/>
            <a:lstStyle/>
            <a:p>
              <a:endParaRPr/>
            </a:p>
          </p:txBody>
        </p:sp>
        <p:sp>
          <p:nvSpPr>
            <p:cNvPr id="11" name="object 11"/>
            <p:cNvSpPr/>
            <p:nvPr/>
          </p:nvSpPr>
          <p:spPr>
            <a:xfrm>
              <a:off x="4174997" y="2149094"/>
              <a:ext cx="7911465" cy="0"/>
            </a:xfrm>
            <a:custGeom>
              <a:avLst/>
              <a:gdLst/>
              <a:ahLst/>
              <a:cxnLst/>
              <a:rect l="l" t="t" r="r" b="b"/>
              <a:pathLst>
                <a:path w="7911465">
                  <a:moveTo>
                    <a:pt x="0" y="0"/>
                  </a:moveTo>
                  <a:lnTo>
                    <a:pt x="7911083" y="0"/>
                  </a:lnTo>
                </a:path>
              </a:pathLst>
            </a:custGeom>
            <a:ln w="19812">
              <a:solidFill>
                <a:srgbClr val="5B9BD3"/>
              </a:solidFill>
            </a:ln>
          </p:spPr>
          <p:txBody>
            <a:bodyPr wrap="square" lIns="0" tIns="0" rIns="0" bIns="0" rtlCol="0"/>
            <a:lstStyle/>
            <a:p>
              <a:endParaRPr/>
            </a:p>
          </p:txBody>
        </p:sp>
        <p:pic>
          <p:nvPicPr>
            <p:cNvPr id="12" name="object 12"/>
            <p:cNvPicPr/>
            <p:nvPr/>
          </p:nvPicPr>
          <p:blipFill>
            <a:blip r:embed="rId6" cstate="print"/>
            <a:stretch>
              <a:fillRect/>
            </a:stretch>
          </p:blipFill>
          <p:spPr>
            <a:xfrm>
              <a:off x="11612880" y="2186470"/>
              <a:ext cx="359664" cy="299935"/>
            </a:xfrm>
            <a:prstGeom prst="rect">
              <a:avLst/>
            </a:prstGeom>
          </p:spPr>
        </p:pic>
        <p:pic>
          <p:nvPicPr>
            <p:cNvPr id="13" name="object 13"/>
            <p:cNvPicPr/>
            <p:nvPr/>
          </p:nvPicPr>
          <p:blipFill>
            <a:blip r:embed="rId7" cstate="print"/>
            <a:stretch>
              <a:fillRect/>
            </a:stretch>
          </p:blipFill>
          <p:spPr>
            <a:xfrm>
              <a:off x="11138916" y="2218486"/>
              <a:ext cx="309372" cy="307797"/>
            </a:xfrm>
            <a:prstGeom prst="rect">
              <a:avLst/>
            </a:prstGeom>
          </p:spPr>
        </p:pic>
        <p:pic>
          <p:nvPicPr>
            <p:cNvPr id="14" name="object 14"/>
            <p:cNvPicPr/>
            <p:nvPr/>
          </p:nvPicPr>
          <p:blipFill>
            <a:blip r:embed="rId8" cstate="print"/>
            <a:stretch>
              <a:fillRect/>
            </a:stretch>
          </p:blipFill>
          <p:spPr>
            <a:xfrm>
              <a:off x="10047731" y="2218486"/>
              <a:ext cx="457200" cy="309321"/>
            </a:xfrm>
            <a:prstGeom prst="rect">
              <a:avLst/>
            </a:prstGeom>
          </p:spPr>
        </p:pic>
        <p:pic>
          <p:nvPicPr>
            <p:cNvPr id="15" name="object 15"/>
            <p:cNvPicPr/>
            <p:nvPr/>
          </p:nvPicPr>
          <p:blipFill>
            <a:blip r:embed="rId9" cstate="print"/>
            <a:stretch>
              <a:fillRect/>
            </a:stretch>
          </p:blipFill>
          <p:spPr>
            <a:xfrm>
              <a:off x="11105388" y="2552115"/>
              <a:ext cx="876300" cy="287985"/>
            </a:xfrm>
            <a:prstGeom prst="rect">
              <a:avLst/>
            </a:prstGeom>
          </p:spPr>
        </p:pic>
        <p:pic>
          <p:nvPicPr>
            <p:cNvPr id="16" name="object 16"/>
            <p:cNvPicPr/>
            <p:nvPr/>
          </p:nvPicPr>
          <p:blipFill>
            <a:blip r:embed="rId10" cstate="print"/>
            <a:stretch>
              <a:fillRect/>
            </a:stretch>
          </p:blipFill>
          <p:spPr>
            <a:xfrm>
              <a:off x="10614659" y="2255062"/>
              <a:ext cx="416051" cy="277317"/>
            </a:xfrm>
            <a:prstGeom prst="rect">
              <a:avLst/>
            </a:prstGeom>
          </p:spPr>
        </p:pic>
        <p:pic>
          <p:nvPicPr>
            <p:cNvPr id="17" name="object 17"/>
            <p:cNvPicPr/>
            <p:nvPr/>
          </p:nvPicPr>
          <p:blipFill>
            <a:blip r:embed="rId11" cstate="print"/>
            <a:stretch>
              <a:fillRect/>
            </a:stretch>
          </p:blipFill>
          <p:spPr>
            <a:xfrm>
              <a:off x="10515600" y="2503360"/>
              <a:ext cx="417575" cy="335216"/>
            </a:xfrm>
            <a:prstGeom prst="rect">
              <a:avLst/>
            </a:prstGeom>
          </p:spPr>
        </p:pic>
        <p:sp>
          <p:nvSpPr>
            <p:cNvPr id="18" name="object 18"/>
            <p:cNvSpPr/>
            <p:nvPr/>
          </p:nvSpPr>
          <p:spPr>
            <a:xfrm>
              <a:off x="4174997" y="2871342"/>
              <a:ext cx="7923530" cy="1467485"/>
            </a:xfrm>
            <a:custGeom>
              <a:avLst/>
              <a:gdLst/>
              <a:ahLst/>
              <a:cxnLst/>
              <a:rect l="l" t="t" r="r" b="b"/>
              <a:pathLst>
                <a:path w="7923530" h="1467485">
                  <a:moveTo>
                    <a:pt x="12191" y="0"/>
                  </a:moveTo>
                  <a:lnTo>
                    <a:pt x="7923276" y="0"/>
                  </a:lnTo>
                </a:path>
                <a:path w="7923530" h="1467485">
                  <a:moveTo>
                    <a:pt x="0" y="693293"/>
                  </a:moveTo>
                  <a:lnTo>
                    <a:pt x="7911083" y="693293"/>
                  </a:lnTo>
                </a:path>
                <a:path w="7923530" h="1467485">
                  <a:moveTo>
                    <a:pt x="0" y="1467358"/>
                  </a:moveTo>
                  <a:lnTo>
                    <a:pt x="7911083" y="1467358"/>
                  </a:lnTo>
                </a:path>
              </a:pathLst>
            </a:custGeom>
            <a:ln w="19812">
              <a:solidFill>
                <a:srgbClr val="5B9BD3"/>
              </a:solidFill>
            </a:ln>
          </p:spPr>
          <p:txBody>
            <a:bodyPr wrap="square" lIns="0" tIns="0" rIns="0" bIns="0" rtlCol="0"/>
            <a:lstStyle/>
            <a:p>
              <a:endParaRPr/>
            </a:p>
          </p:txBody>
        </p:sp>
      </p:grpSp>
      <p:sp>
        <p:nvSpPr>
          <p:cNvPr id="19" name="object 19"/>
          <p:cNvSpPr txBox="1">
            <a:spLocks noGrp="1"/>
          </p:cNvSpPr>
          <p:nvPr>
            <p:ph type="title"/>
          </p:nvPr>
        </p:nvSpPr>
        <p:spPr>
          <a:prstGeom prst="rect">
            <a:avLst/>
          </a:prstGeom>
        </p:spPr>
        <p:txBody>
          <a:bodyPr vert="horz" wrap="square" lIns="0" tIns="14605" rIns="0" bIns="0" rtlCol="0">
            <a:spAutoFit/>
          </a:bodyPr>
          <a:lstStyle/>
          <a:p>
            <a:pPr marL="661670">
              <a:lnSpc>
                <a:spcPct val="100000"/>
              </a:lnSpc>
              <a:spcBef>
                <a:spcPts val="115"/>
              </a:spcBef>
            </a:pPr>
            <a:r>
              <a:rPr sz="2700" dirty="0">
                <a:solidFill>
                  <a:srgbClr val="2A1680"/>
                </a:solidFill>
              </a:rPr>
              <a:t>OFII</a:t>
            </a:r>
            <a:r>
              <a:rPr sz="2700" spc="-80" dirty="0">
                <a:solidFill>
                  <a:srgbClr val="2A1680"/>
                </a:solidFill>
              </a:rPr>
              <a:t> </a:t>
            </a:r>
            <a:r>
              <a:rPr sz="2700" dirty="0">
                <a:solidFill>
                  <a:srgbClr val="2A1680"/>
                </a:solidFill>
              </a:rPr>
              <a:t>Services</a:t>
            </a:r>
            <a:r>
              <a:rPr sz="2700" spc="-60" dirty="0">
                <a:solidFill>
                  <a:srgbClr val="2A1680"/>
                </a:solidFill>
              </a:rPr>
              <a:t> </a:t>
            </a:r>
            <a:r>
              <a:rPr sz="2700" dirty="0">
                <a:solidFill>
                  <a:srgbClr val="2A1680"/>
                </a:solidFill>
              </a:rPr>
              <a:t>and</a:t>
            </a:r>
            <a:r>
              <a:rPr sz="2700" spc="-60" dirty="0">
                <a:solidFill>
                  <a:srgbClr val="2A1680"/>
                </a:solidFill>
              </a:rPr>
              <a:t> </a:t>
            </a:r>
            <a:r>
              <a:rPr sz="2700" spc="-10" dirty="0">
                <a:solidFill>
                  <a:srgbClr val="2A1680"/>
                </a:solidFill>
              </a:rPr>
              <a:t>Capabilities</a:t>
            </a:r>
            <a:endParaRPr sz="2700"/>
          </a:p>
        </p:txBody>
      </p:sp>
      <p:sp>
        <p:nvSpPr>
          <p:cNvPr id="20" name="object 20"/>
          <p:cNvSpPr txBox="1"/>
          <p:nvPr/>
        </p:nvSpPr>
        <p:spPr>
          <a:xfrm>
            <a:off x="426212" y="1890140"/>
            <a:ext cx="3343910" cy="574675"/>
          </a:xfrm>
          <a:prstGeom prst="rect">
            <a:avLst/>
          </a:prstGeom>
        </p:spPr>
        <p:txBody>
          <a:bodyPr vert="horz" wrap="square" lIns="0" tIns="12700" rIns="0" bIns="0" rtlCol="0">
            <a:spAutoFit/>
          </a:bodyPr>
          <a:lstStyle/>
          <a:p>
            <a:pPr marL="774700" marR="5080" indent="-762635">
              <a:lnSpc>
                <a:spcPct val="100000"/>
              </a:lnSpc>
              <a:spcBef>
                <a:spcPts val="100"/>
              </a:spcBef>
            </a:pPr>
            <a:r>
              <a:rPr sz="1800" b="1" spc="-10" dirty="0">
                <a:solidFill>
                  <a:srgbClr val="FFFFFF"/>
                </a:solidFill>
                <a:latin typeface="Arial"/>
                <a:cs typeface="Arial"/>
              </a:rPr>
              <a:t>NVOCC</a:t>
            </a:r>
            <a:r>
              <a:rPr sz="1800" b="1" spc="-114" dirty="0">
                <a:solidFill>
                  <a:srgbClr val="FFFFFF"/>
                </a:solidFill>
                <a:latin typeface="Arial"/>
                <a:cs typeface="Arial"/>
              </a:rPr>
              <a:t> </a:t>
            </a:r>
            <a:r>
              <a:rPr sz="1800" b="1" spc="-10" dirty="0">
                <a:solidFill>
                  <a:srgbClr val="FFFFFF"/>
                </a:solidFill>
                <a:latin typeface="Arial"/>
                <a:cs typeface="Arial"/>
              </a:rPr>
              <a:t>(Non-</a:t>
            </a:r>
            <a:r>
              <a:rPr sz="1800" b="1" dirty="0">
                <a:solidFill>
                  <a:srgbClr val="FFFFFF"/>
                </a:solidFill>
                <a:latin typeface="Arial"/>
                <a:cs typeface="Arial"/>
              </a:rPr>
              <a:t>Vessel</a:t>
            </a:r>
            <a:r>
              <a:rPr sz="1800" b="1" spc="-65" dirty="0">
                <a:solidFill>
                  <a:srgbClr val="FFFFFF"/>
                </a:solidFill>
                <a:latin typeface="Arial"/>
                <a:cs typeface="Arial"/>
              </a:rPr>
              <a:t> </a:t>
            </a:r>
            <a:r>
              <a:rPr sz="1800" b="1" spc="-10" dirty="0">
                <a:solidFill>
                  <a:srgbClr val="FFFFFF"/>
                </a:solidFill>
                <a:latin typeface="Arial"/>
                <a:cs typeface="Arial"/>
              </a:rPr>
              <a:t>Operating </a:t>
            </a:r>
            <a:r>
              <a:rPr sz="1800" b="1" dirty="0">
                <a:solidFill>
                  <a:srgbClr val="FFFFFF"/>
                </a:solidFill>
                <a:latin typeface="Arial"/>
                <a:cs typeface="Arial"/>
              </a:rPr>
              <a:t>Common</a:t>
            </a:r>
            <a:r>
              <a:rPr sz="1800" b="1" spc="-85" dirty="0">
                <a:solidFill>
                  <a:srgbClr val="FFFFFF"/>
                </a:solidFill>
                <a:latin typeface="Arial"/>
                <a:cs typeface="Arial"/>
              </a:rPr>
              <a:t> </a:t>
            </a:r>
            <a:r>
              <a:rPr sz="1800" b="1" spc="-10" dirty="0">
                <a:solidFill>
                  <a:srgbClr val="FFFFFF"/>
                </a:solidFill>
                <a:latin typeface="Arial"/>
                <a:cs typeface="Arial"/>
              </a:rPr>
              <a:t>Carrier</a:t>
            </a:r>
            <a:endParaRPr sz="1800">
              <a:latin typeface="Arial"/>
              <a:cs typeface="Arial"/>
            </a:endParaRPr>
          </a:p>
        </p:txBody>
      </p:sp>
      <p:sp>
        <p:nvSpPr>
          <p:cNvPr id="21" name="object 21"/>
          <p:cNvSpPr txBox="1"/>
          <p:nvPr/>
        </p:nvSpPr>
        <p:spPr>
          <a:xfrm>
            <a:off x="944676" y="3524757"/>
            <a:ext cx="2250440" cy="842644"/>
          </a:xfrm>
          <a:prstGeom prst="rect">
            <a:avLst/>
          </a:prstGeom>
        </p:spPr>
        <p:txBody>
          <a:bodyPr vert="horz" wrap="square" lIns="0" tIns="15240" rIns="0" bIns="0" rtlCol="0">
            <a:spAutoFit/>
          </a:bodyPr>
          <a:lstStyle/>
          <a:p>
            <a:pPr marL="12065" marR="5080" indent="3810" algn="ctr">
              <a:lnSpc>
                <a:spcPct val="99000"/>
              </a:lnSpc>
              <a:spcBef>
                <a:spcPts val="120"/>
              </a:spcBef>
            </a:pPr>
            <a:r>
              <a:rPr sz="1800" b="1" dirty="0">
                <a:solidFill>
                  <a:srgbClr val="FFFFFF"/>
                </a:solidFill>
                <a:latin typeface="Arial"/>
                <a:cs typeface="Arial"/>
              </a:rPr>
              <a:t>3rd</a:t>
            </a:r>
            <a:r>
              <a:rPr sz="1800" b="1" spc="5" dirty="0">
                <a:solidFill>
                  <a:srgbClr val="FFFFFF"/>
                </a:solidFill>
                <a:latin typeface="Arial"/>
                <a:cs typeface="Arial"/>
              </a:rPr>
              <a:t> </a:t>
            </a:r>
            <a:r>
              <a:rPr sz="1800" b="1" dirty="0">
                <a:solidFill>
                  <a:srgbClr val="FFFFFF"/>
                </a:solidFill>
                <a:latin typeface="Arial"/>
                <a:cs typeface="Arial"/>
              </a:rPr>
              <a:t>Party</a:t>
            </a:r>
            <a:r>
              <a:rPr sz="1800" b="1" spc="-60" dirty="0">
                <a:solidFill>
                  <a:srgbClr val="FFFFFF"/>
                </a:solidFill>
                <a:latin typeface="Arial"/>
                <a:cs typeface="Arial"/>
              </a:rPr>
              <a:t> </a:t>
            </a:r>
            <a:r>
              <a:rPr sz="1800" b="1" spc="-10" dirty="0">
                <a:solidFill>
                  <a:srgbClr val="FFFFFF"/>
                </a:solidFill>
                <a:latin typeface="Arial"/>
                <a:cs typeface="Arial"/>
              </a:rPr>
              <a:t>Logistics </a:t>
            </a:r>
            <a:r>
              <a:rPr sz="1800" b="1" dirty="0">
                <a:solidFill>
                  <a:srgbClr val="FFFFFF"/>
                </a:solidFill>
                <a:latin typeface="Arial"/>
                <a:cs typeface="Arial"/>
              </a:rPr>
              <a:t>(Origin</a:t>
            </a:r>
            <a:r>
              <a:rPr sz="1800" b="1" spc="-80" dirty="0">
                <a:solidFill>
                  <a:srgbClr val="FFFFFF"/>
                </a:solidFill>
                <a:latin typeface="Arial"/>
                <a:cs typeface="Arial"/>
              </a:rPr>
              <a:t> </a:t>
            </a:r>
            <a:r>
              <a:rPr sz="1800" b="1" dirty="0">
                <a:solidFill>
                  <a:srgbClr val="FFFFFF"/>
                </a:solidFill>
                <a:latin typeface="Arial"/>
                <a:cs typeface="Arial"/>
              </a:rPr>
              <a:t>Vendor</a:t>
            </a:r>
            <a:r>
              <a:rPr sz="1800" b="1" spc="-85" dirty="0">
                <a:solidFill>
                  <a:srgbClr val="FFFFFF"/>
                </a:solidFill>
                <a:latin typeface="Arial"/>
                <a:cs typeface="Arial"/>
              </a:rPr>
              <a:t> </a:t>
            </a:r>
            <a:r>
              <a:rPr sz="1800" b="1" dirty="0">
                <a:solidFill>
                  <a:srgbClr val="FFFFFF"/>
                </a:solidFill>
                <a:latin typeface="Arial"/>
                <a:cs typeface="Arial"/>
              </a:rPr>
              <a:t>/</a:t>
            </a:r>
            <a:r>
              <a:rPr sz="1800" b="1" spc="-80" dirty="0">
                <a:solidFill>
                  <a:srgbClr val="FFFFFF"/>
                </a:solidFill>
                <a:latin typeface="Arial"/>
                <a:cs typeface="Arial"/>
              </a:rPr>
              <a:t> </a:t>
            </a:r>
            <a:r>
              <a:rPr sz="1800" b="1" spc="-20" dirty="0">
                <a:solidFill>
                  <a:srgbClr val="FFFFFF"/>
                </a:solidFill>
                <a:latin typeface="Arial"/>
                <a:cs typeface="Arial"/>
              </a:rPr>
              <a:t>P.O. </a:t>
            </a:r>
            <a:r>
              <a:rPr sz="1800" b="1" spc="-10" dirty="0">
                <a:solidFill>
                  <a:srgbClr val="FFFFFF"/>
                </a:solidFill>
                <a:latin typeface="Arial"/>
                <a:cs typeface="Arial"/>
              </a:rPr>
              <a:t>Management)</a:t>
            </a:r>
            <a:endParaRPr sz="1800">
              <a:latin typeface="Arial"/>
              <a:cs typeface="Arial"/>
            </a:endParaRPr>
          </a:p>
        </p:txBody>
      </p:sp>
      <p:sp>
        <p:nvSpPr>
          <p:cNvPr id="22" name="object 22"/>
          <p:cNvSpPr txBox="1"/>
          <p:nvPr/>
        </p:nvSpPr>
        <p:spPr>
          <a:xfrm>
            <a:off x="4213097" y="898982"/>
            <a:ext cx="6518275" cy="1136015"/>
          </a:xfrm>
          <a:prstGeom prst="rect">
            <a:avLst/>
          </a:prstGeom>
        </p:spPr>
        <p:txBody>
          <a:bodyPr vert="horz" wrap="square" lIns="0" tIns="13970" rIns="0" bIns="0" rtlCol="0">
            <a:spAutoFit/>
          </a:bodyPr>
          <a:lstStyle/>
          <a:p>
            <a:pPr marL="1560830">
              <a:lnSpc>
                <a:spcPct val="100000"/>
              </a:lnSpc>
              <a:spcBef>
                <a:spcPts val="110"/>
              </a:spcBef>
            </a:pPr>
            <a:r>
              <a:rPr sz="2800" b="1" u="sng" dirty="0">
                <a:solidFill>
                  <a:srgbClr val="092062"/>
                </a:solidFill>
                <a:uFill>
                  <a:solidFill>
                    <a:srgbClr val="092062"/>
                  </a:solidFill>
                </a:uFill>
                <a:latin typeface="Arial"/>
                <a:cs typeface="Arial"/>
              </a:rPr>
              <a:t>SEA</a:t>
            </a:r>
            <a:r>
              <a:rPr sz="2800" b="1" u="sng" spc="-175" dirty="0">
                <a:solidFill>
                  <a:srgbClr val="092062"/>
                </a:solidFill>
                <a:uFill>
                  <a:solidFill>
                    <a:srgbClr val="092062"/>
                  </a:solidFill>
                </a:uFill>
                <a:latin typeface="Arial"/>
                <a:cs typeface="Arial"/>
              </a:rPr>
              <a:t> </a:t>
            </a:r>
            <a:r>
              <a:rPr sz="2800" b="1" u="sng" dirty="0">
                <a:solidFill>
                  <a:srgbClr val="092062"/>
                </a:solidFill>
                <a:uFill>
                  <a:solidFill>
                    <a:srgbClr val="092062"/>
                  </a:solidFill>
                </a:uFill>
                <a:latin typeface="Arial"/>
                <a:cs typeface="Arial"/>
              </a:rPr>
              <a:t>FREIGHT</a:t>
            </a:r>
            <a:r>
              <a:rPr sz="2800" b="1" u="sng" spc="-95" dirty="0">
                <a:solidFill>
                  <a:srgbClr val="092062"/>
                </a:solidFill>
                <a:uFill>
                  <a:solidFill>
                    <a:srgbClr val="092062"/>
                  </a:solidFill>
                </a:uFill>
                <a:latin typeface="Arial"/>
                <a:cs typeface="Arial"/>
              </a:rPr>
              <a:t> </a:t>
            </a:r>
            <a:r>
              <a:rPr sz="2800" b="1" u="sng" spc="-10" dirty="0">
                <a:solidFill>
                  <a:srgbClr val="092062"/>
                </a:solidFill>
                <a:uFill>
                  <a:solidFill>
                    <a:srgbClr val="092062"/>
                  </a:solidFill>
                </a:uFill>
                <a:latin typeface="Arial"/>
                <a:cs typeface="Arial"/>
              </a:rPr>
              <a:t>FORWARDING</a:t>
            </a:r>
            <a:endParaRPr sz="2800">
              <a:latin typeface="Arial"/>
              <a:cs typeface="Arial"/>
            </a:endParaRPr>
          </a:p>
          <a:p>
            <a:pPr marL="297815" indent="-282575">
              <a:lnSpc>
                <a:spcPct val="100000"/>
              </a:lnSpc>
              <a:spcBef>
                <a:spcPts val="1275"/>
              </a:spcBef>
              <a:buFont typeface="Segoe UI Symbol"/>
              <a:buChar char="❑"/>
              <a:tabLst>
                <a:tab pos="297815" algn="l"/>
              </a:tabLst>
            </a:pPr>
            <a:r>
              <a:rPr sz="1600" b="1" dirty="0">
                <a:latin typeface="Calibri"/>
                <a:cs typeface="Calibri"/>
              </a:rPr>
              <a:t>Global</a:t>
            </a:r>
            <a:r>
              <a:rPr sz="1600" b="1" spc="-80" dirty="0">
                <a:latin typeface="Calibri"/>
                <a:cs typeface="Calibri"/>
              </a:rPr>
              <a:t> </a:t>
            </a:r>
            <a:r>
              <a:rPr sz="1600" b="1" spc="-10" dirty="0">
                <a:latin typeface="Calibri"/>
                <a:cs typeface="Calibri"/>
              </a:rPr>
              <a:t>coverage</a:t>
            </a:r>
            <a:r>
              <a:rPr sz="1600" b="1" spc="-50" dirty="0">
                <a:latin typeface="Calibri"/>
                <a:cs typeface="Calibri"/>
              </a:rPr>
              <a:t> </a:t>
            </a:r>
            <a:r>
              <a:rPr sz="1600" b="1" dirty="0">
                <a:latin typeface="Calibri"/>
                <a:cs typeface="Calibri"/>
              </a:rPr>
              <a:t>thru</a:t>
            </a:r>
            <a:r>
              <a:rPr sz="1600" b="1" spc="-65" dirty="0">
                <a:latin typeface="Calibri"/>
                <a:cs typeface="Calibri"/>
              </a:rPr>
              <a:t> </a:t>
            </a:r>
            <a:r>
              <a:rPr sz="1600" b="1" dirty="0">
                <a:latin typeface="Calibri"/>
                <a:cs typeface="Calibri"/>
              </a:rPr>
              <a:t>RGLN</a:t>
            </a:r>
            <a:r>
              <a:rPr sz="1600" b="1" spc="-85" dirty="0">
                <a:latin typeface="Calibri"/>
                <a:cs typeface="Calibri"/>
              </a:rPr>
              <a:t> </a:t>
            </a:r>
            <a:r>
              <a:rPr sz="1600" b="1" spc="-10" dirty="0">
                <a:latin typeface="Calibri"/>
                <a:cs typeface="Calibri"/>
              </a:rPr>
              <a:t>Network</a:t>
            </a:r>
            <a:endParaRPr sz="1600">
              <a:latin typeface="Calibri"/>
              <a:cs typeface="Calibri"/>
            </a:endParaRPr>
          </a:p>
          <a:p>
            <a:pPr marL="12700">
              <a:lnSpc>
                <a:spcPct val="100000"/>
              </a:lnSpc>
              <a:spcBef>
                <a:spcPts val="735"/>
              </a:spcBef>
            </a:pPr>
            <a:r>
              <a:rPr sz="1200" spc="-10" dirty="0">
                <a:latin typeface="Calibri"/>
                <a:cs typeface="Calibri"/>
              </a:rPr>
              <a:t>(Comprehensive</a:t>
            </a:r>
            <a:r>
              <a:rPr sz="1200" spc="-50" dirty="0">
                <a:latin typeface="Calibri"/>
                <a:cs typeface="Calibri"/>
              </a:rPr>
              <a:t> </a:t>
            </a:r>
            <a:r>
              <a:rPr sz="1200" spc="-10" dirty="0">
                <a:latin typeface="Calibri"/>
                <a:cs typeface="Calibri"/>
              </a:rPr>
              <a:t>Global</a:t>
            </a:r>
            <a:r>
              <a:rPr sz="1200" spc="-35" dirty="0">
                <a:latin typeface="Calibri"/>
                <a:cs typeface="Calibri"/>
              </a:rPr>
              <a:t> </a:t>
            </a:r>
            <a:r>
              <a:rPr sz="1200" dirty="0">
                <a:latin typeface="Calibri"/>
                <a:cs typeface="Calibri"/>
              </a:rPr>
              <a:t>Network</a:t>
            </a:r>
            <a:r>
              <a:rPr sz="1200" spc="-25" dirty="0">
                <a:latin typeface="Calibri"/>
                <a:cs typeface="Calibri"/>
              </a:rPr>
              <a:t> </a:t>
            </a:r>
            <a:r>
              <a:rPr sz="1200" dirty="0">
                <a:latin typeface="Calibri"/>
                <a:cs typeface="Calibri"/>
              </a:rPr>
              <a:t>with</a:t>
            </a:r>
            <a:r>
              <a:rPr sz="1200" spc="-30" dirty="0">
                <a:latin typeface="Calibri"/>
                <a:cs typeface="Calibri"/>
              </a:rPr>
              <a:t> </a:t>
            </a:r>
            <a:r>
              <a:rPr sz="1200" dirty="0">
                <a:latin typeface="Calibri"/>
                <a:cs typeface="Calibri"/>
              </a:rPr>
              <a:t>RGLN</a:t>
            </a:r>
            <a:r>
              <a:rPr sz="1200" spc="-10" dirty="0">
                <a:latin typeface="Calibri"/>
                <a:cs typeface="Calibri"/>
              </a:rPr>
              <a:t> partnership)</a:t>
            </a:r>
            <a:endParaRPr sz="1200">
              <a:latin typeface="Calibri"/>
              <a:cs typeface="Calibri"/>
            </a:endParaRPr>
          </a:p>
        </p:txBody>
      </p:sp>
      <p:sp>
        <p:nvSpPr>
          <p:cNvPr id="23" name="object 23"/>
          <p:cNvSpPr txBox="1"/>
          <p:nvPr/>
        </p:nvSpPr>
        <p:spPr>
          <a:xfrm>
            <a:off x="4213097" y="2045957"/>
            <a:ext cx="5016500" cy="671830"/>
          </a:xfrm>
          <a:prstGeom prst="rect">
            <a:avLst/>
          </a:prstGeom>
        </p:spPr>
        <p:txBody>
          <a:bodyPr vert="horz" wrap="square" lIns="0" tIns="138430" rIns="0" bIns="0" rtlCol="0">
            <a:spAutoFit/>
          </a:bodyPr>
          <a:lstStyle/>
          <a:p>
            <a:pPr marL="298450" indent="-285750">
              <a:lnSpc>
                <a:spcPct val="100000"/>
              </a:lnSpc>
              <a:spcBef>
                <a:spcPts val="1090"/>
              </a:spcBef>
              <a:buFont typeface="Segoe UI Symbol"/>
              <a:buChar char="❑"/>
              <a:tabLst>
                <a:tab pos="298450" algn="l"/>
              </a:tabLst>
            </a:pPr>
            <a:r>
              <a:rPr sz="1600" b="1" dirty="0">
                <a:latin typeface="Calibri"/>
                <a:cs typeface="Calibri"/>
              </a:rPr>
              <a:t>Business</a:t>
            </a:r>
            <a:r>
              <a:rPr sz="1600" b="1" spc="-90" dirty="0">
                <a:latin typeface="Calibri"/>
                <a:cs typeface="Calibri"/>
              </a:rPr>
              <a:t> </a:t>
            </a:r>
            <a:r>
              <a:rPr sz="1600" b="1" dirty="0">
                <a:latin typeface="Calibri"/>
                <a:cs typeface="Calibri"/>
              </a:rPr>
              <a:t>partnership</a:t>
            </a:r>
            <a:r>
              <a:rPr sz="1600" b="1" spc="-45" dirty="0">
                <a:latin typeface="Calibri"/>
                <a:cs typeface="Calibri"/>
              </a:rPr>
              <a:t> </a:t>
            </a:r>
            <a:r>
              <a:rPr sz="1600" b="1" dirty="0">
                <a:latin typeface="Calibri"/>
                <a:cs typeface="Calibri"/>
              </a:rPr>
              <a:t>with</a:t>
            </a:r>
            <a:r>
              <a:rPr sz="1600" b="1" spc="-70" dirty="0">
                <a:latin typeface="Calibri"/>
                <a:cs typeface="Calibri"/>
              </a:rPr>
              <a:t> </a:t>
            </a:r>
            <a:r>
              <a:rPr sz="1600" b="1" dirty="0">
                <a:latin typeface="Calibri"/>
                <a:cs typeface="Calibri"/>
              </a:rPr>
              <a:t>major</a:t>
            </a:r>
            <a:r>
              <a:rPr sz="1600" b="1" spc="-65" dirty="0">
                <a:latin typeface="Calibri"/>
                <a:cs typeface="Calibri"/>
              </a:rPr>
              <a:t> </a:t>
            </a:r>
            <a:r>
              <a:rPr sz="1600" b="1" spc="-10" dirty="0">
                <a:latin typeface="Calibri"/>
                <a:cs typeface="Calibri"/>
              </a:rPr>
              <a:t>ocean</a:t>
            </a:r>
            <a:r>
              <a:rPr sz="1600" b="1" spc="-85" dirty="0">
                <a:latin typeface="Calibri"/>
                <a:cs typeface="Calibri"/>
              </a:rPr>
              <a:t> </a:t>
            </a:r>
            <a:r>
              <a:rPr sz="1600" b="1" spc="-10" dirty="0">
                <a:latin typeface="Calibri"/>
                <a:cs typeface="Calibri"/>
              </a:rPr>
              <a:t>carriers</a:t>
            </a:r>
            <a:endParaRPr sz="1600">
              <a:latin typeface="Calibri"/>
              <a:cs typeface="Calibri"/>
            </a:endParaRPr>
          </a:p>
          <a:p>
            <a:pPr marL="12700">
              <a:lnSpc>
                <a:spcPct val="100000"/>
              </a:lnSpc>
              <a:spcBef>
                <a:spcPts val="735"/>
              </a:spcBef>
            </a:pPr>
            <a:r>
              <a:rPr sz="1200" dirty="0">
                <a:latin typeface="Calibri"/>
                <a:cs typeface="Calibri"/>
              </a:rPr>
              <a:t>(Signs</a:t>
            </a:r>
            <a:r>
              <a:rPr sz="1200" spc="-40" dirty="0">
                <a:latin typeface="Calibri"/>
                <a:cs typeface="Calibri"/>
              </a:rPr>
              <a:t> </a:t>
            </a:r>
            <a:r>
              <a:rPr sz="1200" spc="-10" dirty="0">
                <a:latin typeface="Calibri"/>
                <a:cs typeface="Calibri"/>
              </a:rPr>
              <a:t>contracts</a:t>
            </a:r>
            <a:r>
              <a:rPr sz="1200" spc="-35" dirty="0">
                <a:latin typeface="Calibri"/>
                <a:cs typeface="Calibri"/>
              </a:rPr>
              <a:t> </a:t>
            </a:r>
            <a:r>
              <a:rPr sz="1200" dirty="0">
                <a:latin typeface="Calibri"/>
                <a:cs typeface="Calibri"/>
              </a:rPr>
              <a:t>with</a:t>
            </a:r>
            <a:r>
              <a:rPr sz="1200" spc="-25" dirty="0">
                <a:latin typeface="Calibri"/>
                <a:cs typeface="Calibri"/>
              </a:rPr>
              <a:t> </a:t>
            </a:r>
            <a:r>
              <a:rPr sz="1200" dirty="0">
                <a:latin typeface="Calibri"/>
                <a:cs typeface="Calibri"/>
              </a:rPr>
              <a:t>major</a:t>
            </a:r>
            <a:r>
              <a:rPr sz="1200" spc="-30" dirty="0">
                <a:latin typeface="Calibri"/>
                <a:cs typeface="Calibri"/>
              </a:rPr>
              <a:t> </a:t>
            </a:r>
            <a:r>
              <a:rPr sz="1200" dirty="0">
                <a:latin typeface="Calibri"/>
                <a:cs typeface="Calibri"/>
              </a:rPr>
              <a:t>ocean</a:t>
            </a:r>
            <a:r>
              <a:rPr sz="1200" spc="-10" dirty="0">
                <a:latin typeface="Calibri"/>
                <a:cs typeface="Calibri"/>
              </a:rPr>
              <a:t> </a:t>
            </a:r>
            <a:r>
              <a:rPr sz="1200" dirty="0">
                <a:latin typeface="Calibri"/>
                <a:cs typeface="Calibri"/>
              </a:rPr>
              <a:t>carriers</a:t>
            </a:r>
            <a:r>
              <a:rPr sz="1200" spc="-10" dirty="0">
                <a:latin typeface="Calibri"/>
                <a:cs typeface="Calibri"/>
              </a:rPr>
              <a:t> </a:t>
            </a:r>
            <a:r>
              <a:rPr sz="1200" dirty="0">
                <a:latin typeface="Calibri"/>
                <a:cs typeface="Calibri"/>
              </a:rPr>
              <a:t>for</a:t>
            </a:r>
            <a:r>
              <a:rPr sz="1200" spc="-35" dirty="0">
                <a:latin typeface="Calibri"/>
                <a:cs typeface="Calibri"/>
              </a:rPr>
              <a:t> </a:t>
            </a:r>
            <a:r>
              <a:rPr sz="1200" dirty="0">
                <a:latin typeface="Calibri"/>
                <a:cs typeface="Calibri"/>
              </a:rPr>
              <a:t>better</a:t>
            </a:r>
            <a:r>
              <a:rPr sz="1200" spc="-55" dirty="0">
                <a:latin typeface="Calibri"/>
                <a:cs typeface="Calibri"/>
              </a:rPr>
              <a:t> </a:t>
            </a:r>
            <a:r>
              <a:rPr sz="1200" spc="-10" dirty="0">
                <a:latin typeface="Calibri"/>
                <a:cs typeface="Calibri"/>
              </a:rPr>
              <a:t>pricing</a:t>
            </a:r>
            <a:r>
              <a:rPr sz="1200" spc="-35" dirty="0">
                <a:latin typeface="Calibri"/>
                <a:cs typeface="Calibri"/>
              </a:rPr>
              <a:t> </a:t>
            </a:r>
            <a:r>
              <a:rPr sz="1200" dirty="0">
                <a:latin typeface="Calibri"/>
                <a:cs typeface="Calibri"/>
              </a:rPr>
              <a:t>and</a:t>
            </a:r>
            <a:r>
              <a:rPr sz="1200" spc="-55" dirty="0">
                <a:latin typeface="Calibri"/>
                <a:cs typeface="Calibri"/>
              </a:rPr>
              <a:t> </a:t>
            </a:r>
            <a:r>
              <a:rPr sz="1200" dirty="0">
                <a:latin typeface="Calibri"/>
                <a:cs typeface="Calibri"/>
              </a:rPr>
              <a:t>space</a:t>
            </a:r>
            <a:r>
              <a:rPr sz="1200" spc="-25" dirty="0">
                <a:latin typeface="Calibri"/>
                <a:cs typeface="Calibri"/>
              </a:rPr>
              <a:t> </a:t>
            </a:r>
            <a:r>
              <a:rPr sz="1200" spc="-10" dirty="0">
                <a:latin typeface="Calibri"/>
                <a:cs typeface="Calibri"/>
              </a:rPr>
              <a:t>allocation)</a:t>
            </a:r>
            <a:endParaRPr sz="1200">
              <a:latin typeface="Calibri"/>
              <a:cs typeface="Calibri"/>
            </a:endParaRPr>
          </a:p>
        </p:txBody>
      </p:sp>
      <p:sp>
        <p:nvSpPr>
          <p:cNvPr id="24" name="object 24"/>
          <p:cNvSpPr txBox="1"/>
          <p:nvPr/>
        </p:nvSpPr>
        <p:spPr>
          <a:xfrm>
            <a:off x="4213097" y="2768587"/>
            <a:ext cx="5178425" cy="671830"/>
          </a:xfrm>
          <a:prstGeom prst="rect">
            <a:avLst/>
          </a:prstGeom>
        </p:spPr>
        <p:txBody>
          <a:bodyPr vert="horz" wrap="square" lIns="0" tIns="138430" rIns="0" bIns="0" rtlCol="0">
            <a:spAutoFit/>
          </a:bodyPr>
          <a:lstStyle/>
          <a:p>
            <a:pPr marL="298450" indent="-285750">
              <a:lnSpc>
                <a:spcPct val="100000"/>
              </a:lnSpc>
              <a:spcBef>
                <a:spcPts val="1090"/>
              </a:spcBef>
              <a:buFont typeface="Segoe UI Symbol"/>
              <a:buChar char="❑"/>
              <a:tabLst>
                <a:tab pos="298450" algn="l"/>
              </a:tabLst>
            </a:pPr>
            <a:r>
              <a:rPr sz="1600" b="1" spc="-10" dirty="0">
                <a:latin typeface="Calibri"/>
                <a:cs typeface="Calibri"/>
              </a:rPr>
              <a:t>Consolidation</a:t>
            </a:r>
            <a:r>
              <a:rPr sz="1600" b="1" spc="-40" dirty="0">
                <a:latin typeface="Calibri"/>
                <a:cs typeface="Calibri"/>
              </a:rPr>
              <a:t> </a:t>
            </a:r>
            <a:r>
              <a:rPr sz="1600" b="1" dirty="0">
                <a:latin typeface="Calibri"/>
                <a:cs typeface="Calibri"/>
              </a:rPr>
              <a:t>and</a:t>
            </a:r>
            <a:r>
              <a:rPr sz="1600" b="1" spc="-40" dirty="0">
                <a:latin typeface="Calibri"/>
                <a:cs typeface="Calibri"/>
              </a:rPr>
              <a:t> </a:t>
            </a:r>
            <a:r>
              <a:rPr sz="1600" b="1" spc="-10" dirty="0">
                <a:latin typeface="Calibri"/>
                <a:cs typeface="Calibri"/>
              </a:rPr>
              <a:t>Deconsolidation</a:t>
            </a:r>
            <a:endParaRPr sz="1600">
              <a:latin typeface="Calibri"/>
              <a:cs typeface="Calibri"/>
            </a:endParaRPr>
          </a:p>
          <a:p>
            <a:pPr marL="12700">
              <a:lnSpc>
                <a:spcPct val="100000"/>
              </a:lnSpc>
              <a:spcBef>
                <a:spcPts val="735"/>
              </a:spcBef>
            </a:pPr>
            <a:r>
              <a:rPr sz="1200" spc="-10" dirty="0">
                <a:latin typeface="Calibri"/>
                <a:cs typeface="Calibri"/>
              </a:rPr>
              <a:t>(Performs consolidation</a:t>
            </a:r>
            <a:r>
              <a:rPr sz="1200" spc="-20" dirty="0">
                <a:latin typeface="Calibri"/>
                <a:cs typeface="Calibri"/>
              </a:rPr>
              <a:t> </a:t>
            </a:r>
            <a:r>
              <a:rPr sz="1200" dirty="0">
                <a:latin typeface="Calibri"/>
                <a:cs typeface="Calibri"/>
              </a:rPr>
              <a:t>and</a:t>
            </a:r>
            <a:r>
              <a:rPr sz="1200" spc="-30" dirty="0">
                <a:latin typeface="Calibri"/>
                <a:cs typeface="Calibri"/>
              </a:rPr>
              <a:t> </a:t>
            </a:r>
            <a:r>
              <a:rPr sz="1200" spc="-10" dirty="0">
                <a:latin typeface="Calibri"/>
                <a:cs typeface="Calibri"/>
              </a:rPr>
              <a:t>deconsolidation;</a:t>
            </a:r>
            <a:r>
              <a:rPr sz="1200" spc="-20" dirty="0">
                <a:latin typeface="Calibri"/>
                <a:cs typeface="Calibri"/>
              </a:rPr>
              <a:t> </a:t>
            </a:r>
            <a:r>
              <a:rPr sz="1200" spc="-10" dirty="0">
                <a:latin typeface="Calibri"/>
                <a:cs typeface="Calibri"/>
              </a:rPr>
              <a:t>provide</a:t>
            </a:r>
            <a:r>
              <a:rPr sz="1200" spc="-45" dirty="0">
                <a:latin typeface="Calibri"/>
                <a:cs typeface="Calibri"/>
              </a:rPr>
              <a:t> </a:t>
            </a:r>
            <a:r>
              <a:rPr sz="1200" dirty="0">
                <a:latin typeface="Calibri"/>
                <a:cs typeface="Calibri"/>
              </a:rPr>
              <a:t>cost</a:t>
            </a:r>
            <a:r>
              <a:rPr sz="1200" spc="10" dirty="0">
                <a:latin typeface="Calibri"/>
                <a:cs typeface="Calibri"/>
              </a:rPr>
              <a:t> </a:t>
            </a:r>
            <a:r>
              <a:rPr sz="1200" dirty="0">
                <a:latin typeface="Calibri"/>
                <a:cs typeface="Calibri"/>
              </a:rPr>
              <a:t>analysis</a:t>
            </a:r>
            <a:r>
              <a:rPr sz="1200" spc="-5" dirty="0">
                <a:latin typeface="Calibri"/>
                <a:cs typeface="Calibri"/>
              </a:rPr>
              <a:t> </a:t>
            </a:r>
            <a:r>
              <a:rPr sz="1200" dirty="0">
                <a:latin typeface="Calibri"/>
                <a:cs typeface="Calibri"/>
              </a:rPr>
              <a:t>for</a:t>
            </a:r>
            <a:r>
              <a:rPr sz="1200" spc="-35" dirty="0">
                <a:latin typeface="Calibri"/>
                <a:cs typeface="Calibri"/>
              </a:rPr>
              <a:t> </a:t>
            </a:r>
            <a:r>
              <a:rPr sz="1200" dirty="0">
                <a:latin typeface="Calibri"/>
                <a:cs typeface="Calibri"/>
              </a:rPr>
              <a:t>LCL</a:t>
            </a:r>
            <a:r>
              <a:rPr sz="1200" spc="5" dirty="0">
                <a:latin typeface="Calibri"/>
                <a:cs typeface="Calibri"/>
              </a:rPr>
              <a:t> </a:t>
            </a:r>
            <a:r>
              <a:rPr sz="1200" dirty="0">
                <a:latin typeface="Calibri"/>
                <a:cs typeface="Calibri"/>
              </a:rPr>
              <a:t>and</a:t>
            </a:r>
            <a:r>
              <a:rPr sz="1200" spc="-30" dirty="0">
                <a:latin typeface="Calibri"/>
                <a:cs typeface="Calibri"/>
              </a:rPr>
              <a:t> </a:t>
            </a:r>
            <a:r>
              <a:rPr sz="1200" dirty="0">
                <a:latin typeface="Calibri"/>
                <a:cs typeface="Calibri"/>
              </a:rPr>
              <a:t>FCL</a:t>
            </a:r>
            <a:r>
              <a:rPr sz="1200" spc="-20" dirty="0">
                <a:latin typeface="Calibri"/>
                <a:cs typeface="Calibri"/>
              </a:rPr>
              <a:t> </a:t>
            </a:r>
            <a:r>
              <a:rPr sz="1200" spc="-50" dirty="0">
                <a:latin typeface="Calibri"/>
                <a:cs typeface="Calibri"/>
              </a:rPr>
              <a:t>)</a:t>
            </a:r>
            <a:endParaRPr sz="1200">
              <a:latin typeface="Calibri"/>
              <a:cs typeface="Calibri"/>
            </a:endParaRPr>
          </a:p>
        </p:txBody>
      </p:sp>
      <p:sp>
        <p:nvSpPr>
          <p:cNvPr id="25" name="object 25"/>
          <p:cNvSpPr txBox="1"/>
          <p:nvPr/>
        </p:nvSpPr>
        <p:spPr>
          <a:xfrm>
            <a:off x="4207002" y="3469882"/>
            <a:ext cx="5958205" cy="671830"/>
          </a:xfrm>
          <a:prstGeom prst="rect">
            <a:avLst/>
          </a:prstGeom>
        </p:spPr>
        <p:txBody>
          <a:bodyPr vert="horz" wrap="square" lIns="0" tIns="138430" rIns="0" bIns="0" rtlCol="0">
            <a:spAutoFit/>
          </a:bodyPr>
          <a:lstStyle/>
          <a:p>
            <a:pPr marL="298450" indent="-285750">
              <a:lnSpc>
                <a:spcPct val="100000"/>
              </a:lnSpc>
              <a:spcBef>
                <a:spcPts val="1090"/>
              </a:spcBef>
              <a:buFont typeface="Segoe UI Symbol"/>
              <a:buChar char="❑"/>
              <a:tabLst>
                <a:tab pos="298450" algn="l"/>
              </a:tabLst>
            </a:pPr>
            <a:r>
              <a:rPr sz="1600" b="1" dirty="0">
                <a:latin typeface="Calibri"/>
                <a:cs typeface="Calibri"/>
              </a:rPr>
              <a:t>End</a:t>
            </a:r>
            <a:r>
              <a:rPr sz="1600" b="1" spc="-40" dirty="0">
                <a:latin typeface="Calibri"/>
                <a:cs typeface="Calibri"/>
              </a:rPr>
              <a:t> </a:t>
            </a:r>
            <a:r>
              <a:rPr sz="1600" b="1" dirty="0">
                <a:latin typeface="Calibri"/>
                <a:cs typeface="Calibri"/>
              </a:rPr>
              <a:t>to</a:t>
            </a:r>
            <a:r>
              <a:rPr sz="1600" b="1" spc="-45" dirty="0">
                <a:latin typeface="Calibri"/>
                <a:cs typeface="Calibri"/>
              </a:rPr>
              <a:t> </a:t>
            </a:r>
            <a:r>
              <a:rPr sz="1600" b="1" dirty="0">
                <a:latin typeface="Calibri"/>
                <a:cs typeface="Calibri"/>
              </a:rPr>
              <a:t>end</a:t>
            </a:r>
            <a:r>
              <a:rPr sz="1600" b="1" spc="-35" dirty="0">
                <a:latin typeface="Calibri"/>
                <a:cs typeface="Calibri"/>
              </a:rPr>
              <a:t> </a:t>
            </a:r>
            <a:r>
              <a:rPr sz="1600" b="1" dirty="0">
                <a:latin typeface="Calibri"/>
                <a:cs typeface="Calibri"/>
              </a:rPr>
              <a:t>cargo</a:t>
            </a:r>
            <a:r>
              <a:rPr sz="1600" b="1" spc="-40" dirty="0">
                <a:latin typeface="Calibri"/>
                <a:cs typeface="Calibri"/>
              </a:rPr>
              <a:t> </a:t>
            </a:r>
            <a:r>
              <a:rPr sz="1600" b="1" spc="-10" dirty="0">
                <a:latin typeface="Calibri"/>
                <a:cs typeface="Calibri"/>
              </a:rPr>
              <a:t>Visibility</a:t>
            </a:r>
            <a:endParaRPr sz="1600">
              <a:latin typeface="Calibri"/>
              <a:cs typeface="Calibri"/>
            </a:endParaRPr>
          </a:p>
          <a:p>
            <a:pPr marL="12700">
              <a:lnSpc>
                <a:spcPct val="100000"/>
              </a:lnSpc>
              <a:spcBef>
                <a:spcPts val="735"/>
              </a:spcBef>
            </a:pPr>
            <a:r>
              <a:rPr sz="1200" spc="-10" dirty="0">
                <a:latin typeface="Calibri"/>
                <a:cs typeface="Calibri"/>
              </a:rPr>
              <a:t>(Provides</a:t>
            </a:r>
            <a:r>
              <a:rPr sz="1200" spc="-45" dirty="0">
                <a:latin typeface="Calibri"/>
                <a:cs typeface="Calibri"/>
              </a:rPr>
              <a:t> </a:t>
            </a:r>
            <a:r>
              <a:rPr sz="1200" dirty="0">
                <a:latin typeface="Calibri"/>
                <a:cs typeface="Calibri"/>
              </a:rPr>
              <a:t>shipment</a:t>
            </a:r>
            <a:r>
              <a:rPr sz="1200" spc="-45" dirty="0">
                <a:latin typeface="Calibri"/>
                <a:cs typeface="Calibri"/>
              </a:rPr>
              <a:t> </a:t>
            </a:r>
            <a:r>
              <a:rPr sz="1200" dirty="0">
                <a:latin typeface="Calibri"/>
                <a:cs typeface="Calibri"/>
              </a:rPr>
              <a:t>milestones</a:t>
            </a:r>
            <a:r>
              <a:rPr sz="1200" spc="-25" dirty="0">
                <a:latin typeface="Calibri"/>
                <a:cs typeface="Calibri"/>
              </a:rPr>
              <a:t> </a:t>
            </a:r>
            <a:r>
              <a:rPr sz="1200" dirty="0">
                <a:latin typeface="Calibri"/>
                <a:cs typeface="Calibri"/>
              </a:rPr>
              <a:t>thru</a:t>
            </a:r>
            <a:r>
              <a:rPr sz="1200" spc="-55" dirty="0">
                <a:latin typeface="Calibri"/>
                <a:cs typeface="Calibri"/>
              </a:rPr>
              <a:t> </a:t>
            </a:r>
            <a:r>
              <a:rPr sz="1200" dirty="0">
                <a:latin typeface="Calibri"/>
                <a:cs typeface="Calibri"/>
              </a:rPr>
              <a:t>the</a:t>
            </a:r>
            <a:r>
              <a:rPr sz="1200" spc="-50" dirty="0">
                <a:latin typeface="Calibri"/>
                <a:cs typeface="Calibri"/>
              </a:rPr>
              <a:t> </a:t>
            </a:r>
            <a:r>
              <a:rPr sz="1200" dirty="0">
                <a:latin typeface="Calibri"/>
                <a:cs typeface="Calibri"/>
              </a:rPr>
              <a:t>Hellmann</a:t>
            </a:r>
            <a:r>
              <a:rPr sz="1200" spc="-15" dirty="0">
                <a:latin typeface="Calibri"/>
                <a:cs typeface="Calibri"/>
              </a:rPr>
              <a:t> </a:t>
            </a:r>
            <a:r>
              <a:rPr sz="1200" dirty="0">
                <a:latin typeface="Calibri"/>
                <a:cs typeface="Calibri"/>
              </a:rPr>
              <a:t>Portal-</a:t>
            </a:r>
            <a:r>
              <a:rPr sz="1200" spc="-40" dirty="0">
                <a:latin typeface="Calibri"/>
                <a:cs typeface="Calibri"/>
              </a:rPr>
              <a:t> </a:t>
            </a:r>
            <a:r>
              <a:rPr sz="1200" dirty="0">
                <a:latin typeface="Calibri"/>
                <a:cs typeface="Calibri"/>
              </a:rPr>
              <a:t>a</a:t>
            </a:r>
            <a:r>
              <a:rPr sz="1200" spc="-30" dirty="0">
                <a:latin typeface="Calibri"/>
                <a:cs typeface="Calibri"/>
              </a:rPr>
              <a:t> </a:t>
            </a:r>
            <a:r>
              <a:rPr sz="1200" dirty="0">
                <a:latin typeface="Calibri"/>
                <a:cs typeface="Calibri"/>
              </a:rPr>
              <a:t>real</a:t>
            </a:r>
            <a:r>
              <a:rPr sz="1200" spc="-45" dirty="0">
                <a:latin typeface="Calibri"/>
                <a:cs typeface="Calibri"/>
              </a:rPr>
              <a:t> </a:t>
            </a:r>
            <a:r>
              <a:rPr sz="1200" dirty="0">
                <a:latin typeface="Calibri"/>
                <a:cs typeface="Calibri"/>
              </a:rPr>
              <a:t>time,</a:t>
            </a:r>
            <a:r>
              <a:rPr sz="1200" spc="-15" dirty="0">
                <a:latin typeface="Calibri"/>
                <a:cs typeface="Calibri"/>
              </a:rPr>
              <a:t> </a:t>
            </a:r>
            <a:r>
              <a:rPr sz="1200" spc="-10" dirty="0">
                <a:latin typeface="Calibri"/>
                <a:cs typeface="Calibri"/>
              </a:rPr>
              <a:t>web-</a:t>
            </a:r>
            <a:r>
              <a:rPr sz="1200" dirty="0">
                <a:latin typeface="Calibri"/>
                <a:cs typeface="Calibri"/>
              </a:rPr>
              <a:t>based</a:t>
            </a:r>
            <a:r>
              <a:rPr sz="1200" spc="-35" dirty="0">
                <a:latin typeface="Calibri"/>
                <a:cs typeface="Calibri"/>
              </a:rPr>
              <a:t> </a:t>
            </a:r>
            <a:r>
              <a:rPr sz="1200" dirty="0">
                <a:latin typeface="Calibri"/>
                <a:cs typeface="Calibri"/>
              </a:rPr>
              <a:t>portal</a:t>
            </a:r>
            <a:r>
              <a:rPr sz="1200" spc="-65" dirty="0">
                <a:latin typeface="Calibri"/>
                <a:cs typeface="Calibri"/>
              </a:rPr>
              <a:t> </a:t>
            </a:r>
            <a:r>
              <a:rPr sz="1200" spc="-10" dirty="0">
                <a:latin typeface="Calibri"/>
                <a:cs typeface="Calibri"/>
              </a:rPr>
              <a:t>solution)</a:t>
            </a:r>
            <a:endParaRPr sz="1200">
              <a:latin typeface="Calibri"/>
              <a:cs typeface="Calibri"/>
            </a:endParaRPr>
          </a:p>
        </p:txBody>
      </p:sp>
      <p:sp>
        <p:nvSpPr>
          <p:cNvPr id="26" name="object 26"/>
          <p:cNvSpPr txBox="1"/>
          <p:nvPr/>
        </p:nvSpPr>
        <p:spPr>
          <a:xfrm>
            <a:off x="4222241" y="4229214"/>
            <a:ext cx="2733675" cy="671830"/>
          </a:xfrm>
          <a:prstGeom prst="rect">
            <a:avLst/>
          </a:prstGeom>
        </p:spPr>
        <p:txBody>
          <a:bodyPr vert="horz" wrap="square" lIns="0" tIns="138430" rIns="0" bIns="0" rtlCol="0">
            <a:spAutoFit/>
          </a:bodyPr>
          <a:lstStyle/>
          <a:p>
            <a:pPr marL="298450" indent="-285750">
              <a:lnSpc>
                <a:spcPct val="100000"/>
              </a:lnSpc>
              <a:spcBef>
                <a:spcPts val="1090"/>
              </a:spcBef>
              <a:buFont typeface="Segoe UI Symbol"/>
              <a:buChar char="❑"/>
              <a:tabLst>
                <a:tab pos="298450" algn="l"/>
              </a:tabLst>
            </a:pPr>
            <a:r>
              <a:rPr sz="1600" b="1" dirty="0">
                <a:latin typeface="Calibri"/>
                <a:cs typeface="Calibri"/>
              </a:rPr>
              <a:t>Report</a:t>
            </a:r>
            <a:r>
              <a:rPr sz="1600" b="1" spc="-35" dirty="0">
                <a:latin typeface="Calibri"/>
                <a:cs typeface="Calibri"/>
              </a:rPr>
              <a:t> </a:t>
            </a:r>
            <a:r>
              <a:rPr sz="1600" b="1" dirty="0">
                <a:latin typeface="Calibri"/>
                <a:cs typeface="Calibri"/>
              </a:rPr>
              <a:t>and</a:t>
            </a:r>
            <a:r>
              <a:rPr sz="1600" b="1" spc="-50" dirty="0">
                <a:latin typeface="Calibri"/>
                <a:cs typeface="Calibri"/>
              </a:rPr>
              <a:t> </a:t>
            </a:r>
            <a:r>
              <a:rPr sz="1600" b="1" dirty="0">
                <a:latin typeface="Calibri"/>
                <a:cs typeface="Calibri"/>
              </a:rPr>
              <a:t>KPI</a:t>
            </a:r>
            <a:r>
              <a:rPr sz="1600" b="1" spc="-80" dirty="0">
                <a:latin typeface="Calibri"/>
                <a:cs typeface="Calibri"/>
              </a:rPr>
              <a:t> </a:t>
            </a:r>
            <a:r>
              <a:rPr sz="1600" b="1" spc="-10" dirty="0">
                <a:latin typeface="Calibri"/>
                <a:cs typeface="Calibri"/>
              </a:rPr>
              <a:t>Management</a:t>
            </a:r>
            <a:endParaRPr sz="1600">
              <a:latin typeface="Calibri"/>
              <a:cs typeface="Calibri"/>
            </a:endParaRPr>
          </a:p>
          <a:p>
            <a:pPr marL="12700">
              <a:lnSpc>
                <a:spcPct val="100000"/>
              </a:lnSpc>
              <a:spcBef>
                <a:spcPts val="735"/>
              </a:spcBef>
            </a:pPr>
            <a:r>
              <a:rPr sz="1200" spc="-10" dirty="0">
                <a:latin typeface="Calibri"/>
                <a:cs typeface="Calibri"/>
              </a:rPr>
              <a:t>(Provides</a:t>
            </a:r>
            <a:r>
              <a:rPr sz="1200" spc="-35" dirty="0">
                <a:latin typeface="Calibri"/>
                <a:cs typeface="Calibri"/>
              </a:rPr>
              <a:t> </a:t>
            </a:r>
            <a:r>
              <a:rPr sz="1200" dirty="0">
                <a:latin typeface="Calibri"/>
                <a:cs typeface="Calibri"/>
              </a:rPr>
              <a:t>reports</a:t>
            </a:r>
            <a:r>
              <a:rPr sz="1200" spc="-30" dirty="0">
                <a:latin typeface="Calibri"/>
                <a:cs typeface="Calibri"/>
              </a:rPr>
              <a:t> </a:t>
            </a:r>
            <a:r>
              <a:rPr sz="1200" dirty="0">
                <a:latin typeface="Calibri"/>
                <a:cs typeface="Calibri"/>
              </a:rPr>
              <a:t>and</a:t>
            </a:r>
            <a:r>
              <a:rPr sz="1200" spc="-25" dirty="0">
                <a:latin typeface="Calibri"/>
                <a:cs typeface="Calibri"/>
              </a:rPr>
              <a:t> </a:t>
            </a:r>
            <a:r>
              <a:rPr sz="1200" dirty="0">
                <a:latin typeface="Calibri"/>
                <a:cs typeface="Calibri"/>
              </a:rPr>
              <a:t>data</a:t>
            </a:r>
            <a:r>
              <a:rPr sz="1200" spc="-40" dirty="0">
                <a:latin typeface="Calibri"/>
                <a:cs typeface="Calibri"/>
              </a:rPr>
              <a:t> </a:t>
            </a:r>
            <a:r>
              <a:rPr sz="1200" spc="-10" dirty="0">
                <a:latin typeface="Calibri"/>
                <a:cs typeface="Calibri"/>
              </a:rPr>
              <a:t>analytics</a:t>
            </a:r>
            <a:endParaRPr sz="1200">
              <a:latin typeface="Calibri"/>
              <a:cs typeface="Calibri"/>
            </a:endParaRPr>
          </a:p>
        </p:txBody>
      </p:sp>
      <p:pic>
        <p:nvPicPr>
          <p:cNvPr id="27" name="object 27"/>
          <p:cNvPicPr/>
          <p:nvPr/>
        </p:nvPicPr>
        <p:blipFill>
          <a:blip r:embed="rId12" cstate="print"/>
          <a:stretch>
            <a:fillRect/>
          </a:stretch>
        </p:blipFill>
        <p:spPr>
          <a:xfrm>
            <a:off x="11499850" y="6476998"/>
            <a:ext cx="560070" cy="319911"/>
          </a:xfrm>
          <a:prstGeom prst="rect">
            <a:avLst/>
          </a:prstGeom>
        </p:spPr>
      </p:pic>
      <p:sp>
        <p:nvSpPr>
          <p:cNvPr id="28" name="object 28"/>
          <p:cNvSpPr/>
          <p:nvPr/>
        </p:nvSpPr>
        <p:spPr>
          <a:xfrm>
            <a:off x="1209675" y="674369"/>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grpSp>
        <p:nvGrpSpPr>
          <p:cNvPr id="29" name="object 29"/>
          <p:cNvGrpSpPr/>
          <p:nvPr/>
        </p:nvGrpSpPr>
        <p:grpSpPr>
          <a:xfrm>
            <a:off x="0" y="4975796"/>
            <a:ext cx="11363325" cy="1877060"/>
            <a:chOff x="0" y="4975796"/>
            <a:chExt cx="11363325" cy="1877060"/>
          </a:xfrm>
        </p:grpSpPr>
        <p:pic>
          <p:nvPicPr>
            <p:cNvPr id="30" name="object 30"/>
            <p:cNvPicPr/>
            <p:nvPr/>
          </p:nvPicPr>
          <p:blipFill>
            <a:blip r:embed="rId13" cstate="print"/>
            <a:stretch>
              <a:fillRect/>
            </a:stretch>
          </p:blipFill>
          <p:spPr>
            <a:xfrm>
              <a:off x="49904" y="4975796"/>
              <a:ext cx="4341749" cy="1732152"/>
            </a:xfrm>
            <a:prstGeom prst="rect">
              <a:avLst/>
            </a:prstGeom>
          </p:spPr>
        </p:pic>
        <p:pic>
          <p:nvPicPr>
            <p:cNvPr id="31" name="object 31"/>
            <p:cNvPicPr/>
            <p:nvPr/>
          </p:nvPicPr>
          <p:blipFill>
            <a:blip r:embed="rId14" cstate="print"/>
            <a:stretch>
              <a:fillRect/>
            </a:stretch>
          </p:blipFill>
          <p:spPr>
            <a:xfrm>
              <a:off x="358140" y="4991801"/>
              <a:ext cx="3757295" cy="1768855"/>
            </a:xfrm>
            <a:prstGeom prst="rect">
              <a:avLst/>
            </a:prstGeom>
          </p:spPr>
        </p:pic>
        <p:sp>
          <p:nvSpPr>
            <p:cNvPr id="32" name="object 32"/>
            <p:cNvSpPr/>
            <p:nvPr/>
          </p:nvSpPr>
          <p:spPr>
            <a:xfrm>
              <a:off x="234695" y="5308854"/>
              <a:ext cx="3731260" cy="1091565"/>
            </a:xfrm>
            <a:custGeom>
              <a:avLst/>
              <a:gdLst/>
              <a:ahLst/>
              <a:cxnLst/>
              <a:rect l="l" t="t" r="r" b="b"/>
              <a:pathLst>
                <a:path w="3731260" h="1091564">
                  <a:moveTo>
                    <a:pt x="3577590" y="0"/>
                  </a:moveTo>
                  <a:lnTo>
                    <a:pt x="153174" y="0"/>
                  </a:lnTo>
                  <a:lnTo>
                    <a:pt x="104762" y="7747"/>
                  </a:lnTo>
                  <a:lnTo>
                    <a:pt x="62712" y="29464"/>
                  </a:lnTo>
                  <a:lnTo>
                    <a:pt x="29552" y="62611"/>
                  </a:lnTo>
                  <a:lnTo>
                    <a:pt x="7810" y="104775"/>
                  </a:lnTo>
                  <a:lnTo>
                    <a:pt x="0" y="153162"/>
                  </a:lnTo>
                  <a:lnTo>
                    <a:pt x="0" y="937971"/>
                  </a:lnTo>
                  <a:lnTo>
                    <a:pt x="7810" y="986383"/>
                  </a:lnTo>
                  <a:lnTo>
                    <a:pt x="29552" y="1028433"/>
                  </a:lnTo>
                  <a:lnTo>
                    <a:pt x="62712" y="1061593"/>
                  </a:lnTo>
                  <a:lnTo>
                    <a:pt x="104762" y="1083335"/>
                  </a:lnTo>
                  <a:lnTo>
                    <a:pt x="153174" y="1091145"/>
                  </a:lnTo>
                  <a:lnTo>
                    <a:pt x="3577590" y="1091145"/>
                  </a:lnTo>
                  <a:lnTo>
                    <a:pt x="3625977" y="1083335"/>
                  </a:lnTo>
                  <a:lnTo>
                    <a:pt x="3668014" y="1061593"/>
                  </a:lnTo>
                  <a:lnTo>
                    <a:pt x="3701161" y="1028433"/>
                  </a:lnTo>
                  <a:lnTo>
                    <a:pt x="3723004" y="986383"/>
                  </a:lnTo>
                  <a:lnTo>
                    <a:pt x="3730752" y="937971"/>
                  </a:lnTo>
                  <a:lnTo>
                    <a:pt x="3730752" y="153162"/>
                  </a:lnTo>
                  <a:lnTo>
                    <a:pt x="3723004" y="104775"/>
                  </a:lnTo>
                  <a:lnTo>
                    <a:pt x="3701161" y="62611"/>
                  </a:lnTo>
                  <a:lnTo>
                    <a:pt x="3668014" y="29464"/>
                  </a:lnTo>
                  <a:lnTo>
                    <a:pt x="3625977" y="7747"/>
                  </a:lnTo>
                  <a:lnTo>
                    <a:pt x="3577590" y="0"/>
                  </a:lnTo>
                  <a:close/>
                </a:path>
              </a:pathLst>
            </a:custGeom>
            <a:solidFill>
              <a:srgbClr val="092062"/>
            </a:solidFill>
          </p:spPr>
          <p:txBody>
            <a:bodyPr wrap="square" lIns="0" tIns="0" rIns="0" bIns="0" rtlCol="0"/>
            <a:lstStyle/>
            <a:p>
              <a:endParaRPr/>
            </a:p>
          </p:txBody>
        </p:sp>
        <p:sp>
          <p:nvSpPr>
            <p:cNvPr id="33" name="object 33"/>
            <p:cNvSpPr/>
            <p:nvPr/>
          </p:nvSpPr>
          <p:spPr>
            <a:xfrm>
              <a:off x="0" y="6697178"/>
              <a:ext cx="11363325" cy="155575"/>
            </a:xfrm>
            <a:custGeom>
              <a:avLst/>
              <a:gdLst/>
              <a:ahLst/>
              <a:cxnLst/>
              <a:rect l="l" t="t" r="r" b="b"/>
              <a:pathLst>
                <a:path w="11363325" h="155575">
                  <a:moveTo>
                    <a:pt x="11362944" y="0"/>
                  </a:moveTo>
                  <a:lnTo>
                    <a:pt x="0" y="0"/>
                  </a:lnTo>
                  <a:lnTo>
                    <a:pt x="0" y="155447"/>
                  </a:lnTo>
                  <a:lnTo>
                    <a:pt x="11362944" y="155447"/>
                  </a:lnTo>
                  <a:lnTo>
                    <a:pt x="11362944" y="0"/>
                  </a:lnTo>
                  <a:close/>
                </a:path>
              </a:pathLst>
            </a:custGeom>
            <a:solidFill>
              <a:srgbClr val="001543"/>
            </a:solidFill>
          </p:spPr>
          <p:txBody>
            <a:bodyPr wrap="square" lIns="0" tIns="0" rIns="0" bIns="0" rtlCol="0"/>
            <a:lstStyle/>
            <a:p>
              <a:endParaRPr/>
            </a:p>
          </p:txBody>
        </p:sp>
        <p:pic>
          <p:nvPicPr>
            <p:cNvPr id="34" name="object 34"/>
            <p:cNvPicPr/>
            <p:nvPr/>
          </p:nvPicPr>
          <p:blipFill>
            <a:blip r:embed="rId15" cstate="print"/>
            <a:stretch>
              <a:fillRect/>
            </a:stretch>
          </p:blipFill>
          <p:spPr>
            <a:xfrm>
              <a:off x="4532376" y="5415496"/>
              <a:ext cx="2084831" cy="856488"/>
            </a:xfrm>
            <a:prstGeom prst="rect">
              <a:avLst/>
            </a:prstGeom>
          </p:spPr>
        </p:pic>
      </p:grpSp>
      <p:sp>
        <p:nvSpPr>
          <p:cNvPr id="35" name="object 35"/>
          <p:cNvSpPr txBox="1"/>
          <p:nvPr/>
        </p:nvSpPr>
        <p:spPr>
          <a:xfrm>
            <a:off x="758748" y="5421579"/>
            <a:ext cx="2682875" cy="861060"/>
          </a:xfrm>
          <a:prstGeom prst="rect">
            <a:avLst/>
          </a:prstGeom>
        </p:spPr>
        <p:txBody>
          <a:bodyPr vert="horz" wrap="square" lIns="0" tIns="6350" rIns="0" bIns="0" rtlCol="0">
            <a:spAutoFit/>
          </a:bodyPr>
          <a:lstStyle/>
          <a:p>
            <a:pPr marL="12065" marR="5080" algn="ctr">
              <a:lnSpc>
                <a:spcPct val="102200"/>
              </a:lnSpc>
              <a:spcBef>
                <a:spcPts val="50"/>
              </a:spcBef>
            </a:pPr>
            <a:r>
              <a:rPr sz="1800" b="1" dirty="0">
                <a:solidFill>
                  <a:srgbClr val="FFFFFF"/>
                </a:solidFill>
                <a:latin typeface="Arial"/>
                <a:cs typeface="Arial"/>
              </a:rPr>
              <a:t>Special</a:t>
            </a:r>
            <a:r>
              <a:rPr sz="1800" b="1" spc="-120" dirty="0">
                <a:solidFill>
                  <a:srgbClr val="FFFFFF"/>
                </a:solidFill>
                <a:latin typeface="Arial"/>
                <a:cs typeface="Arial"/>
              </a:rPr>
              <a:t> </a:t>
            </a:r>
            <a:r>
              <a:rPr sz="1800" b="1" dirty="0">
                <a:solidFill>
                  <a:srgbClr val="FFFFFF"/>
                </a:solidFill>
                <a:latin typeface="Arial"/>
                <a:cs typeface="Arial"/>
              </a:rPr>
              <a:t>Freight</a:t>
            </a:r>
            <a:r>
              <a:rPr sz="1800" b="1" spc="-100" dirty="0">
                <a:solidFill>
                  <a:srgbClr val="FFFFFF"/>
                </a:solidFill>
                <a:latin typeface="Arial"/>
                <a:cs typeface="Arial"/>
              </a:rPr>
              <a:t> </a:t>
            </a:r>
            <a:r>
              <a:rPr sz="1800" b="1" spc="-10" dirty="0">
                <a:solidFill>
                  <a:srgbClr val="FFFFFF"/>
                </a:solidFill>
                <a:latin typeface="Arial"/>
                <a:cs typeface="Arial"/>
              </a:rPr>
              <a:t>Handling </a:t>
            </a:r>
            <a:r>
              <a:rPr sz="1800" b="1" dirty="0">
                <a:solidFill>
                  <a:srgbClr val="FFFFFF"/>
                </a:solidFill>
                <a:latin typeface="Arial"/>
                <a:cs typeface="Arial"/>
              </a:rPr>
              <a:t>(Commercial</a:t>
            </a:r>
            <a:r>
              <a:rPr sz="1800" b="1" spc="-40" dirty="0">
                <a:solidFill>
                  <a:srgbClr val="FFFFFF"/>
                </a:solidFill>
                <a:latin typeface="Arial"/>
                <a:cs typeface="Arial"/>
              </a:rPr>
              <a:t> </a:t>
            </a:r>
            <a:r>
              <a:rPr sz="1800" b="1" dirty="0">
                <a:solidFill>
                  <a:srgbClr val="FFFFFF"/>
                </a:solidFill>
                <a:latin typeface="Arial"/>
                <a:cs typeface="Arial"/>
              </a:rPr>
              <a:t>and</a:t>
            </a:r>
            <a:r>
              <a:rPr sz="1800" b="1" spc="-35" dirty="0">
                <a:solidFill>
                  <a:srgbClr val="FFFFFF"/>
                </a:solidFill>
                <a:latin typeface="Arial"/>
                <a:cs typeface="Arial"/>
              </a:rPr>
              <a:t> </a:t>
            </a:r>
            <a:r>
              <a:rPr sz="1800" b="1" spc="-20" dirty="0">
                <a:solidFill>
                  <a:srgbClr val="FFFFFF"/>
                </a:solidFill>
                <a:latin typeface="Arial"/>
                <a:cs typeface="Arial"/>
              </a:rPr>
              <a:t>Non- </a:t>
            </a:r>
            <a:r>
              <a:rPr sz="1800" b="1" dirty="0">
                <a:solidFill>
                  <a:srgbClr val="FFFFFF"/>
                </a:solidFill>
                <a:latin typeface="Arial"/>
                <a:cs typeface="Arial"/>
              </a:rPr>
              <a:t>Commercial</a:t>
            </a:r>
            <a:r>
              <a:rPr sz="1800" b="1" spc="-5" dirty="0">
                <a:solidFill>
                  <a:srgbClr val="FFFFFF"/>
                </a:solidFill>
                <a:latin typeface="Arial"/>
                <a:cs typeface="Arial"/>
              </a:rPr>
              <a:t> </a:t>
            </a:r>
            <a:r>
              <a:rPr sz="1800" b="1" spc="-10" dirty="0">
                <a:solidFill>
                  <a:srgbClr val="FFFFFF"/>
                </a:solidFill>
                <a:latin typeface="Arial"/>
                <a:cs typeface="Arial"/>
              </a:rPr>
              <a:t>Cargo</a:t>
            </a:r>
            <a:endParaRPr sz="1800" dirty="0">
              <a:latin typeface="Arial"/>
              <a:cs typeface="Arial"/>
            </a:endParaRPr>
          </a:p>
        </p:txBody>
      </p:sp>
      <p:pic>
        <p:nvPicPr>
          <p:cNvPr id="36" name="object 36"/>
          <p:cNvPicPr/>
          <p:nvPr/>
        </p:nvPicPr>
        <p:blipFill>
          <a:blip r:embed="rId16" cstate="print"/>
          <a:stretch>
            <a:fillRect/>
          </a:stretch>
        </p:blipFill>
        <p:spPr>
          <a:xfrm>
            <a:off x="25400" y="125095"/>
            <a:ext cx="1119543" cy="524509"/>
          </a:xfrm>
          <a:prstGeom prst="rect">
            <a:avLst/>
          </a:prstGeom>
        </p:spPr>
      </p:pic>
      <p:pic>
        <p:nvPicPr>
          <p:cNvPr id="37" name="object 37"/>
          <p:cNvPicPr/>
          <p:nvPr/>
        </p:nvPicPr>
        <p:blipFill>
          <a:blip r:embed="rId17" cstate="print"/>
          <a:stretch>
            <a:fillRect/>
          </a:stretch>
        </p:blipFill>
        <p:spPr>
          <a:xfrm>
            <a:off x="3147060" y="313054"/>
            <a:ext cx="112184" cy="18224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9904" y="4969509"/>
            <a:ext cx="11835130" cy="1791970"/>
            <a:chOff x="49904" y="4969509"/>
            <a:chExt cx="11835130" cy="1791970"/>
          </a:xfrm>
        </p:grpSpPr>
        <p:pic>
          <p:nvPicPr>
            <p:cNvPr id="3" name="object 3"/>
            <p:cNvPicPr/>
            <p:nvPr/>
          </p:nvPicPr>
          <p:blipFill>
            <a:blip r:embed="rId2" cstate="print"/>
            <a:stretch>
              <a:fillRect/>
            </a:stretch>
          </p:blipFill>
          <p:spPr>
            <a:xfrm>
              <a:off x="49904" y="4976342"/>
              <a:ext cx="4341749" cy="1732152"/>
            </a:xfrm>
            <a:prstGeom prst="rect">
              <a:avLst/>
            </a:prstGeom>
          </p:spPr>
        </p:pic>
        <p:pic>
          <p:nvPicPr>
            <p:cNvPr id="4" name="object 4"/>
            <p:cNvPicPr/>
            <p:nvPr/>
          </p:nvPicPr>
          <p:blipFill>
            <a:blip r:embed="rId3" cstate="print"/>
            <a:stretch>
              <a:fillRect/>
            </a:stretch>
          </p:blipFill>
          <p:spPr>
            <a:xfrm>
              <a:off x="358140" y="4992346"/>
              <a:ext cx="3757295" cy="1768856"/>
            </a:xfrm>
            <a:prstGeom prst="rect">
              <a:avLst/>
            </a:prstGeom>
          </p:spPr>
        </p:pic>
        <p:sp>
          <p:nvSpPr>
            <p:cNvPr id="5" name="object 5"/>
            <p:cNvSpPr/>
            <p:nvPr/>
          </p:nvSpPr>
          <p:spPr>
            <a:xfrm>
              <a:off x="234696" y="5309361"/>
              <a:ext cx="3731260" cy="1091565"/>
            </a:xfrm>
            <a:custGeom>
              <a:avLst/>
              <a:gdLst/>
              <a:ahLst/>
              <a:cxnLst/>
              <a:rect l="l" t="t" r="r" b="b"/>
              <a:pathLst>
                <a:path w="3731260" h="1091564">
                  <a:moveTo>
                    <a:pt x="3577590" y="0"/>
                  </a:moveTo>
                  <a:lnTo>
                    <a:pt x="153174" y="0"/>
                  </a:lnTo>
                  <a:lnTo>
                    <a:pt x="104762" y="7746"/>
                  </a:lnTo>
                  <a:lnTo>
                    <a:pt x="62712" y="29590"/>
                  </a:lnTo>
                  <a:lnTo>
                    <a:pt x="29552" y="62737"/>
                  </a:lnTo>
                  <a:lnTo>
                    <a:pt x="7810" y="104775"/>
                  </a:lnTo>
                  <a:lnTo>
                    <a:pt x="0" y="153162"/>
                  </a:lnTo>
                  <a:lnTo>
                    <a:pt x="0" y="938009"/>
                  </a:lnTo>
                  <a:lnTo>
                    <a:pt x="7810" y="986421"/>
                  </a:lnTo>
                  <a:lnTo>
                    <a:pt x="29552" y="1028471"/>
                  </a:lnTo>
                  <a:lnTo>
                    <a:pt x="62712" y="1061631"/>
                  </a:lnTo>
                  <a:lnTo>
                    <a:pt x="104762" y="1083373"/>
                  </a:lnTo>
                  <a:lnTo>
                    <a:pt x="153174" y="1091183"/>
                  </a:lnTo>
                  <a:lnTo>
                    <a:pt x="3577590" y="1091183"/>
                  </a:lnTo>
                  <a:lnTo>
                    <a:pt x="3625977" y="1083373"/>
                  </a:lnTo>
                  <a:lnTo>
                    <a:pt x="3668014" y="1061631"/>
                  </a:lnTo>
                  <a:lnTo>
                    <a:pt x="3701161" y="1028471"/>
                  </a:lnTo>
                  <a:lnTo>
                    <a:pt x="3723004" y="986421"/>
                  </a:lnTo>
                  <a:lnTo>
                    <a:pt x="3730752" y="938009"/>
                  </a:lnTo>
                  <a:lnTo>
                    <a:pt x="3730752" y="153162"/>
                  </a:lnTo>
                  <a:lnTo>
                    <a:pt x="3723004" y="104775"/>
                  </a:lnTo>
                  <a:lnTo>
                    <a:pt x="3701161" y="62737"/>
                  </a:lnTo>
                  <a:lnTo>
                    <a:pt x="3668014" y="29590"/>
                  </a:lnTo>
                  <a:lnTo>
                    <a:pt x="3625977" y="7746"/>
                  </a:lnTo>
                  <a:lnTo>
                    <a:pt x="3577590" y="0"/>
                  </a:lnTo>
                  <a:close/>
                </a:path>
              </a:pathLst>
            </a:custGeom>
            <a:solidFill>
              <a:srgbClr val="092062"/>
            </a:solidFill>
          </p:spPr>
          <p:txBody>
            <a:bodyPr wrap="square" lIns="0" tIns="0" rIns="0" bIns="0" rtlCol="0"/>
            <a:lstStyle/>
            <a:p>
              <a:endParaRPr/>
            </a:p>
          </p:txBody>
        </p:sp>
        <p:sp>
          <p:nvSpPr>
            <p:cNvPr id="6" name="object 6"/>
            <p:cNvSpPr/>
            <p:nvPr/>
          </p:nvSpPr>
          <p:spPr>
            <a:xfrm>
              <a:off x="4117085" y="4979415"/>
              <a:ext cx="7767955" cy="647700"/>
            </a:xfrm>
            <a:custGeom>
              <a:avLst/>
              <a:gdLst/>
              <a:ahLst/>
              <a:cxnLst/>
              <a:rect l="l" t="t" r="r" b="b"/>
              <a:pathLst>
                <a:path w="7767955" h="647700">
                  <a:moveTo>
                    <a:pt x="38100" y="0"/>
                  </a:moveTo>
                  <a:lnTo>
                    <a:pt x="7767828" y="0"/>
                  </a:lnTo>
                </a:path>
                <a:path w="7767955" h="647700">
                  <a:moveTo>
                    <a:pt x="0" y="647699"/>
                  </a:moveTo>
                  <a:lnTo>
                    <a:pt x="7728204" y="647699"/>
                  </a:lnTo>
                </a:path>
              </a:pathLst>
            </a:custGeom>
            <a:ln w="19812">
              <a:solidFill>
                <a:srgbClr val="5B9BD3"/>
              </a:solidFill>
            </a:ln>
          </p:spPr>
          <p:txBody>
            <a:bodyPr wrap="square" lIns="0" tIns="0" rIns="0" bIns="0" rtlCol="0"/>
            <a:lstStyle/>
            <a:p>
              <a:endParaRPr/>
            </a:p>
          </p:txBody>
        </p:sp>
      </p:grpSp>
      <p:grpSp>
        <p:nvGrpSpPr>
          <p:cNvPr id="7" name="object 7"/>
          <p:cNvGrpSpPr/>
          <p:nvPr/>
        </p:nvGrpSpPr>
        <p:grpSpPr>
          <a:xfrm>
            <a:off x="0" y="1258545"/>
            <a:ext cx="11898630" cy="5157470"/>
            <a:chOff x="0" y="1258569"/>
            <a:chExt cx="11898630" cy="5157470"/>
          </a:xfrm>
        </p:grpSpPr>
        <p:pic>
          <p:nvPicPr>
            <p:cNvPr id="8" name="object 8"/>
            <p:cNvPicPr/>
            <p:nvPr/>
          </p:nvPicPr>
          <p:blipFill>
            <a:blip r:embed="rId4" cstate="print"/>
            <a:stretch>
              <a:fillRect/>
            </a:stretch>
          </p:blipFill>
          <p:spPr>
            <a:xfrm>
              <a:off x="49597" y="3077463"/>
              <a:ext cx="4314952" cy="1733550"/>
            </a:xfrm>
            <a:prstGeom prst="rect">
              <a:avLst/>
            </a:prstGeom>
          </p:spPr>
        </p:pic>
        <p:pic>
          <p:nvPicPr>
            <p:cNvPr id="9" name="object 9"/>
            <p:cNvPicPr/>
            <p:nvPr/>
          </p:nvPicPr>
          <p:blipFill>
            <a:blip r:embed="rId5" cstate="print"/>
            <a:stretch>
              <a:fillRect/>
            </a:stretch>
          </p:blipFill>
          <p:spPr>
            <a:xfrm>
              <a:off x="547116" y="3094990"/>
              <a:ext cx="3326257" cy="1768856"/>
            </a:xfrm>
            <a:prstGeom prst="rect">
              <a:avLst/>
            </a:prstGeom>
          </p:spPr>
        </p:pic>
        <p:sp>
          <p:nvSpPr>
            <p:cNvPr id="10" name="object 10"/>
            <p:cNvSpPr/>
            <p:nvPr/>
          </p:nvSpPr>
          <p:spPr>
            <a:xfrm>
              <a:off x="207263" y="3410458"/>
              <a:ext cx="3731260" cy="1092835"/>
            </a:xfrm>
            <a:custGeom>
              <a:avLst/>
              <a:gdLst/>
              <a:ahLst/>
              <a:cxnLst/>
              <a:rect l="l" t="t" r="r" b="b"/>
              <a:pathLst>
                <a:path w="3731260" h="1092835">
                  <a:moveTo>
                    <a:pt x="3577336" y="0"/>
                  </a:moveTo>
                  <a:lnTo>
                    <a:pt x="153377" y="0"/>
                  </a:lnTo>
                  <a:lnTo>
                    <a:pt x="104901" y="7874"/>
                  </a:lnTo>
                  <a:lnTo>
                    <a:pt x="62788" y="29590"/>
                  </a:lnTo>
                  <a:lnTo>
                    <a:pt x="29590" y="62864"/>
                  </a:lnTo>
                  <a:lnTo>
                    <a:pt x="7823" y="104901"/>
                  </a:lnTo>
                  <a:lnTo>
                    <a:pt x="0" y="153415"/>
                  </a:lnTo>
                  <a:lnTo>
                    <a:pt x="0" y="939291"/>
                  </a:lnTo>
                  <a:lnTo>
                    <a:pt x="7823" y="987805"/>
                  </a:lnTo>
                  <a:lnTo>
                    <a:pt x="29590" y="1029842"/>
                  </a:lnTo>
                  <a:lnTo>
                    <a:pt x="62788" y="1063116"/>
                  </a:lnTo>
                  <a:lnTo>
                    <a:pt x="104901" y="1084833"/>
                  </a:lnTo>
                  <a:lnTo>
                    <a:pt x="153377" y="1092708"/>
                  </a:lnTo>
                  <a:lnTo>
                    <a:pt x="3577336" y="1092708"/>
                  </a:lnTo>
                  <a:lnTo>
                    <a:pt x="3625850" y="1084833"/>
                  </a:lnTo>
                  <a:lnTo>
                    <a:pt x="3667887" y="1063116"/>
                  </a:lnTo>
                  <a:lnTo>
                    <a:pt x="3701161" y="1029842"/>
                  </a:lnTo>
                  <a:lnTo>
                    <a:pt x="3722878" y="987805"/>
                  </a:lnTo>
                  <a:lnTo>
                    <a:pt x="3730752" y="939291"/>
                  </a:lnTo>
                  <a:lnTo>
                    <a:pt x="3730752" y="153415"/>
                  </a:lnTo>
                  <a:lnTo>
                    <a:pt x="3722878" y="104901"/>
                  </a:lnTo>
                  <a:lnTo>
                    <a:pt x="3701161" y="62864"/>
                  </a:lnTo>
                  <a:lnTo>
                    <a:pt x="3667887" y="29590"/>
                  </a:lnTo>
                  <a:lnTo>
                    <a:pt x="3625850" y="7874"/>
                  </a:lnTo>
                  <a:lnTo>
                    <a:pt x="3577336" y="0"/>
                  </a:lnTo>
                  <a:close/>
                </a:path>
              </a:pathLst>
            </a:custGeom>
            <a:solidFill>
              <a:srgbClr val="092062"/>
            </a:solidFill>
          </p:spPr>
          <p:txBody>
            <a:bodyPr wrap="square" lIns="0" tIns="0" rIns="0" bIns="0" rtlCol="0"/>
            <a:lstStyle/>
            <a:p>
              <a:endParaRPr/>
            </a:p>
          </p:txBody>
        </p:sp>
        <p:pic>
          <p:nvPicPr>
            <p:cNvPr id="11" name="object 11"/>
            <p:cNvPicPr/>
            <p:nvPr/>
          </p:nvPicPr>
          <p:blipFill>
            <a:blip r:embed="rId6" cstate="print"/>
            <a:stretch>
              <a:fillRect/>
            </a:stretch>
          </p:blipFill>
          <p:spPr>
            <a:xfrm>
              <a:off x="0" y="1258569"/>
              <a:ext cx="4441571" cy="1831086"/>
            </a:xfrm>
            <a:prstGeom prst="rect">
              <a:avLst/>
            </a:prstGeom>
          </p:spPr>
        </p:pic>
        <p:pic>
          <p:nvPicPr>
            <p:cNvPr id="12" name="object 12"/>
            <p:cNvPicPr/>
            <p:nvPr/>
          </p:nvPicPr>
          <p:blipFill>
            <a:blip r:embed="rId7" cstate="print"/>
            <a:stretch>
              <a:fillRect/>
            </a:stretch>
          </p:blipFill>
          <p:spPr>
            <a:xfrm>
              <a:off x="22858" y="1461261"/>
              <a:ext cx="4431157" cy="1494155"/>
            </a:xfrm>
            <a:prstGeom prst="rect">
              <a:avLst/>
            </a:prstGeom>
          </p:spPr>
        </p:pic>
        <p:sp>
          <p:nvSpPr>
            <p:cNvPr id="13" name="object 13"/>
            <p:cNvSpPr/>
            <p:nvPr/>
          </p:nvSpPr>
          <p:spPr>
            <a:xfrm>
              <a:off x="234695" y="1641093"/>
              <a:ext cx="3731260" cy="1091565"/>
            </a:xfrm>
            <a:custGeom>
              <a:avLst/>
              <a:gdLst/>
              <a:ahLst/>
              <a:cxnLst/>
              <a:rect l="l" t="t" r="r" b="b"/>
              <a:pathLst>
                <a:path w="3731260" h="1091564">
                  <a:moveTo>
                    <a:pt x="3577590" y="0"/>
                  </a:moveTo>
                  <a:lnTo>
                    <a:pt x="153174" y="0"/>
                  </a:lnTo>
                  <a:lnTo>
                    <a:pt x="104762" y="7746"/>
                  </a:lnTo>
                  <a:lnTo>
                    <a:pt x="62712" y="29590"/>
                  </a:lnTo>
                  <a:lnTo>
                    <a:pt x="29552" y="62737"/>
                  </a:lnTo>
                  <a:lnTo>
                    <a:pt x="7810" y="104775"/>
                  </a:lnTo>
                  <a:lnTo>
                    <a:pt x="0" y="153161"/>
                  </a:lnTo>
                  <a:lnTo>
                    <a:pt x="0" y="938021"/>
                  </a:lnTo>
                  <a:lnTo>
                    <a:pt x="7810" y="986408"/>
                  </a:lnTo>
                  <a:lnTo>
                    <a:pt x="29552" y="1028445"/>
                  </a:lnTo>
                  <a:lnTo>
                    <a:pt x="62712" y="1061592"/>
                  </a:lnTo>
                  <a:lnTo>
                    <a:pt x="104762" y="1083436"/>
                  </a:lnTo>
                  <a:lnTo>
                    <a:pt x="153174" y="1091183"/>
                  </a:lnTo>
                  <a:lnTo>
                    <a:pt x="3577590" y="1091183"/>
                  </a:lnTo>
                  <a:lnTo>
                    <a:pt x="3625977" y="1083436"/>
                  </a:lnTo>
                  <a:lnTo>
                    <a:pt x="3668014" y="1061592"/>
                  </a:lnTo>
                  <a:lnTo>
                    <a:pt x="3701161" y="1028445"/>
                  </a:lnTo>
                  <a:lnTo>
                    <a:pt x="3723004" y="986408"/>
                  </a:lnTo>
                  <a:lnTo>
                    <a:pt x="3730752" y="938021"/>
                  </a:lnTo>
                  <a:lnTo>
                    <a:pt x="3730752" y="153161"/>
                  </a:lnTo>
                  <a:lnTo>
                    <a:pt x="3723004" y="104775"/>
                  </a:lnTo>
                  <a:lnTo>
                    <a:pt x="3701161" y="62737"/>
                  </a:lnTo>
                  <a:lnTo>
                    <a:pt x="3668014" y="29590"/>
                  </a:lnTo>
                  <a:lnTo>
                    <a:pt x="3625977" y="7746"/>
                  </a:lnTo>
                  <a:lnTo>
                    <a:pt x="3577590" y="0"/>
                  </a:lnTo>
                  <a:close/>
                </a:path>
              </a:pathLst>
            </a:custGeom>
            <a:solidFill>
              <a:srgbClr val="092062"/>
            </a:solidFill>
          </p:spPr>
          <p:txBody>
            <a:bodyPr wrap="square" lIns="0" tIns="0" rIns="0" bIns="0" rtlCol="0"/>
            <a:lstStyle/>
            <a:p>
              <a:endParaRPr/>
            </a:p>
          </p:txBody>
        </p:sp>
        <p:sp>
          <p:nvSpPr>
            <p:cNvPr id="14" name="object 14"/>
            <p:cNvSpPr/>
            <p:nvPr/>
          </p:nvSpPr>
          <p:spPr>
            <a:xfrm>
              <a:off x="98296" y="3188715"/>
              <a:ext cx="3977640" cy="1507490"/>
            </a:xfrm>
            <a:custGeom>
              <a:avLst/>
              <a:gdLst/>
              <a:ahLst/>
              <a:cxnLst/>
              <a:rect l="l" t="t" r="r" b="b"/>
              <a:pathLst>
                <a:path w="3977640" h="1507489">
                  <a:moveTo>
                    <a:pt x="3808604" y="0"/>
                  </a:moveTo>
                  <a:lnTo>
                    <a:pt x="169101" y="0"/>
                  </a:lnTo>
                  <a:lnTo>
                    <a:pt x="124143" y="6096"/>
                  </a:lnTo>
                  <a:lnTo>
                    <a:pt x="83745" y="23113"/>
                  </a:lnTo>
                  <a:lnTo>
                    <a:pt x="49531" y="49530"/>
                  </a:lnTo>
                  <a:lnTo>
                    <a:pt x="23086" y="83693"/>
                  </a:lnTo>
                  <a:lnTo>
                    <a:pt x="6040" y="124079"/>
                  </a:lnTo>
                  <a:lnTo>
                    <a:pt x="0" y="169037"/>
                  </a:lnTo>
                  <a:lnTo>
                    <a:pt x="0" y="1338199"/>
                  </a:lnTo>
                  <a:lnTo>
                    <a:pt x="6040" y="1383157"/>
                  </a:lnTo>
                  <a:lnTo>
                    <a:pt x="23086" y="1423543"/>
                  </a:lnTo>
                  <a:lnTo>
                    <a:pt x="49531" y="1457706"/>
                  </a:lnTo>
                  <a:lnTo>
                    <a:pt x="83745" y="1484122"/>
                  </a:lnTo>
                  <a:lnTo>
                    <a:pt x="124143" y="1501140"/>
                  </a:lnTo>
                  <a:lnTo>
                    <a:pt x="169101" y="1507236"/>
                  </a:lnTo>
                  <a:lnTo>
                    <a:pt x="3808604" y="1507236"/>
                  </a:lnTo>
                  <a:lnTo>
                    <a:pt x="3853562" y="1501140"/>
                  </a:lnTo>
                  <a:lnTo>
                    <a:pt x="3893948" y="1484122"/>
                  </a:lnTo>
                  <a:lnTo>
                    <a:pt x="3928111" y="1457706"/>
                  </a:lnTo>
                  <a:lnTo>
                    <a:pt x="3954527" y="1423543"/>
                  </a:lnTo>
                  <a:lnTo>
                    <a:pt x="3971545" y="1383157"/>
                  </a:lnTo>
                  <a:lnTo>
                    <a:pt x="3977641" y="1338199"/>
                  </a:lnTo>
                  <a:lnTo>
                    <a:pt x="3977641" y="169037"/>
                  </a:lnTo>
                  <a:lnTo>
                    <a:pt x="3971545" y="124079"/>
                  </a:lnTo>
                  <a:lnTo>
                    <a:pt x="3954527" y="83693"/>
                  </a:lnTo>
                  <a:lnTo>
                    <a:pt x="3928111" y="49530"/>
                  </a:lnTo>
                  <a:lnTo>
                    <a:pt x="3893948" y="23113"/>
                  </a:lnTo>
                  <a:lnTo>
                    <a:pt x="3853562" y="6096"/>
                  </a:lnTo>
                  <a:lnTo>
                    <a:pt x="3808604" y="0"/>
                  </a:lnTo>
                  <a:close/>
                </a:path>
              </a:pathLst>
            </a:custGeom>
            <a:solidFill>
              <a:srgbClr val="A0110D">
                <a:alpha val="47842"/>
              </a:srgbClr>
            </a:solidFill>
          </p:spPr>
          <p:txBody>
            <a:bodyPr wrap="square" lIns="0" tIns="0" rIns="0" bIns="0" rtlCol="0"/>
            <a:lstStyle/>
            <a:p>
              <a:endParaRPr/>
            </a:p>
          </p:txBody>
        </p:sp>
        <p:sp>
          <p:nvSpPr>
            <p:cNvPr id="15" name="object 15"/>
            <p:cNvSpPr/>
            <p:nvPr/>
          </p:nvSpPr>
          <p:spPr>
            <a:xfrm>
              <a:off x="98296" y="3188715"/>
              <a:ext cx="3977640" cy="1507490"/>
            </a:xfrm>
            <a:custGeom>
              <a:avLst/>
              <a:gdLst/>
              <a:ahLst/>
              <a:cxnLst/>
              <a:rect l="l" t="t" r="r" b="b"/>
              <a:pathLst>
                <a:path w="3977640" h="1507489">
                  <a:moveTo>
                    <a:pt x="0" y="169037"/>
                  </a:moveTo>
                  <a:lnTo>
                    <a:pt x="6040" y="124079"/>
                  </a:lnTo>
                  <a:lnTo>
                    <a:pt x="23086" y="83693"/>
                  </a:lnTo>
                  <a:lnTo>
                    <a:pt x="49531" y="49530"/>
                  </a:lnTo>
                  <a:lnTo>
                    <a:pt x="83745" y="23113"/>
                  </a:lnTo>
                  <a:lnTo>
                    <a:pt x="124143" y="6096"/>
                  </a:lnTo>
                  <a:lnTo>
                    <a:pt x="169101" y="0"/>
                  </a:lnTo>
                  <a:lnTo>
                    <a:pt x="3808604" y="0"/>
                  </a:lnTo>
                  <a:lnTo>
                    <a:pt x="3853562" y="6096"/>
                  </a:lnTo>
                  <a:lnTo>
                    <a:pt x="3893948" y="23113"/>
                  </a:lnTo>
                  <a:lnTo>
                    <a:pt x="3928111" y="49530"/>
                  </a:lnTo>
                  <a:lnTo>
                    <a:pt x="3954527" y="83693"/>
                  </a:lnTo>
                  <a:lnTo>
                    <a:pt x="3971545" y="124079"/>
                  </a:lnTo>
                  <a:lnTo>
                    <a:pt x="3977641" y="169037"/>
                  </a:lnTo>
                  <a:lnTo>
                    <a:pt x="3977641" y="1338199"/>
                  </a:lnTo>
                  <a:lnTo>
                    <a:pt x="3971545" y="1383157"/>
                  </a:lnTo>
                  <a:lnTo>
                    <a:pt x="3954527" y="1423543"/>
                  </a:lnTo>
                  <a:lnTo>
                    <a:pt x="3928111" y="1457706"/>
                  </a:lnTo>
                  <a:lnTo>
                    <a:pt x="3893948" y="1484122"/>
                  </a:lnTo>
                  <a:lnTo>
                    <a:pt x="3853562" y="1501140"/>
                  </a:lnTo>
                  <a:lnTo>
                    <a:pt x="3808604" y="1507236"/>
                  </a:lnTo>
                  <a:lnTo>
                    <a:pt x="169101" y="1507236"/>
                  </a:lnTo>
                  <a:lnTo>
                    <a:pt x="124143" y="1501140"/>
                  </a:lnTo>
                  <a:lnTo>
                    <a:pt x="83745" y="1484122"/>
                  </a:lnTo>
                  <a:lnTo>
                    <a:pt x="49531" y="1457706"/>
                  </a:lnTo>
                  <a:lnTo>
                    <a:pt x="23086" y="1423543"/>
                  </a:lnTo>
                  <a:lnTo>
                    <a:pt x="6040" y="1383157"/>
                  </a:lnTo>
                  <a:lnTo>
                    <a:pt x="0" y="1338199"/>
                  </a:lnTo>
                  <a:lnTo>
                    <a:pt x="0" y="169037"/>
                  </a:lnTo>
                  <a:close/>
                </a:path>
              </a:pathLst>
            </a:custGeom>
            <a:ln w="25908">
              <a:solidFill>
                <a:srgbClr val="5B9BD3"/>
              </a:solidFill>
            </a:ln>
          </p:spPr>
          <p:txBody>
            <a:bodyPr wrap="square" lIns="0" tIns="0" rIns="0" bIns="0" rtlCol="0"/>
            <a:lstStyle/>
            <a:p>
              <a:endParaRPr/>
            </a:p>
          </p:txBody>
        </p:sp>
        <p:sp>
          <p:nvSpPr>
            <p:cNvPr id="16" name="object 16"/>
            <p:cNvSpPr/>
            <p:nvPr/>
          </p:nvSpPr>
          <p:spPr>
            <a:xfrm>
              <a:off x="4155185" y="2216403"/>
              <a:ext cx="7743825" cy="2095500"/>
            </a:xfrm>
            <a:custGeom>
              <a:avLst/>
              <a:gdLst/>
              <a:ahLst/>
              <a:cxnLst/>
              <a:rect l="l" t="t" r="r" b="b"/>
              <a:pathLst>
                <a:path w="7743825" h="2095500">
                  <a:moveTo>
                    <a:pt x="13715" y="0"/>
                  </a:moveTo>
                  <a:lnTo>
                    <a:pt x="7743444" y="0"/>
                  </a:lnTo>
                </a:path>
                <a:path w="7743825" h="2095500">
                  <a:moveTo>
                    <a:pt x="0" y="792480"/>
                  </a:moveTo>
                  <a:lnTo>
                    <a:pt x="7729728" y="792480"/>
                  </a:lnTo>
                </a:path>
                <a:path w="7743825" h="2095500">
                  <a:moveTo>
                    <a:pt x="0" y="1426464"/>
                  </a:moveTo>
                  <a:lnTo>
                    <a:pt x="7729728" y="1426464"/>
                  </a:lnTo>
                </a:path>
                <a:path w="7743825" h="2095500">
                  <a:moveTo>
                    <a:pt x="0" y="2095500"/>
                  </a:moveTo>
                  <a:lnTo>
                    <a:pt x="7729728" y="2095500"/>
                  </a:lnTo>
                </a:path>
              </a:pathLst>
            </a:custGeom>
            <a:ln w="19812">
              <a:solidFill>
                <a:srgbClr val="5B9BD3"/>
              </a:solidFill>
            </a:ln>
          </p:spPr>
          <p:txBody>
            <a:bodyPr wrap="square" lIns="0" tIns="0" rIns="0" bIns="0" rtlCol="0"/>
            <a:lstStyle/>
            <a:p>
              <a:endParaRPr/>
            </a:p>
          </p:txBody>
        </p:sp>
        <p:pic>
          <p:nvPicPr>
            <p:cNvPr id="17" name="object 17"/>
            <p:cNvPicPr/>
            <p:nvPr/>
          </p:nvPicPr>
          <p:blipFill>
            <a:blip r:embed="rId8" cstate="print"/>
            <a:stretch>
              <a:fillRect/>
            </a:stretch>
          </p:blipFill>
          <p:spPr>
            <a:xfrm>
              <a:off x="8135111" y="4783518"/>
              <a:ext cx="1677797" cy="1621663"/>
            </a:xfrm>
            <a:prstGeom prst="rect">
              <a:avLst/>
            </a:prstGeom>
          </p:spPr>
        </p:pic>
        <p:pic>
          <p:nvPicPr>
            <p:cNvPr id="18" name="object 18"/>
            <p:cNvPicPr/>
            <p:nvPr/>
          </p:nvPicPr>
          <p:blipFill>
            <a:blip r:embed="rId9" cstate="print"/>
            <a:stretch>
              <a:fillRect/>
            </a:stretch>
          </p:blipFill>
          <p:spPr>
            <a:xfrm>
              <a:off x="8330183" y="4978654"/>
              <a:ext cx="1107948" cy="1051560"/>
            </a:xfrm>
            <a:prstGeom prst="rect">
              <a:avLst/>
            </a:prstGeom>
          </p:spPr>
        </p:pic>
        <p:pic>
          <p:nvPicPr>
            <p:cNvPr id="19" name="object 19"/>
            <p:cNvPicPr/>
            <p:nvPr/>
          </p:nvPicPr>
          <p:blipFill>
            <a:blip r:embed="rId10" cstate="print"/>
            <a:stretch>
              <a:fillRect/>
            </a:stretch>
          </p:blipFill>
          <p:spPr>
            <a:xfrm>
              <a:off x="9243059" y="4803431"/>
              <a:ext cx="2142744" cy="1612518"/>
            </a:xfrm>
            <a:prstGeom prst="rect">
              <a:avLst/>
            </a:prstGeom>
          </p:spPr>
        </p:pic>
        <p:pic>
          <p:nvPicPr>
            <p:cNvPr id="20" name="object 20"/>
            <p:cNvPicPr/>
            <p:nvPr/>
          </p:nvPicPr>
          <p:blipFill>
            <a:blip r:embed="rId11" cstate="print"/>
            <a:stretch>
              <a:fillRect/>
            </a:stretch>
          </p:blipFill>
          <p:spPr>
            <a:xfrm>
              <a:off x="9438131" y="4998466"/>
              <a:ext cx="1572768" cy="1042416"/>
            </a:xfrm>
            <a:prstGeom prst="rect">
              <a:avLst/>
            </a:prstGeom>
          </p:spPr>
        </p:pic>
      </p:grpSp>
      <p:sp>
        <p:nvSpPr>
          <p:cNvPr id="21" name="object 21"/>
          <p:cNvSpPr/>
          <p:nvPr/>
        </p:nvSpPr>
        <p:spPr>
          <a:xfrm>
            <a:off x="0" y="6697726"/>
            <a:ext cx="11363325" cy="155575"/>
          </a:xfrm>
          <a:custGeom>
            <a:avLst/>
            <a:gdLst/>
            <a:ahLst/>
            <a:cxnLst/>
            <a:rect l="l" t="t" r="r" b="b"/>
            <a:pathLst>
              <a:path w="11363325" h="155575">
                <a:moveTo>
                  <a:pt x="11362944" y="0"/>
                </a:moveTo>
                <a:lnTo>
                  <a:pt x="0" y="0"/>
                </a:lnTo>
                <a:lnTo>
                  <a:pt x="0" y="155448"/>
                </a:lnTo>
                <a:lnTo>
                  <a:pt x="11362944" y="155448"/>
                </a:lnTo>
                <a:lnTo>
                  <a:pt x="11362944" y="0"/>
                </a:lnTo>
                <a:close/>
              </a:path>
            </a:pathLst>
          </a:custGeom>
          <a:solidFill>
            <a:srgbClr val="001543"/>
          </a:solidFill>
        </p:spPr>
        <p:txBody>
          <a:bodyPr wrap="square" lIns="0" tIns="0" rIns="0" bIns="0" rtlCol="0"/>
          <a:lstStyle/>
          <a:p>
            <a:endParaRPr/>
          </a:p>
        </p:txBody>
      </p:sp>
      <p:pic>
        <p:nvPicPr>
          <p:cNvPr id="22" name="object 22"/>
          <p:cNvPicPr/>
          <p:nvPr/>
        </p:nvPicPr>
        <p:blipFill>
          <a:blip r:embed="rId12" cstate="print"/>
          <a:stretch>
            <a:fillRect/>
          </a:stretch>
        </p:blipFill>
        <p:spPr>
          <a:xfrm>
            <a:off x="11500104" y="6476866"/>
            <a:ext cx="565302" cy="322922"/>
          </a:xfrm>
          <a:prstGeom prst="rect">
            <a:avLst/>
          </a:prstGeom>
        </p:spPr>
      </p:pic>
      <p:sp>
        <p:nvSpPr>
          <p:cNvPr id="23" name="object 23"/>
          <p:cNvSpPr txBox="1">
            <a:spLocks noGrp="1"/>
          </p:cNvSpPr>
          <p:nvPr>
            <p:ph type="title"/>
          </p:nvPr>
        </p:nvSpPr>
        <p:spPr>
          <a:prstGeom prst="rect">
            <a:avLst/>
          </a:prstGeom>
        </p:spPr>
        <p:txBody>
          <a:bodyPr vert="horz" wrap="square" lIns="0" tIns="14605" rIns="0" bIns="0" rtlCol="0">
            <a:spAutoFit/>
          </a:bodyPr>
          <a:lstStyle/>
          <a:p>
            <a:pPr marL="661670">
              <a:lnSpc>
                <a:spcPct val="100000"/>
              </a:lnSpc>
              <a:spcBef>
                <a:spcPts val="115"/>
              </a:spcBef>
            </a:pPr>
            <a:r>
              <a:rPr sz="2700" dirty="0">
                <a:solidFill>
                  <a:srgbClr val="2A1680"/>
                </a:solidFill>
              </a:rPr>
              <a:t>OFII</a:t>
            </a:r>
            <a:r>
              <a:rPr sz="2700" spc="-80" dirty="0">
                <a:solidFill>
                  <a:srgbClr val="2A1680"/>
                </a:solidFill>
              </a:rPr>
              <a:t> </a:t>
            </a:r>
            <a:r>
              <a:rPr sz="2700" dirty="0">
                <a:solidFill>
                  <a:srgbClr val="2A1680"/>
                </a:solidFill>
              </a:rPr>
              <a:t>Services</a:t>
            </a:r>
            <a:r>
              <a:rPr sz="2700" spc="-60" dirty="0">
                <a:solidFill>
                  <a:srgbClr val="2A1680"/>
                </a:solidFill>
              </a:rPr>
              <a:t> </a:t>
            </a:r>
            <a:r>
              <a:rPr sz="2700" dirty="0">
                <a:solidFill>
                  <a:srgbClr val="2A1680"/>
                </a:solidFill>
              </a:rPr>
              <a:t>and</a:t>
            </a:r>
            <a:r>
              <a:rPr sz="2700" spc="-60" dirty="0">
                <a:solidFill>
                  <a:srgbClr val="2A1680"/>
                </a:solidFill>
              </a:rPr>
              <a:t> </a:t>
            </a:r>
            <a:r>
              <a:rPr sz="2700" spc="-10" dirty="0">
                <a:solidFill>
                  <a:srgbClr val="2A1680"/>
                </a:solidFill>
              </a:rPr>
              <a:t>Capabilities</a:t>
            </a:r>
            <a:endParaRPr sz="2700"/>
          </a:p>
        </p:txBody>
      </p:sp>
      <p:sp>
        <p:nvSpPr>
          <p:cNvPr id="24" name="object 24"/>
          <p:cNvSpPr txBox="1"/>
          <p:nvPr/>
        </p:nvSpPr>
        <p:spPr>
          <a:xfrm>
            <a:off x="426212" y="1890140"/>
            <a:ext cx="3343910" cy="574675"/>
          </a:xfrm>
          <a:prstGeom prst="rect">
            <a:avLst/>
          </a:prstGeom>
        </p:spPr>
        <p:txBody>
          <a:bodyPr vert="horz" wrap="square" lIns="0" tIns="12700" rIns="0" bIns="0" rtlCol="0">
            <a:spAutoFit/>
          </a:bodyPr>
          <a:lstStyle/>
          <a:p>
            <a:pPr marL="774700" marR="5080" indent="-762635">
              <a:lnSpc>
                <a:spcPct val="100000"/>
              </a:lnSpc>
              <a:spcBef>
                <a:spcPts val="100"/>
              </a:spcBef>
            </a:pPr>
            <a:r>
              <a:rPr sz="1800" b="1" spc="-10" dirty="0">
                <a:solidFill>
                  <a:srgbClr val="FFFFFF"/>
                </a:solidFill>
                <a:latin typeface="Arial"/>
                <a:cs typeface="Arial"/>
              </a:rPr>
              <a:t>NVOCC</a:t>
            </a:r>
            <a:r>
              <a:rPr sz="1800" b="1" spc="-114" dirty="0">
                <a:solidFill>
                  <a:srgbClr val="FFFFFF"/>
                </a:solidFill>
                <a:latin typeface="Arial"/>
                <a:cs typeface="Arial"/>
              </a:rPr>
              <a:t> </a:t>
            </a:r>
            <a:r>
              <a:rPr sz="1800" b="1" spc="-10" dirty="0">
                <a:solidFill>
                  <a:srgbClr val="FFFFFF"/>
                </a:solidFill>
                <a:latin typeface="Arial"/>
                <a:cs typeface="Arial"/>
              </a:rPr>
              <a:t>(Non-</a:t>
            </a:r>
            <a:r>
              <a:rPr sz="1800" b="1" dirty="0">
                <a:solidFill>
                  <a:srgbClr val="FFFFFF"/>
                </a:solidFill>
                <a:latin typeface="Arial"/>
                <a:cs typeface="Arial"/>
              </a:rPr>
              <a:t>Vessel</a:t>
            </a:r>
            <a:r>
              <a:rPr sz="1800" b="1" spc="-65" dirty="0">
                <a:solidFill>
                  <a:srgbClr val="FFFFFF"/>
                </a:solidFill>
                <a:latin typeface="Arial"/>
                <a:cs typeface="Arial"/>
              </a:rPr>
              <a:t> </a:t>
            </a:r>
            <a:r>
              <a:rPr sz="1800" b="1" spc="-10" dirty="0">
                <a:solidFill>
                  <a:srgbClr val="FFFFFF"/>
                </a:solidFill>
                <a:latin typeface="Arial"/>
                <a:cs typeface="Arial"/>
              </a:rPr>
              <a:t>Operating </a:t>
            </a:r>
            <a:r>
              <a:rPr sz="1800" b="1" dirty="0">
                <a:solidFill>
                  <a:srgbClr val="FFFFFF"/>
                </a:solidFill>
                <a:latin typeface="Arial"/>
                <a:cs typeface="Arial"/>
              </a:rPr>
              <a:t>Common</a:t>
            </a:r>
            <a:r>
              <a:rPr sz="1800" b="1" spc="-85" dirty="0">
                <a:solidFill>
                  <a:srgbClr val="FFFFFF"/>
                </a:solidFill>
                <a:latin typeface="Arial"/>
                <a:cs typeface="Arial"/>
              </a:rPr>
              <a:t> </a:t>
            </a:r>
            <a:r>
              <a:rPr sz="1800" b="1" spc="-10" dirty="0">
                <a:solidFill>
                  <a:srgbClr val="FFFFFF"/>
                </a:solidFill>
                <a:latin typeface="Arial"/>
                <a:cs typeface="Arial"/>
              </a:rPr>
              <a:t>Carrier</a:t>
            </a:r>
            <a:endParaRPr sz="1800">
              <a:latin typeface="Arial"/>
              <a:cs typeface="Arial"/>
            </a:endParaRPr>
          </a:p>
        </p:txBody>
      </p:sp>
      <p:sp>
        <p:nvSpPr>
          <p:cNvPr id="25" name="object 25"/>
          <p:cNvSpPr txBox="1"/>
          <p:nvPr/>
        </p:nvSpPr>
        <p:spPr>
          <a:xfrm>
            <a:off x="944676" y="3524757"/>
            <a:ext cx="2250440" cy="842644"/>
          </a:xfrm>
          <a:prstGeom prst="rect">
            <a:avLst/>
          </a:prstGeom>
        </p:spPr>
        <p:txBody>
          <a:bodyPr vert="horz" wrap="square" lIns="0" tIns="15240" rIns="0" bIns="0" rtlCol="0">
            <a:spAutoFit/>
          </a:bodyPr>
          <a:lstStyle/>
          <a:p>
            <a:pPr marL="12065" marR="5080" indent="4445" algn="ctr">
              <a:lnSpc>
                <a:spcPct val="99000"/>
              </a:lnSpc>
              <a:spcBef>
                <a:spcPts val="120"/>
              </a:spcBef>
            </a:pPr>
            <a:r>
              <a:rPr sz="1800" b="1" dirty="0">
                <a:solidFill>
                  <a:srgbClr val="FFFFFF"/>
                </a:solidFill>
                <a:latin typeface="Arial"/>
                <a:cs typeface="Arial"/>
              </a:rPr>
              <a:t>3rd</a:t>
            </a:r>
            <a:r>
              <a:rPr sz="1800" b="1" spc="5" dirty="0">
                <a:solidFill>
                  <a:srgbClr val="FFFFFF"/>
                </a:solidFill>
                <a:latin typeface="Arial"/>
                <a:cs typeface="Arial"/>
              </a:rPr>
              <a:t> </a:t>
            </a:r>
            <a:r>
              <a:rPr sz="1800" b="1" dirty="0">
                <a:solidFill>
                  <a:srgbClr val="FFFFFF"/>
                </a:solidFill>
                <a:latin typeface="Arial"/>
                <a:cs typeface="Arial"/>
              </a:rPr>
              <a:t>Party</a:t>
            </a:r>
            <a:r>
              <a:rPr sz="1800" b="1" spc="-50" dirty="0">
                <a:solidFill>
                  <a:srgbClr val="FFFFFF"/>
                </a:solidFill>
                <a:latin typeface="Arial"/>
                <a:cs typeface="Arial"/>
              </a:rPr>
              <a:t> </a:t>
            </a:r>
            <a:r>
              <a:rPr sz="1800" b="1" spc="-10" dirty="0">
                <a:solidFill>
                  <a:srgbClr val="FFFFFF"/>
                </a:solidFill>
                <a:latin typeface="Arial"/>
                <a:cs typeface="Arial"/>
              </a:rPr>
              <a:t>Logistics </a:t>
            </a:r>
            <a:r>
              <a:rPr sz="1800" b="1" dirty="0">
                <a:solidFill>
                  <a:srgbClr val="FFFFFF"/>
                </a:solidFill>
                <a:latin typeface="Arial"/>
                <a:cs typeface="Arial"/>
              </a:rPr>
              <a:t>(Origin</a:t>
            </a:r>
            <a:r>
              <a:rPr sz="1800" b="1" spc="-80" dirty="0">
                <a:solidFill>
                  <a:srgbClr val="FFFFFF"/>
                </a:solidFill>
                <a:latin typeface="Arial"/>
                <a:cs typeface="Arial"/>
              </a:rPr>
              <a:t> </a:t>
            </a:r>
            <a:r>
              <a:rPr sz="1800" b="1" dirty="0">
                <a:solidFill>
                  <a:srgbClr val="FFFFFF"/>
                </a:solidFill>
                <a:latin typeface="Arial"/>
                <a:cs typeface="Arial"/>
              </a:rPr>
              <a:t>Vendor</a:t>
            </a:r>
            <a:r>
              <a:rPr sz="1800" b="1" spc="-85" dirty="0">
                <a:solidFill>
                  <a:srgbClr val="FFFFFF"/>
                </a:solidFill>
                <a:latin typeface="Arial"/>
                <a:cs typeface="Arial"/>
              </a:rPr>
              <a:t> </a:t>
            </a:r>
            <a:r>
              <a:rPr sz="1800" b="1" dirty="0">
                <a:solidFill>
                  <a:srgbClr val="FFFFFF"/>
                </a:solidFill>
                <a:latin typeface="Arial"/>
                <a:cs typeface="Arial"/>
              </a:rPr>
              <a:t>/</a:t>
            </a:r>
            <a:r>
              <a:rPr sz="1800" b="1" spc="-80" dirty="0">
                <a:solidFill>
                  <a:srgbClr val="FFFFFF"/>
                </a:solidFill>
                <a:latin typeface="Arial"/>
                <a:cs typeface="Arial"/>
              </a:rPr>
              <a:t> </a:t>
            </a:r>
            <a:r>
              <a:rPr sz="1800" b="1" spc="-20" dirty="0">
                <a:solidFill>
                  <a:srgbClr val="FFFFFF"/>
                </a:solidFill>
                <a:latin typeface="Arial"/>
                <a:cs typeface="Arial"/>
              </a:rPr>
              <a:t>P.O. </a:t>
            </a:r>
            <a:r>
              <a:rPr sz="1800" b="1" spc="-10" dirty="0">
                <a:solidFill>
                  <a:srgbClr val="FFFFFF"/>
                </a:solidFill>
                <a:latin typeface="Arial"/>
                <a:cs typeface="Arial"/>
              </a:rPr>
              <a:t>Management)</a:t>
            </a:r>
            <a:endParaRPr sz="1800">
              <a:latin typeface="Arial"/>
              <a:cs typeface="Arial"/>
            </a:endParaRPr>
          </a:p>
        </p:txBody>
      </p:sp>
      <p:sp>
        <p:nvSpPr>
          <p:cNvPr id="26" name="object 26"/>
          <p:cNvSpPr txBox="1"/>
          <p:nvPr/>
        </p:nvSpPr>
        <p:spPr>
          <a:xfrm>
            <a:off x="755700" y="5421579"/>
            <a:ext cx="2682875" cy="842644"/>
          </a:xfrm>
          <a:prstGeom prst="rect">
            <a:avLst/>
          </a:prstGeom>
        </p:spPr>
        <p:txBody>
          <a:bodyPr vert="horz" wrap="square" lIns="0" tIns="23495" rIns="0" bIns="0" rtlCol="0">
            <a:spAutoFit/>
          </a:bodyPr>
          <a:lstStyle/>
          <a:p>
            <a:pPr marL="12700" marR="5080" algn="ctr">
              <a:lnSpc>
                <a:spcPts val="2140"/>
              </a:lnSpc>
              <a:spcBef>
                <a:spcPts val="185"/>
              </a:spcBef>
            </a:pPr>
            <a:r>
              <a:rPr sz="1800" b="1" dirty="0">
                <a:solidFill>
                  <a:srgbClr val="FFFFFF"/>
                </a:solidFill>
                <a:latin typeface="Arial"/>
                <a:cs typeface="Arial"/>
              </a:rPr>
              <a:t>Special</a:t>
            </a:r>
            <a:r>
              <a:rPr sz="1800" b="1" spc="-114" dirty="0">
                <a:solidFill>
                  <a:srgbClr val="FFFFFF"/>
                </a:solidFill>
                <a:latin typeface="Arial"/>
                <a:cs typeface="Arial"/>
              </a:rPr>
              <a:t> </a:t>
            </a:r>
            <a:r>
              <a:rPr sz="1800" b="1" dirty="0">
                <a:solidFill>
                  <a:srgbClr val="FFFFFF"/>
                </a:solidFill>
                <a:latin typeface="Arial"/>
                <a:cs typeface="Arial"/>
              </a:rPr>
              <a:t>Freight</a:t>
            </a:r>
            <a:r>
              <a:rPr sz="1800" b="1" spc="-85" dirty="0">
                <a:solidFill>
                  <a:srgbClr val="FFFFFF"/>
                </a:solidFill>
                <a:latin typeface="Arial"/>
                <a:cs typeface="Arial"/>
              </a:rPr>
              <a:t> </a:t>
            </a:r>
            <a:r>
              <a:rPr sz="1800" b="1" spc="-10" dirty="0">
                <a:solidFill>
                  <a:srgbClr val="FFFFFF"/>
                </a:solidFill>
                <a:latin typeface="Arial"/>
                <a:cs typeface="Arial"/>
              </a:rPr>
              <a:t>Handling </a:t>
            </a:r>
            <a:r>
              <a:rPr sz="1800" b="1" dirty="0">
                <a:solidFill>
                  <a:srgbClr val="FFFFFF"/>
                </a:solidFill>
                <a:latin typeface="Arial"/>
                <a:cs typeface="Arial"/>
              </a:rPr>
              <a:t>(Commercial</a:t>
            </a:r>
            <a:r>
              <a:rPr sz="1800" b="1" spc="-40" dirty="0">
                <a:solidFill>
                  <a:srgbClr val="FFFFFF"/>
                </a:solidFill>
                <a:latin typeface="Arial"/>
                <a:cs typeface="Arial"/>
              </a:rPr>
              <a:t> </a:t>
            </a:r>
            <a:r>
              <a:rPr sz="1800" b="1" dirty="0">
                <a:solidFill>
                  <a:srgbClr val="FFFFFF"/>
                </a:solidFill>
                <a:latin typeface="Arial"/>
                <a:cs typeface="Arial"/>
              </a:rPr>
              <a:t>and</a:t>
            </a:r>
            <a:r>
              <a:rPr sz="1800" b="1" spc="-35" dirty="0">
                <a:solidFill>
                  <a:srgbClr val="FFFFFF"/>
                </a:solidFill>
                <a:latin typeface="Arial"/>
                <a:cs typeface="Arial"/>
              </a:rPr>
              <a:t> </a:t>
            </a:r>
            <a:r>
              <a:rPr sz="1800" b="1" spc="-20" dirty="0">
                <a:solidFill>
                  <a:srgbClr val="FFFFFF"/>
                </a:solidFill>
                <a:latin typeface="Arial"/>
                <a:cs typeface="Arial"/>
              </a:rPr>
              <a:t>Non- </a:t>
            </a:r>
            <a:r>
              <a:rPr sz="1800" b="1" dirty="0">
                <a:solidFill>
                  <a:srgbClr val="FFFFFF"/>
                </a:solidFill>
                <a:latin typeface="Arial"/>
                <a:cs typeface="Arial"/>
              </a:rPr>
              <a:t>Commercial</a:t>
            </a:r>
            <a:r>
              <a:rPr sz="1800" b="1" spc="-45" dirty="0">
                <a:solidFill>
                  <a:srgbClr val="FFFFFF"/>
                </a:solidFill>
                <a:latin typeface="Arial"/>
                <a:cs typeface="Arial"/>
              </a:rPr>
              <a:t> </a:t>
            </a:r>
            <a:r>
              <a:rPr sz="1800" b="1" spc="-10" dirty="0">
                <a:solidFill>
                  <a:srgbClr val="FFFFFF"/>
                </a:solidFill>
                <a:latin typeface="Arial"/>
                <a:cs typeface="Arial"/>
              </a:rPr>
              <a:t>Cargo</a:t>
            </a:r>
            <a:endParaRPr sz="1800">
              <a:latin typeface="Arial"/>
              <a:cs typeface="Arial"/>
            </a:endParaRPr>
          </a:p>
        </p:txBody>
      </p:sp>
      <p:sp>
        <p:nvSpPr>
          <p:cNvPr id="27" name="object 27"/>
          <p:cNvSpPr txBox="1"/>
          <p:nvPr/>
        </p:nvSpPr>
        <p:spPr>
          <a:xfrm>
            <a:off x="4188714" y="898982"/>
            <a:ext cx="6542405" cy="1248410"/>
          </a:xfrm>
          <a:prstGeom prst="rect">
            <a:avLst/>
          </a:prstGeom>
        </p:spPr>
        <p:txBody>
          <a:bodyPr vert="horz" wrap="square" lIns="0" tIns="13970" rIns="0" bIns="0" rtlCol="0">
            <a:spAutoFit/>
          </a:bodyPr>
          <a:lstStyle/>
          <a:p>
            <a:pPr marL="1585595">
              <a:lnSpc>
                <a:spcPct val="100000"/>
              </a:lnSpc>
              <a:spcBef>
                <a:spcPts val="110"/>
              </a:spcBef>
            </a:pPr>
            <a:r>
              <a:rPr sz="2800" b="1" u="sng" dirty="0">
                <a:solidFill>
                  <a:srgbClr val="092062"/>
                </a:solidFill>
                <a:uFill>
                  <a:solidFill>
                    <a:srgbClr val="092062"/>
                  </a:solidFill>
                </a:uFill>
                <a:latin typeface="Arial"/>
                <a:cs typeface="Arial"/>
              </a:rPr>
              <a:t>SEA</a:t>
            </a:r>
            <a:r>
              <a:rPr sz="2800" b="1" u="sng" spc="-175" dirty="0">
                <a:solidFill>
                  <a:srgbClr val="092062"/>
                </a:solidFill>
                <a:uFill>
                  <a:solidFill>
                    <a:srgbClr val="092062"/>
                  </a:solidFill>
                </a:uFill>
                <a:latin typeface="Arial"/>
                <a:cs typeface="Arial"/>
              </a:rPr>
              <a:t> </a:t>
            </a:r>
            <a:r>
              <a:rPr sz="2800" b="1" u="sng" dirty="0">
                <a:solidFill>
                  <a:srgbClr val="092062"/>
                </a:solidFill>
                <a:uFill>
                  <a:solidFill>
                    <a:srgbClr val="092062"/>
                  </a:solidFill>
                </a:uFill>
                <a:latin typeface="Arial"/>
                <a:cs typeface="Arial"/>
              </a:rPr>
              <a:t>FREIGHT</a:t>
            </a:r>
            <a:r>
              <a:rPr sz="2800" b="1" u="sng" spc="-95" dirty="0">
                <a:solidFill>
                  <a:srgbClr val="092062"/>
                </a:solidFill>
                <a:uFill>
                  <a:solidFill>
                    <a:srgbClr val="092062"/>
                  </a:solidFill>
                </a:uFill>
                <a:latin typeface="Arial"/>
                <a:cs typeface="Arial"/>
              </a:rPr>
              <a:t> </a:t>
            </a:r>
            <a:r>
              <a:rPr sz="2800" b="1" u="sng" spc="-10" dirty="0">
                <a:solidFill>
                  <a:srgbClr val="092062"/>
                </a:solidFill>
                <a:uFill>
                  <a:solidFill>
                    <a:srgbClr val="092062"/>
                  </a:solidFill>
                </a:uFill>
                <a:latin typeface="Arial"/>
                <a:cs typeface="Arial"/>
              </a:rPr>
              <a:t>FORWARDING</a:t>
            </a:r>
            <a:endParaRPr sz="2800">
              <a:latin typeface="Arial"/>
              <a:cs typeface="Arial"/>
            </a:endParaRPr>
          </a:p>
          <a:p>
            <a:pPr marL="298450" indent="-285750">
              <a:lnSpc>
                <a:spcPct val="100000"/>
              </a:lnSpc>
              <a:spcBef>
                <a:spcPts val="2160"/>
              </a:spcBef>
              <a:buFont typeface="Segoe UI Symbol"/>
              <a:buChar char="❑"/>
              <a:tabLst>
                <a:tab pos="298450" algn="l"/>
              </a:tabLst>
            </a:pPr>
            <a:r>
              <a:rPr sz="1600" b="1" dirty="0">
                <a:latin typeface="Calibri"/>
                <a:cs typeface="Calibri"/>
              </a:rPr>
              <a:t>Vendor</a:t>
            </a:r>
            <a:r>
              <a:rPr sz="1600" b="1" spc="-80" dirty="0">
                <a:latin typeface="Calibri"/>
                <a:cs typeface="Calibri"/>
              </a:rPr>
              <a:t> </a:t>
            </a:r>
            <a:r>
              <a:rPr sz="1600" b="1" spc="-10" dirty="0">
                <a:latin typeface="Calibri"/>
                <a:cs typeface="Calibri"/>
              </a:rPr>
              <a:t>Management</a:t>
            </a:r>
            <a:endParaRPr sz="1600">
              <a:latin typeface="Calibri"/>
              <a:cs typeface="Calibri"/>
            </a:endParaRPr>
          </a:p>
          <a:p>
            <a:pPr marL="12700">
              <a:lnSpc>
                <a:spcPct val="100000"/>
              </a:lnSpc>
              <a:spcBef>
                <a:spcPts val="735"/>
              </a:spcBef>
            </a:pPr>
            <a:r>
              <a:rPr sz="1200" dirty="0">
                <a:latin typeface="Calibri"/>
                <a:cs typeface="Calibri"/>
              </a:rPr>
              <a:t>(Manage</a:t>
            </a:r>
            <a:r>
              <a:rPr sz="1200" spc="-55" dirty="0">
                <a:latin typeface="Calibri"/>
                <a:cs typeface="Calibri"/>
              </a:rPr>
              <a:t> </a:t>
            </a:r>
            <a:r>
              <a:rPr sz="1200" spc="-10" dirty="0">
                <a:latin typeface="Calibri"/>
                <a:cs typeface="Calibri"/>
              </a:rPr>
              <a:t>compliance</a:t>
            </a:r>
            <a:r>
              <a:rPr sz="1200" spc="5" dirty="0">
                <a:latin typeface="Calibri"/>
                <a:cs typeface="Calibri"/>
              </a:rPr>
              <a:t> </a:t>
            </a:r>
            <a:r>
              <a:rPr sz="1200" dirty="0">
                <a:latin typeface="Calibri"/>
                <a:cs typeface="Calibri"/>
              </a:rPr>
              <a:t>in:</a:t>
            </a:r>
            <a:r>
              <a:rPr sz="1200" spc="-15" dirty="0">
                <a:latin typeface="Calibri"/>
                <a:cs typeface="Calibri"/>
              </a:rPr>
              <a:t> </a:t>
            </a:r>
            <a:r>
              <a:rPr sz="1200" spc="-10" dirty="0">
                <a:latin typeface="Calibri"/>
                <a:cs typeface="Calibri"/>
              </a:rPr>
              <a:t>production,</a:t>
            </a:r>
            <a:r>
              <a:rPr sz="1200" spc="-60" dirty="0">
                <a:latin typeface="Calibri"/>
                <a:cs typeface="Calibri"/>
              </a:rPr>
              <a:t> </a:t>
            </a:r>
            <a:r>
              <a:rPr sz="1200" dirty="0">
                <a:latin typeface="Calibri"/>
                <a:cs typeface="Calibri"/>
              </a:rPr>
              <a:t>booking,</a:t>
            </a:r>
            <a:r>
              <a:rPr sz="1200" spc="-35" dirty="0">
                <a:latin typeface="Calibri"/>
                <a:cs typeface="Calibri"/>
              </a:rPr>
              <a:t> </a:t>
            </a:r>
            <a:r>
              <a:rPr sz="1200" dirty="0">
                <a:latin typeface="Calibri"/>
                <a:cs typeface="Calibri"/>
              </a:rPr>
              <a:t>cargo</a:t>
            </a:r>
            <a:r>
              <a:rPr sz="1200" spc="-10" dirty="0">
                <a:latin typeface="Calibri"/>
                <a:cs typeface="Calibri"/>
              </a:rPr>
              <a:t> </a:t>
            </a:r>
            <a:r>
              <a:rPr sz="1200" dirty="0">
                <a:latin typeface="Calibri"/>
                <a:cs typeface="Calibri"/>
              </a:rPr>
              <a:t>load,</a:t>
            </a:r>
            <a:r>
              <a:rPr sz="1200" spc="-10" dirty="0">
                <a:latin typeface="Calibri"/>
                <a:cs typeface="Calibri"/>
              </a:rPr>
              <a:t> </a:t>
            </a:r>
            <a:r>
              <a:rPr sz="1200" dirty="0">
                <a:latin typeface="Calibri"/>
                <a:cs typeface="Calibri"/>
              </a:rPr>
              <a:t>cargo</a:t>
            </a:r>
            <a:r>
              <a:rPr sz="1200" spc="-15" dirty="0">
                <a:latin typeface="Calibri"/>
                <a:cs typeface="Calibri"/>
              </a:rPr>
              <a:t> </a:t>
            </a:r>
            <a:r>
              <a:rPr sz="1200" dirty="0">
                <a:latin typeface="Calibri"/>
                <a:cs typeface="Calibri"/>
              </a:rPr>
              <a:t>delivery,</a:t>
            </a:r>
            <a:r>
              <a:rPr sz="1200" spc="-35" dirty="0">
                <a:latin typeface="Calibri"/>
                <a:cs typeface="Calibri"/>
              </a:rPr>
              <a:t> </a:t>
            </a:r>
            <a:r>
              <a:rPr sz="1200" spc="-10" dirty="0">
                <a:latin typeface="Calibri"/>
                <a:cs typeface="Calibri"/>
              </a:rPr>
              <a:t>documents,</a:t>
            </a:r>
            <a:r>
              <a:rPr sz="1200" spc="-35" dirty="0">
                <a:latin typeface="Calibri"/>
                <a:cs typeface="Calibri"/>
              </a:rPr>
              <a:t> </a:t>
            </a:r>
            <a:r>
              <a:rPr sz="1200" spc="-10" dirty="0">
                <a:latin typeface="Calibri"/>
                <a:cs typeface="Calibri"/>
              </a:rPr>
              <a:t>etc.)</a:t>
            </a:r>
            <a:endParaRPr sz="1200">
              <a:latin typeface="Calibri"/>
              <a:cs typeface="Calibri"/>
            </a:endParaRPr>
          </a:p>
        </p:txBody>
      </p:sp>
      <p:sp>
        <p:nvSpPr>
          <p:cNvPr id="28" name="object 28"/>
          <p:cNvSpPr txBox="1"/>
          <p:nvPr/>
        </p:nvSpPr>
        <p:spPr>
          <a:xfrm>
            <a:off x="4200905" y="2109965"/>
            <a:ext cx="7244715" cy="671830"/>
          </a:xfrm>
          <a:prstGeom prst="rect">
            <a:avLst/>
          </a:prstGeom>
        </p:spPr>
        <p:txBody>
          <a:bodyPr vert="horz" wrap="square" lIns="0" tIns="138430" rIns="0" bIns="0" rtlCol="0">
            <a:spAutoFit/>
          </a:bodyPr>
          <a:lstStyle/>
          <a:p>
            <a:pPr marL="298450" indent="-285750">
              <a:lnSpc>
                <a:spcPct val="100000"/>
              </a:lnSpc>
              <a:spcBef>
                <a:spcPts val="1090"/>
              </a:spcBef>
              <a:buFont typeface="Segoe UI Symbol"/>
              <a:buChar char="❑"/>
              <a:tabLst>
                <a:tab pos="298450" algn="l"/>
              </a:tabLst>
            </a:pPr>
            <a:r>
              <a:rPr sz="1600" b="1" spc="-10" dirty="0">
                <a:latin typeface="Calibri"/>
                <a:cs typeface="Calibri"/>
              </a:rPr>
              <a:t>Purchase</a:t>
            </a:r>
            <a:r>
              <a:rPr sz="1600" b="1" spc="-40" dirty="0">
                <a:latin typeface="Calibri"/>
                <a:cs typeface="Calibri"/>
              </a:rPr>
              <a:t> </a:t>
            </a:r>
            <a:r>
              <a:rPr sz="1600" b="1" spc="-10" dirty="0">
                <a:latin typeface="Calibri"/>
                <a:cs typeface="Calibri"/>
              </a:rPr>
              <a:t>Order</a:t>
            </a:r>
            <a:r>
              <a:rPr sz="1600" b="1" spc="-35" dirty="0">
                <a:latin typeface="Calibri"/>
                <a:cs typeface="Calibri"/>
              </a:rPr>
              <a:t> </a:t>
            </a:r>
            <a:r>
              <a:rPr sz="1600" b="1" spc="-10" dirty="0">
                <a:latin typeface="Calibri"/>
                <a:cs typeface="Calibri"/>
              </a:rPr>
              <a:t>Management</a:t>
            </a:r>
            <a:endParaRPr sz="1600">
              <a:latin typeface="Calibri"/>
              <a:cs typeface="Calibri"/>
            </a:endParaRPr>
          </a:p>
          <a:p>
            <a:pPr marL="12700">
              <a:lnSpc>
                <a:spcPct val="100000"/>
              </a:lnSpc>
              <a:spcBef>
                <a:spcPts val="735"/>
              </a:spcBef>
            </a:pPr>
            <a:r>
              <a:rPr sz="1200" dirty="0">
                <a:latin typeface="Calibri"/>
                <a:cs typeface="Calibri"/>
              </a:rPr>
              <a:t>(Manage</a:t>
            </a:r>
            <a:r>
              <a:rPr sz="1200" spc="-70" dirty="0">
                <a:latin typeface="Calibri"/>
                <a:cs typeface="Calibri"/>
              </a:rPr>
              <a:t> </a:t>
            </a:r>
            <a:r>
              <a:rPr sz="1200" dirty="0">
                <a:latin typeface="Calibri"/>
                <a:cs typeface="Calibri"/>
              </a:rPr>
              <a:t>accuracy</a:t>
            </a:r>
            <a:r>
              <a:rPr sz="1200" spc="-25" dirty="0">
                <a:latin typeface="Calibri"/>
                <a:cs typeface="Calibri"/>
              </a:rPr>
              <a:t> </a:t>
            </a:r>
            <a:r>
              <a:rPr sz="1200" dirty="0">
                <a:latin typeface="Calibri"/>
                <a:cs typeface="Calibri"/>
              </a:rPr>
              <a:t>on</a:t>
            </a:r>
            <a:r>
              <a:rPr sz="1200" spc="-10" dirty="0">
                <a:latin typeface="Calibri"/>
                <a:cs typeface="Calibri"/>
              </a:rPr>
              <a:t> </a:t>
            </a:r>
            <a:r>
              <a:rPr sz="1200" dirty="0">
                <a:latin typeface="Calibri"/>
                <a:cs typeface="Calibri"/>
              </a:rPr>
              <a:t>actual</a:t>
            </a:r>
            <a:r>
              <a:rPr sz="1200" spc="-30" dirty="0">
                <a:latin typeface="Calibri"/>
                <a:cs typeface="Calibri"/>
              </a:rPr>
              <a:t> </a:t>
            </a:r>
            <a:r>
              <a:rPr sz="1200" dirty="0">
                <a:latin typeface="Calibri"/>
                <a:cs typeface="Calibri"/>
              </a:rPr>
              <a:t>PO</a:t>
            </a:r>
            <a:r>
              <a:rPr sz="1200" spc="-25" dirty="0">
                <a:latin typeface="Calibri"/>
                <a:cs typeface="Calibri"/>
              </a:rPr>
              <a:t> </a:t>
            </a:r>
            <a:r>
              <a:rPr sz="1200" dirty="0">
                <a:latin typeface="Calibri"/>
                <a:cs typeface="Calibri"/>
              </a:rPr>
              <a:t>shipped</a:t>
            </a:r>
            <a:r>
              <a:rPr sz="1200" spc="-45" dirty="0">
                <a:latin typeface="Calibri"/>
                <a:cs typeface="Calibri"/>
              </a:rPr>
              <a:t> </a:t>
            </a:r>
            <a:r>
              <a:rPr sz="1200" dirty="0">
                <a:latin typeface="Calibri"/>
                <a:cs typeface="Calibri"/>
              </a:rPr>
              <a:t>vs</a:t>
            </a:r>
            <a:r>
              <a:rPr sz="1200" spc="-15" dirty="0">
                <a:latin typeface="Calibri"/>
                <a:cs typeface="Calibri"/>
              </a:rPr>
              <a:t> </a:t>
            </a:r>
            <a:r>
              <a:rPr sz="1200" spc="-10" dirty="0">
                <a:latin typeface="Calibri"/>
                <a:cs typeface="Calibri"/>
              </a:rPr>
              <a:t>planned</a:t>
            </a:r>
            <a:r>
              <a:rPr sz="1200" spc="-65" dirty="0">
                <a:latin typeface="Calibri"/>
                <a:cs typeface="Calibri"/>
              </a:rPr>
              <a:t> </a:t>
            </a:r>
            <a:r>
              <a:rPr sz="1200" dirty="0">
                <a:latin typeface="Calibri"/>
                <a:cs typeface="Calibri"/>
              </a:rPr>
              <a:t>down</a:t>
            </a:r>
            <a:r>
              <a:rPr sz="1200" spc="-25" dirty="0">
                <a:latin typeface="Calibri"/>
                <a:cs typeface="Calibri"/>
              </a:rPr>
              <a:t> </a:t>
            </a:r>
            <a:r>
              <a:rPr sz="1200" dirty="0">
                <a:latin typeface="Calibri"/>
                <a:cs typeface="Calibri"/>
              </a:rPr>
              <a:t>to</a:t>
            </a:r>
            <a:r>
              <a:rPr sz="1200" spc="-35" dirty="0">
                <a:latin typeface="Calibri"/>
                <a:cs typeface="Calibri"/>
              </a:rPr>
              <a:t> </a:t>
            </a:r>
            <a:r>
              <a:rPr sz="1200" dirty="0">
                <a:latin typeface="Calibri"/>
                <a:cs typeface="Calibri"/>
              </a:rPr>
              <a:t>SKU level,</a:t>
            </a:r>
            <a:r>
              <a:rPr sz="1200" spc="-10" dirty="0">
                <a:latin typeface="Calibri"/>
                <a:cs typeface="Calibri"/>
              </a:rPr>
              <a:t> </a:t>
            </a:r>
            <a:r>
              <a:rPr sz="1200" dirty="0">
                <a:latin typeface="Calibri"/>
                <a:cs typeface="Calibri"/>
              </a:rPr>
              <a:t>real</a:t>
            </a:r>
            <a:r>
              <a:rPr sz="1200" spc="-30" dirty="0">
                <a:latin typeface="Calibri"/>
                <a:cs typeface="Calibri"/>
              </a:rPr>
              <a:t> </a:t>
            </a:r>
            <a:r>
              <a:rPr sz="1200" dirty="0">
                <a:latin typeface="Calibri"/>
                <a:cs typeface="Calibri"/>
              </a:rPr>
              <a:t>time</a:t>
            </a:r>
            <a:r>
              <a:rPr sz="1200" spc="-20" dirty="0">
                <a:latin typeface="Calibri"/>
                <a:cs typeface="Calibri"/>
              </a:rPr>
              <a:t> </a:t>
            </a:r>
            <a:r>
              <a:rPr sz="1200" dirty="0">
                <a:latin typeface="Calibri"/>
                <a:cs typeface="Calibri"/>
              </a:rPr>
              <a:t>booking</a:t>
            </a:r>
            <a:r>
              <a:rPr sz="1200" spc="-35" dirty="0">
                <a:latin typeface="Calibri"/>
                <a:cs typeface="Calibri"/>
              </a:rPr>
              <a:t> </a:t>
            </a:r>
            <a:r>
              <a:rPr sz="1200" dirty="0">
                <a:latin typeface="Calibri"/>
                <a:cs typeface="Calibri"/>
              </a:rPr>
              <a:t>and</a:t>
            </a:r>
            <a:r>
              <a:rPr sz="1200" spc="-55" dirty="0">
                <a:latin typeface="Calibri"/>
                <a:cs typeface="Calibri"/>
              </a:rPr>
              <a:t> </a:t>
            </a:r>
            <a:r>
              <a:rPr sz="1200" dirty="0">
                <a:latin typeface="Calibri"/>
                <a:cs typeface="Calibri"/>
              </a:rPr>
              <a:t>shipment</a:t>
            </a:r>
            <a:r>
              <a:rPr sz="1200" spc="-35" dirty="0">
                <a:latin typeface="Calibri"/>
                <a:cs typeface="Calibri"/>
              </a:rPr>
              <a:t> </a:t>
            </a:r>
            <a:r>
              <a:rPr sz="1200" spc="-10" dirty="0">
                <a:latin typeface="Calibri"/>
                <a:cs typeface="Calibri"/>
              </a:rPr>
              <a:t>visibility,</a:t>
            </a:r>
            <a:r>
              <a:rPr sz="1200" spc="-50" dirty="0">
                <a:latin typeface="Calibri"/>
                <a:cs typeface="Calibri"/>
              </a:rPr>
              <a:t> </a:t>
            </a:r>
            <a:r>
              <a:rPr sz="1200" spc="-10" dirty="0">
                <a:latin typeface="Calibri"/>
                <a:cs typeface="Calibri"/>
              </a:rPr>
              <a:t>etc.)</a:t>
            </a:r>
            <a:endParaRPr sz="1200">
              <a:latin typeface="Calibri"/>
              <a:cs typeface="Calibri"/>
            </a:endParaRPr>
          </a:p>
        </p:txBody>
      </p:sp>
      <p:sp>
        <p:nvSpPr>
          <p:cNvPr id="29" name="object 29"/>
          <p:cNvSpPr txBox="1"/>
          <p:nvPr/>
        </p:nvSpPr>
        <p:spPr>
          <a:xfrm>
            <a:off x="4188714" y="2908917"/>
            <a:ext cx="5391785" cy="981075"/>
          </a:xfrm>
          <a:prstGeom prst="rect">
            <a:avLst/>
          </a:prstGeom>
        </p:spPr>
        <p:txBody>
          <a:bodyPr vert="horz" wrap="square" lIns="0" tIns="114300" rIns="0" bIns="0" rtlCol="0">
            <a:spAutoFit/>
          </a:bodyPr>
          <a:lstStyle/>
          <a:p>
            <a:pPr marL="310515" indent="-285750">
              <a:lnSpc>
                <a:spcPct val="100000"/>
              </a:lnSpc>
              <a:spcBef>
                <a:spcPts val="900"/>
              </a:spcBef>
              <a:buFont typeface="Segoe UI Symbol"/>
              <a:buChar char="❑"/>
              <a:tabLst>
                <a:tab pos="310515" algn="l"/>
              </a:tabLst>
            </a:pPr>
            <a:r>
              <a:rPr sz="1600" b="1" spc="-10" dirty="0">
                <a:latin typeface="Calibri"/>
                <a:cs typeface="Calibri"/>
              </a:rPr>
              <a:t>Booking</a:t>
            </a:r>
            <a:r>
              <a:rPr sz="1600" b="1" spc="-45" dirty="0">
                <a:latin typeface="Calibri"/>
                <a:cs typeface="Calibri"/>
              </a:rPr>
              <a:t> </a:t>
            </a:r>
            <a:r>
              <a:rPr sz="1600" b="1" spc="-10" dirty="0">
                <a:latin typeface="Calibri"/>
                <a:cs typeface="Calibri"/>
              </a:rPr>
              <a:t>Management</a:t>
            </a:r>
            <a:endParaRPr sz="1600">
              <a:latin typeface="Calibri"/>
              <a:cs typeface="Calibri"/>
            </a:endParaRPr>
          </a:p>
          <a:p>
            <a:pPr marL="24765">
              <a:lnSpc>
                <a:spcPct val="100000"/>
              </a:lnSpc>
              <a:spcBef>
                <a:spcPts val="590"/>
              </a:spcBef>
            </a:pPr>
            <a:r>
              <a:rPr sz="1200" dirty="0">
                <a:latin typeface="Calibri"/>
                <a:cs typeface="Calibri"/>
              </a:rPr>
              <a:t>(Manage</a:t>
            </a:r>
            <a:r>
              <a:rPr sz="1200" spc="-60" dirty="0">
                <a:latin typeface="Calibri"/>
                <a:cs typeface="Calibri"/>
              </a:rPr>
              <a:t> </a:t>
            </a:r>
            <a:r>
              <a:rPr sz="1200" spc="-10" dirty="0">
                <a:latin typeface="Calibri"/>
                <a:cs typeface="Calibri"/>
              </a:rPr>
              <a:t>compliance</a:t>
            </a:r>
            <a:r>
              <a:rPr sz="1200" spc="-5" dirty="0">
                <a:latin typeface="Calibri"/>
                <a:cs typeface="Calibri"/>
              </a:rPr>
              <a:t> </a:t>
            </a:r>
            <a:r>
              <a:rPr sz="1200" dirty="0">
                <a:latin typeface="Calibri"/>
                <a:cs typeface="Calibri"/>
              </a:rPr>
              <a:t>in</a:t>
            </a:r>
            <a:r>
              <a:rPr sz="1200" spc="-15" dirty="0">
                <a:latin typeface="Calibri"/>
                <a:cs typeface="Calibri"/>
              </a:rPr>
              <a:t> </a:t>
            </a:r>
            <a:r>
              <a:rPr sz="1200" dirty="0">
                <a:latin typeface="Calibri"/>
                <a:cs typeface="Calibri"/>
              </a:rPr>
              <a:t>carrier</a:t>
            </a:r>
            <a:r>
              <a:rPr sz="1200" spc="-45" dirty="0">
                <a:latin typeface="Calibri"/>
                <a:cs typeface="Calibri"/>
              </a:rPr>
              <a:t> </a:t>
            </a:r>
            <a:r>
              <a:rPr sz="1200" spc="-10" dirty="0">
                <a:latin typeface="Calibri"/>
                <a:cs typeface="Calibri"/>
              </a:rPr>
              <a:t>allocation</a:t>
            </a:r>
            <a:r>
              <a:rPr sz="1200" spc="-40" dirty="0">
                <a:latin typeface="Calibri"/>
                <a:cs typeface="Calibri"/>
              </a:rPr>
              <a:t> </a:t>
            </a:r>
            <a:r>
              <a:rPr sz="1200" dirty="0">
                <a:latin typeface="Calibri"/>
                <a:cs typeface="Calibri"/>
              </a:rPr>
              <a:t>&amp;</a:t>
            </a:r>
            <a:r>
              <a:rPr sz="1200" spc="-10" dirty="0">
                <a:latin typeface="Calibri"/>
                <a:cs typeface="Calibri"/>
              </a:rPr>
              <a:t> </a:t>
            </a:r>
            <a:r>
              <a:rPr sz="1200" dirty="0">
                <a:latin typeface="Calibri"/>
                <a:cs typeface="Calibri"/>
              </a:rPr>
              <a:t>loadability.</a:t>
            </a:r>
            <a:r>
              <a:rPr sz="1200" spc="220" dirty="0">
                <a:latin typeface="Calibri"/>
                <a:cs typeface="Calibri"/>
              </a:rPr>
              <a:t> </a:t>
            </a:r>
            <a:r>
              <a:rPr sz="1200" spc="-10" dirty="0">
                <a:latin typeface="Calibri"/>
                <a:cs typeface="Calibri"/>
              </a:rPr>
              <a:t>Perform</a:t>
            </a:r>
            <a:r>
              <a:rPr sz="1200" spc="-30" dirty="0">
                <a:latin typeface="Calibri"/>
                <a:cs typeface="Calibri"/>
              </a:rPr>
              <a:t> </a:t>
            </a:r>
            <a:r>
              <a:rPr sz="1200" dirty="0">
                <a:latin typeface="Calibri"/>
                <a:cs typeface="Calibri"/>
              </a:rPr>
              <a:t>forecast</a:t>
            </a:r>
            <a:r>
              <a:rPr sz="1200" spc="-30" dirty="0">
                <a:latin typeface="Calibri"/>
                <a:cs typeface="Calibri"/>
              </a:rPr>
              <a:t> </a:t>
            </a:r>
            <a:r>
              <a:rPr sz="1200" dirty="0">
                <a:latin typeface="Calibri"/>
                <a:cs typeface="Calibri"/>
              </a:rPr>
              <a:t>with</a:t>
            </a:r>
            <a:r>
              <a:rPr sz="1200" spc="-15" dirty="0">
                <a:latin typeface="Calibri"/>
                <a:cs typeface="Calibri"/>
              </a:rPr>
              <a:t> </a:t>
            </a:r>
            <a:r>
              <a:rPr sz="1200" spc="-10" dirty="0">
                <a:latin typeface="Calibri"/>
                <a:cs typeface="Calibri"/>
              </a:rPr>
              <a:t>carriers.)</a:t>
            </a:r>
            <a:endParaRPr sz="1200">
              <a:latin typeface="Calibri"/>
              <a:cs typeface="Calibri"/>
            </a:endParaRPr>
          </a:p>
          <a:p>
            <a:pPr marL="298450" indent="-285750">
              <a:lnSpc>
                <a:spcPct val="100000"/>
              </a:lnSpc>
              <a:spcBef>
                <a:spcPts val="850"/>
              </a:spcBef>
              <a:buFont typeface="Segoe UI Symbol"/>
              <a:buChar char="❑"/>
              <a:tabLst>
                <a:tab pos="298450" algn="l"/>
              </a:tabLst>
            </a:pPr>
            <a:r>
              <a:rPr sz="1600" b="1" dirty="0">
                <a:latin typeface="Calibri"/>
                <a:cs typeface="Calibri"/>
              </a:rPr>
              <a:t>Cargo</a:t>
            </a:r>
            <a:r>
              <a:rPr sz="1600" b="1" spc="-50" dirty="0">
                <a:latin typeface="Calibri"/>
                <a:cs typeface="Calibri"/>
              </a:rPr>
              <a:t> </a:t>
            </a:r>
            <a:r>
              <a:rPr sz="1600" b="1" dirty="0">
                <a:latin typeface="Calibri"/>
                <a:cs typeface="Calibri"/>
              </a:rPr>
              <a:t>Receiving</a:t>
            </a:r>
            <a:r>
              <a:rPr sz="1600" b="1" spc="204" dirty="0">
                <a:latin typeface="Calibri"/>
                <a:cs typeface="Calibri"/>
              </a:rPr>
              <a:t> </a:t>
            </a:r>
            <a:r>
              <a:rPr sz="1600" b="1" spc="-10" dirty="0">
                <a:latin typeface="Calibri"/>
                <a:cs typeface="Calibri"/>
              </a:rPr>
              <a:t>Management</a:t>
            </a:r>
            <a:endParaRPr sz="1600">
              <a:latin typeface="Calibri"/>
              <a:cs typeface="Calibri"/>
            </a:endParaRPr>
          </a:p>
        </p:txBody>
      </p:sp>
      <p:sp>
        <p:nvSpPr>
          <p:cNvPr id="30" name="object 30"/>
          <p:cNvSpPr txBox="1"/>
          <p:nvPr/>
        </p:nvSpPr>
        <p:spPr>
          <a:xfrm>
            <a:off x="4188714" y="3951478"/>
            <a:ext cx="5358130" cy="603250"/>
          </a:xfrm>
          <a:prstGeom prst="rect">
            <a:avLst/>
          </a:prstGeom>
        </p:spPr>
        <p:txBody>
          <a:bodyPr vert="horz" wrap="square" lIns="0" tIns="12700" rIns="0" bIns="0" rtlCol="0">
            <a:spAutoFit/>
          </a:bodyPr>
          <a:lstStyle/>
          <a:p>
            <a:pPr marL="12700">
              <a:lnSpc>
                <a:spcPct val="100000"/>
              </a:lnSpc>
              <a:spcBef>
                <a:spcPts val="100"/>
              </a:spcBef>
            </a:pPr>
            <a:r>
              <a:rPr sz="1200" spc="-10" dirty="0">
                <a:latin typeface="Calibri"/>
                <a:cs typeface="Calibri"/>
              </a:rPr>
              <a:t>(Monitor</a:t>
            </a:r>
            <a:r>
              <a:rPr sz="1200" spc="-55" dirty="0">
                <a:latin typeface="Calibri"/>
                <a:cs typeface="Calibri"/>
              </a:rPr>
              <a:t> </a:t>
            </a:r>
            <a:r>
              <a:rPr sz="1200" dirty="0">
                <a:latin typeface="Calibri"/>
                <a:cs typeface="Calibri"/>
              </a:rPr>
              <a:t>accuracy</a:t>
            </a:r>
            <a:r>
              <a:rPr sz="1200" spc="20" dirty="0">
                <a:latin typeface="Calibri"/>
                <a:cs typeface="Calibri"/>
              </a:rPr>
              <a:t> </a:t>
            </a:r>
            <a:r>
              <a:rPr sz="1200" dirty="0">
                <a:latin typeface="Calibri"/>
                <a:cs typeface="Calibri"/>
              </a:rPr>
              <a:t>&amp;</a:t>
            </a:r>
            <a:r>
              <a:rPr sz="1200" spc="-20" dirty="0">
                <a:latin typeface="Calibri"/>
                <a:cs typeface="Calibri"/>
              </a:rPr>
              <a:t> </a:t>
            </a:r>
            <a:r>
              <a:rPr sz="1200" spc="-10" dirty="0">
                <a:latin typeface="Calibri"/>
                <a:cs typeface="Calibri"/>
              </a:rPr>
              <a:t>timeliness</a:t>
            </a:r>
            <a:r>
              <a:rPr sz="1200" dirty="0">
                <a:latin typeface="Calibri"/>
                <a:cs typeface="Calibri"/>
              </a:rPr>
              <a:t> on</a:t>
            </a:r>
            <a:r>
              <a:rPr sz="1200" spc="5" dirty="0">
                <a:latin typeface="Calibri"/>
                <a:cs typeface="Calibri"/>
              </a:rPr>
              <a:t> </a:t>
            </a:r>
            <a:r>
              <a:rPr sz="1200" dirty="0">
                <a:latin typeface="Calibri"/>
                <a:cs typeface="Calibri"/>
              </a:rPr>
              <a:t>cargo </a:t>
            </a:r>
            <a:r>
              <a:rPr sz="1200" spc="-10" dirty="0">
                <a:latin typeface="Calibri"/>
                <a:cs typeface="Calibri"/>
              </a:rPr>
              <a:t>condition,</a:t>
            </a:r>
            <a:r>
              <a:rPr sz="1200" spc="-50" dirty="0">
                <a:latin typeface="Calibri"/>
                <a:cs typeface="Calibri"/>
              </a:rPr>
              <a:t> </a:t>
            </a:r>
            <a:r>
              <a:rPr sz="1200" spc="-10" dirty="0">
                <a:latin typeface="Calibri"/>
                <a:cs typeface="Calibri"/>
              </a:rPr>
              <a:t>labeling/scanning,</a:t>
            </a:r>
            <a:r>
              <a:rPr sz="1200" spc="-45" dirty="0">
                <a:latin typeface="Calibri"/>
                <a:cs typeface="Calibri"/>
              </a:rPr>
              <a:t> </a:t>
            </a:r>
            <a:r>
              <a:rPr sz="1200" dirty="0">
                <a:latin typeface="Calibri"/>
                <a:cs typeface="Calibri"/>
              </a:rPr>
              <a:t>cargo info.,</a:t>
            </a:r>
            <a:r>
              <a:rPr sz="1200" spc="-25" dirty="0">
                <a:latin typeface="Calibri"/>
                <a:cs typeface="Calibri"/>
              </a:rPr>
              <a:t> </a:t>
            </a:r>
            <a:r>
              <a:rPr sz="1200" spc="-10" dirty="0">
                <a:latin typeface="Calibri"/>
                <a:cs typeface="Calibri"/>
              </a:rPr>
              <a:t>etc.)</a:t>
            </a:r>
            <a:endParaRPr sz="1200">
              <a:latin typeface="Calibri"/>
              <a:cs typeface="Calibri"/>
            </a:endParaRPr>
          </a:p>
          <a:p>
            <a:pPr marL="298450" indent="-285750">
              <a:lnSpc>
                <a:spcPct val="100000"/>
              </a:lnSpc>
              <a:spcBef>
                <a:spcPts val="1185"/>
              </a:spcBef>
              <a:buFont typeface="Segoe UI Symbol"/>
              <a:buChar char="❑"/>
              <a:tabLst>
                <a:tab pos="298450" algn="l"/>
              </a:tabLst>
            </a:pPr>
            <a:r>
              <a:rPr sz="1600" b="1" spc="-10" dirty="0">
                <a:latin typeface="Calibri"/>
                <a:cs typeface="Calibri"/>
              </a:rPr>
              <a:t>Container</a:t>
            </a:r>
            <a:r>
              <a:rPr sz="1600" b="1" spc="-20" dirty="0">
                <a:latin typeface="Calibri"/>
                <a:cs typeface="Calibri"/>
              </a:rPr>
              <a:t> </a:t>
            </a:r>
            <a:r>
              <a:rPr sz="1600" b="1" spc="-10" dirty="0">
                <a:latin typeface="Calibri"/>
                <a:cs typeface="Calibri"/>
              </a:rPr>
              <a:t>Loading</a:t>
            </a:r>
            <a:r>
              <a:rPr sz="1600" b="1" spc="-20" dirty="0">
                <a:latin typeface="Calibri"/>
                <a:cs typeface="Calibri"/>
              </a:rPr>
              <a:t> </a:t>
            </a:r>
            <a:r>
              <a:rPr sz="1600" b="1" spc="-10" dirty="0">
                <a:latin typeface="Calibri"/>
                <a:cs typeface="Calibri"/>
              </a:rPr>
              <a:t>Management</a:t>
            </a:r>
            <a:endParaRPr sz="1600">
              <a:latin typeface="Calibri"/>
              <a:cs typeface="Calibri"/>
            </a:endParaRPr>
          </a:p>
        </p:txBody>
      </p:sp>
      <p:sp>
        <p:nvSpPr>
          <p:cNvPr id="31" name="object 31"/>
          <p:cNvSpPr txBox="1"/>
          <p:nvPr/>
        </p:nvSpPr>
        <p:spPr>
          <a:xfrm>
            <a:off x="4188714" y="4616322"/>
            <a:ext cx="5930900" cy="208279"/>
          </a:xfrm>
          <a:prstGeom prst="rect">
            <a:avLst/>
          </a:prstGeom>
        </p:spPr>
        <p:txBody>
          <a:bodyPr vert="horz" wrap="square" lIns="0" tIns="12700" rIns="0" bIns="0" rtlCol="0">
            <a:spAutoFit/>
          </a:bodyPr>
          <a:lstStyle/>
          <a:p>
            <a:pPr marL="12700">
              <a:lnSpc>
                <a:spcPct val="100000"/>
              </a:lnSpc>
              <a:spcBef>
                <a:spcPts val="100"/>
              </a:spcBef>
            </a:pPr>
            <a:r>
              <a:rPr sz="1200" spc="-10" dirty="0">
                <a:latin typeface="Calibri"/>
                <a:cs typeface="Calibri"/>
              </a:rPr>
              <a:t>(Optimize</a:t>
            </a:r>
            <a:r>
              <a:rPr sz="1200" spc="-5" dirty="0">
                <a:latin typeface="Calibri"/>
                <a:cs typeface="Calibri"/>
              </a:rPr>
              <a:t> </a:t>
            </a:r>
            <a:r>
              <a:rPr sz="1200" spc="-10" dirty="0">
                <a:latin typeface="Calibri"/>
                <a:cs typeface="Calibri"/>
              </a:rPr>
              <a:t>container</a:t>
            </a:r>
            <a:r>
              <a:rPr sz="1200" spc="-35" dirty="0">
                <a:latin typeface="Calibri"/>
                <a:cs typeface="Calibri"/>
              </a:rPr>
              <a:t> </a:t>
            </a:r>
            <a:r>
              <a:rPr sz="1200" dirty="0">
                <a:latin typeface="Calibri"/>
                <a:cs typeface="Calibri"/>
              </a:rPr>
              <a:t>load,</a:t>
            </a:r>
            <a:r>
              <a:rPr sz="1200" spc="-20" dirty="0">
                <a:latin typeface="Calibri"/>
                <a:cs typeface="Calibri"/>
              </a:rPr>
              <a:t> </a:t>
            </a:r>
            <a:r>
              <a:rPr sz="1200" spc="-10" dirty="0">
                <a:latin typeface="Calibri"/>
                <a:cs typeface="Calibri"/>
              </a:rPr>
              <a:t>equipment</a:t>
            </a:r>
            <a:r>
              <a:rPr sz="1200" spc="-45" dirty="0">
                <a:latin typeface="Calibri"/>
                <a:cs typeface="Calibri"/>
              </a:rPr>
              <a:t> </a:t>
            </a:r>
            <a:r>
              <a:rPr sz="1200" dirty="0">
                <a:latin typeface="Calibri"/>
                <a:cs typeface="Calibri"/>
              </a:rPr>
              <a:t>mix &amp;</a:t>
            </a:r>
            <a:r>
              <a:rPr sz="1200" spc="-10" dirty="0">
                <a:latin typeface="Calibri"/>
                <a:cs typeface="Calibri"/>
              </a:rPr>
              <a:t> </a:t>
            </a:r>
            <a:r>
              <a:rPr sz="1200" dirty="0">
                <a:latin typeface="Calibri"/>
                <a:cs typeface="Calibri"/>
              </a:rPr>
              <a:t>cargo</a:t>
            </a:r>
            <a:r>
              <a:rPr sz="1200" spc="15" dirty="0">
                <a:latin typeface="Calibri"/>
                <a:cs typeface="Calibri"/>
              </a:rPr>
              <a:t> </a:t>
            </a:r>
            <a:r>
              <a:rPr sz="1200" dirty="0">
                <a:latin typeface="Calibri"/>
                <a:cs typeface="Calibri"/>
              </a:rPr>
              <a:t>mix,</a:t>
            </a:r>
            <a:r>
              <a:rPr sz="1200" spc="-15" dirty="0">
                <a:latin typeface="Calibri"/>
                <a:cs typeface="Calibri"/>
              </a:rPr>
              <a:t> </a:t>
            </a:r>
            <a:r>
              <a:rPr sz="1200" dirty="0">
                <a:latin typeface="Calibri"/>
                <a:cs typeface="Calibri"/>
              </a:rPr>
              <a:t>loading</a:t>
            </a:r>
            <a:r>
              <a:rPr sz="1200" spc="-15" dirty="0">
                <a:latin typeface="Calibri"/>
                <a:cs typeface="Calibri"/>
              </a:rPr>
              <a:t> </a:t>
            </a:r>
            <a:r>
              <a:rPr sz="1200" dirty="0">
                <a:latin typeface="Calibri"/>
                <a:cs typeface="Calibri"/>
              </a:rPr>
              <a:t>guides</a:t>
            </a:r>
            <a:r>
              <a:rPr sz="1200" spc="-15" dirty="0">
                <a:latin typeface="Calibri"/>
                <a:cs typeface="Calibri"/>
              </a:rPr>
              <a:t> </a:t>
            </a:r>
            <a:r>
              <a:rPr sz="1200" spc="-10" dirty="0">
                <a:latin typeface="Calibri"/>
                <a:cs typeface="Calibri"/>
              </a:rPr>
              <a:t>compliance, security,</a:t>
            </a:r>
            <a:r>
              <a:rPr sz="1200" spc="-15" dirty="0">
                <a:latin typeface="Calibri"/>
                <a:cs typeface="Calibri"/>
              </a:rPr>
              <a:t> </a:t>
            </a:r>
            <a:r>
              <a:rPr sz="1200" spc="-10" dirty="0">
                <a:latin typeface="Calibri"/>
                <a:cs typeface="Calibri"/>
              </a:rPr>
              <a:t>etc.)</a:t>
            </a:r>
            <a:endParaRPr sz="1200">
              <a:latin typeface="Calibri"/>
              <a:cs typeface="Calibri"/>
            </a:endParaRPr>
          </a:p>
        </p:txBody>
      </p:sp>
      <p:sp>
        <p:nvSpPr>
          <p:cNvPr id="32" name="object 32"/>
          <p:cNvSpPr txBox="1"/>
          <p:nvPr/>
        </p:nvSpPr>
        <p:spPr>
          <a:xfrm>
            <a:off x="4173473" y="4845164"/>
            <a:ext cx="3415665" cy="671830"/>
          </a:xfrm>
          <a:prstGeom prst="rect">
            <a:avLst/>
          </a:prstGeom>
        </p:spPr>
        <p:txBody>
          <a:bodyPr vert="horz" wrap="square" lIns="0" tIns="138430" rIns="0" bIns="0" rtlCol="0">
            <a:spAutoFit/>
          </a:bodyPr>
          <a:lstStyle/>
          <a:p>
            <a:pPr marL="298450" indent="-285750">
              <a:lnSpc>
                <a:spcPct val="100000"/>
              </a:lnSpc>
              <a:spcBef>
                <a:spcPts val="1090"/>
              </a:spcBef>
              <a:buFont typeface="Segoe UI Symbol"/>
              <a:buChar char="❑"/>
              <a:tabLst>
                <a:tab pos="298450" algn="l"/>
              </a:tabLst>
            </a:pPr>
            <a:r>
              <a:rPr sz="1600" b="1" dirty="0">
                <a:latin typeface="Calibri"/>
                <a:cs typeface="Calibri"/>
              </a:rPr>
              <a:t>Cargo</a:t>
            </a:r>
            <a:r>
              <a:rPr sz="1600" b="1" spc="-40" dirty="0">
                <a:latin typeface="Calibri"/>
                <a:cs typeface="Calibri"/>
              </a:rPr>
              <a:t> </a:t>
            </a:r>
            <a:r>
              <a:rPr sz="1600" b="1" spc="-10" dirty="0">
                <a:latin typeface="Calibri"/>
                <a:cs typeface="Calibri"/>
              </a:rPr>
              <a:t>Shipping</a:t>
            </a:r>
            <a:r>
              <a:rPr sz="1600" b="1" spc="-55" dirty="0">
                <a:latin typeface="Calibri"/>
                <a:cs typeface="Calibri"/>
              </a:rPr>
              <a:t> </a:t>
            </a:r>
            <a:r>
              <a:rPr sz="1600" b="1" spc="-10" dirty="0">
                <a:latin typeface="Calibri"/>
                <a:cs typeface="Calibri"/>
              </a:rPr>
              <a:t>Management</a:t>
            </a:r>
            <a:endParaRPr sz="1600">
              <a:latin typeface="Calibri"/>
              <a:cs typeface="Calibri"/>
            </a:endParaRPr>
          </a:p>
          <a:p>
            <a:pPr marL="12700">
              <a:lnSpc>
                <a:spcPct val="100000"/>
              </a:lnSpc>
              <a:spcBef>
                <a:spcPts val="735"/>
              </a:spcBef>
            </a:pPr>
            <a:r>
              <a:rPr sz="1200" spc="-10" dirty="0">
                <a:latin typeface="Calibri"/>
                <a:cs typeface="Calibri"/>
              </a:rPr>
              <a:t>(Monitor</a:t>
            </a:r>
            <a:r>
              <a:rPr sz="1200" spc="-60" dirty="0">
                <a:latin typeface="Calibri"/>
                <a:cs typeface="Calibri"/>
              </a:rPr>
              <a:t> </a:t>
            </a:r>
            <a:r>
              <a:rPr sz="1200" dirty="0">
                <a:latin typeface="Calibri"/>
                <a:cs typeface="Calibri"/>
              </a:rPr>
              <a:t>carrier</a:t>
            </a:r>
            <a:r>
              <a:rPr sz="1200" spc="-10" dirty="0">
                <a:latin typeface="Calibri"/>
                <a:cs typeface="Calibri"/>
              </a:rPr>
              <a:t> performance</a:t>
            </a:r>
            <a:r>
              <a:rPr sz="1200" spc="-20" dirty="0">
                <a:latin typeface="Calibri"/>
                <a:cs typeface="Calibri"/>
              </a:rPr>
              <a:t> </a:t>
            </a:r>
            <a:r>
              <a:rPr sz="1200" dirty="0">
                <a:latin typeface="Calibri"/>
                <a:cs typeface="Calibri"/>
              </a:rPr>
              <a:t>and</a:t>
            </a:r>
            <a:r>
              <a:rPr sz="1200" spc="-35" dirty="0">
                <a:latin typeface="Calibri"/>
                <a:cs typeface="Calibri"/>
              </a:rPr>
              <a:t> </a:t>
            </a:r>
            <a:r>
              <a:rPr sz="1200" dirty="0">
                <a:latin typeface="Calibri"/>
                <a:cs typeface="Calibri"/>
              </a:rPr>
              <a:t>booking</a:t>
            </a:r>
            <a:r>
              <a:rPr sz="1200" spc="15" dirty="0">
                <a:latin typeface="Calibri"/>
                <a:cs typeface="Calibri"/>
              </a:rPr>
              <a:t> </a:t>
            </a:r>
            <a:r>
              <a:rPr sz="1200" spc="-10" dirty="0">
                <a:latin typeface="Calibri"/>
                <a:cs typeface="Calibri"/>
              </a:rPr>
              <a:t>acceptance)</a:t>
            </a:r>
            <a:endParaRPr sz="1200">
              <a:latin typeface="Calibri"/>
              <a:cs typeface="Calibri"/>
            </a:endParaRPr>
          </a:p>
        </p:txBody>
      </p:sp>
      <p:sp>
        <p:nvSpPr>
          <p:cNvPr id="33" name="object 33"/>
          <p:cNvSpPr txBox="1"/>
          <p:nvPr/>
        </p:nvSpPr>
        <p:spPr>
          <a:xfrm>
            <a:off x="4149090" y="5513006"/>
            <a:ext cx="5443220" cy="671830"/>
          </a:xfrm>
          <a:prstGeom prst="rect">
            <a:avLst/>
          </a:prstGeom>
        </p:spPr>
        <p:txBody>
          <a:bodyPr vert="horz" wrap="square" lIns="0" tIns="138430" rIns="0" bIns="0" rtlCol="0">
            <a:spAutoFit/>
          </a:bodyPr>
          <a:lstStyle/>
          <a:p>
            <a:pPr marL="298450" indent="-285750">
              <a:lnSpc>
                <a:spcPct val="100000"/>
              </a:lnSpc>
              <a:spcBef>
                <a:spcPts val="1090"/>
              </a:spcBef>
              <a:buFont typeface="Segoe UI Symbol"/>
              <a:buChar char="❑"/>
              <a:tabLst>
                <a:tab pos="298450" algn="l"/>
              </a:tabLst>
            </a:pPr>
            <a:r>
              <a:rPr sz="1600" b="1" spc="-10" dirty="0">
                <a:latin typeface="Calibri"/>
                <a:cs typeface="Calibri"/>
              </a:rPr>
              <a:t>Document</a:t>
            </a:r>
            <a:r>
              <a:rPr sz="1600" b="1" spc="-30" dirty="0">
                <a:latin typeface="Calibri"/>
                <a:cs typeface="Calibri"/>
              </a:rPr>
              <a:t> </a:t>
            </a:r>
            <a:r>
              <a:rPr sz="1600" b="1" spc="-10" dirty="0">
                <a:latin typeface="Calibri"/>
                <a:cs typeface="Calibri"/>
              </a:rPr>
              <a:t>Management</a:t>
            </a:r>
            <a:endParaRPr sz="1600">
              <a:latin typeface="Calibri"/>
              <a:cs typeface="Calibri"/>
            </a:endParaRPr>
          </a:p>
          <a:p>
            <a:pPr marL="12700">
              <a:lnSpc>
                <a:spcPct val="100000"/>
              </a:lnSpc>
              <a:spcBef>
                <a:spcPts val="735"/>
              </a:spcBef>
            </a:pPr>
            <a:r>
              <a:rPr sz="1200" dirty="0">
                <a:latin typeface="Calibri"/>
                <a:cs typeface="Calibri"/>
              </a:rPr>
              <a:t>(Manage</a:t>
            </a:r>
            <a:r>
              <a:rPr sz="1200" spc="-50" dirty="0">
                <a:latin typeface="Calibri"/>
                <a:cs typeface="Calibri"/>
              </a:rPr>
              <a:t> </a:t>
            </a:r>
            <a:r>
              <a:rPr sz="1200" dirty="0">
                <a:latin typeface="Calibri"/>
                <a:cs typeface="Calibri"/>
              </a:rPr>
              <a:t>vendor</a:t>
            </a:r>
            <a:r>
              <a:rPr sz="1200" spc="-35" dirty="0">
                <a:latin typeface="Calibri"/>
                <a:cs typeface="Calibri"/>
              </a:rPr>
              <a:t> </a:t>
            </a:r>
            <a:r>
              <a:rPr sz="1200" spc="-10" dirty="0">
                <a:latin typeface="Calibri"/>
                <a:cs typeface="Calibri"/>
              </a:rPr>
              <a:t>document</a:t>
            </a:r>
            <a:r>
              <a:rPr sz="1200" spc="-45" dirty="0">
                <a:latin typeface="Calibri"/>
                <a:cs typeface="Calibri"/>
              </a:rPr>
              <a:t> </a:t>
            </a:r>
            <a:r>
              <a:rPr sz="1200" dirty="0">
                <a:latin typeface="Calibri"/>
                <a:cs typeface="Calibri"/>
              </a:rPr>
              <a:t>collection,</a:t>
            </a:r>
            <a:r>
              <a:rPr sz="1200" spc="-10" dirty="0">
                <a:latin typeface="Calibri"/>
                <a:cs typeface="Calibri"/>
              </a:rPr>
              <a:t> </a:t>
            </a:r>
            <a:r>
              <a:rPr sz="1200" dirty="0">
                <a:latin typeface="Calibri"/>
                <a:cs typeface="Calibri"/>
              </a:rPr>
              <a:t>checking,</a:t>
            </a:r>
            <a:r>
              <a:rPr sz="1200" spc="-15" dirty="0">
                <a:latin typeface="Calibri"/>
                <a:cs typeface="Calibri"/>
              </a:rPr>
              <a:t> </a:t>
            </a:r>
            <a:r>
              <a:rPr sz="1200" spc="-10" dirty="0">
                <a:latin typeface="Calibri"/>
                <a:cs typeface="Calibri"/>
              </a:rPr>
              <a:t>verification,</a:t>
            </a:r>
            <a:r>
              <a:rPr sz="1200" spc="-55" dirty="0">
                <a:latin typeface="Calibri"/>
                <a:cs typeface="Calibri"/>
              </a:rPr>
              <a:t> </a:t>
            </a:r>
            <a:r>
              <a:rPr sz="1200" dirty="0">
                <a:latin typeface="Calibri"/>
                <a:cs typeface="Calibri"/>
              </a:rPr>
              <a:t>sorting</a:t>
            </a:r>
            <a:r>
              <a:rPr sz="1200" spc="-10" dirty="0">
                <a:latin typeface="Calibri"/>
                <a:cs typeface="Calibri"/>
              </a:rPr>
              <a:t> </a:t>
            </a:r>
            <a:r>
              <a:rPr sz="1200" dirty="0">
                <a:latin typeface="Calibri"/>
                <a:cs typeface="Calibri"/>
              </a:rPr>
              <a:t>&amp;</a:t>
            </a:r>
            <a:r>
              <a:rPr sz="1200" spc="-5" dirty="0">
                <a:latin typeface="Calibri"/>
                <a:cs typeface="Calibri"/>
              </a:rPr>
              <a:t> </a:t>
            </a:r>
            <a:r>
              <a:rPr sz="1200" spc="-10" dirty="0">
                <a:latin typeface="Calibri"/>
                <a:cs typeface="Calibri"/>
              </a:rPr>
              <a:t>distribution,</a:t>
            </a:r>
            <a:r>
              <a:rPr sz="1200" spc="-30" dirty="0">
                <a:latin typeface="Calibri"/>
                <a:cs typeface="Calibri"/>
              </a:rPr>
              <a:t> </a:t>
            </a:r>
            <a:r>
              <a:rPr sz="1200" spc="-10" dirty="0">
                <a:latin typeface="Calibri"/>
                <a:cs typeface="Calibri"/>
              </a:rPr>
              <a:t>etc.)</a:t>
            </a:r>
            <a:endParaRPr sz="1200">
              <a:latin typeface="Calibri"/>
              <a:cs typeface="Calibri"/>
            </a:endParaRPr>
          </a:p>
        </p:txBody>
      </p:sp>
      <p:sp>
        <p:nvSpPr>
          <p:cNvPr id="34" name="object 34"/>
          <p:cNvSpPr/>
          <p:nvPr/>
        </p:nvSpPr>
        <p:spPr>
          <a:xfrm>
            <a:off x="1209675" y="674369"/>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pic>
        <p:nvPicPr>
          <p:cNvPr id="35" name="object 35"/>
          <p:cNvPicPr/>
          <p:nvPr/>
        </p:nvPicPr>
        <p:blipFill>
          <a:blip r:embed="rId13" cstate="print"/>
          <a:stretch>
            <a:fillRect/>
          </a:stretch>
        </p:blipFill>
        <p:spPr>
          <a:xfrm>
            <a:off x="25400" y="125095"/>
            <a:ext cx="1119543" cy="524509"/>
          </a:xfrm>
          <a:prstGeom prst="rect">
            <a:avLst/>
          </a:prstGeom>
        </p:spPr>
      </p:pic>
      <p:pic>
        <p:nvPicPr>
          <p:cNvPr id="36" name="object 36"/>
          <p:cNvPicPr/>
          <p:nvPr/>
        </p:nvPicPr>
        <p:blipFill>
          <a:blip r:embed="rId14" cstate="print"/>
          <a:stretch>
            <a:fillRect/>
          </a:stretch>
        </p:blipFill>
        <p:spPr>
          <a:xfrm>
            <a:off x="3147060" y="313054"/>
            <a:ext cx="112184" cy="18224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0953" y="4557014"/>
            <a:ext cx="4471035" cy="1834514"/>
            <a:chOff x="20953" y="4557014"/>
            <a:chExt cx="4471035" cy="1834514"/>
          </a:xfrm>
        </p:grpSpPr>
        <p:sp>
          <p:nvSpPr>
            <p:cNvPr id="3" name="object 3"/>
            <p:cNvSpPr/>
            <p:nvPr/>
          </p:nvSpPr>
          <p:spPr>
            <a:xfrm>
              <a:off x="183260" y="4731385"/>
              <a:ext cx="3977640" cy="1509395"/>
            </a:xfrm>
            <a:custGeom>
              <a:avLst/>
              <a:gdLst/>
              <a:ahLst/>
              <a:cxnLst/>
              <a:rect l="l" t="t" r="r" b="b"/>
              <a:pathLst>
                <a:path w="3977640" h="1509395">
                  <a:moveTo>
                    <a:pt x="3808349" y="0"/>
                  </a:moveTo>
                  <a:lnTo>
                    <a:pt x="169265" y="0"/>
                  </a:lnTo>
                  <a:lnTo>
                    <a:pt x="124269" y="6095"/>
                  </a:lnTo>
                  <a:lnTo>
                    <a:pt x="83832" y="23113"/>
                  </a:lnTo>
                  <a:lnTo>
                    <a:pt x="49568" y="49656"/>
                  </a:lnTo>
                  <a:lnTo>
                    <a:pt x="23101" y="83946"/>
                  </a:lnTo>
                  <a:lnTo>
                    <a:pt x="6045" y="124332"/>
                  </a:lnTo>
                  <a:lnTo>
                    <a:pt x="0" y="169290"/>
                  </a:lnTo>
                  <a:lnTo>
                    <a:pt x="0" y="1339557"/>
                  </a:lnTo>
                  <a:lnTo>
                    <a:pt x="6045" y="1384553"/>
                  </a:lnTo>
                  <a:lnTo>
                    <a:pt x="23101" y="1424990"/>
                  </a:lnTo>
                  <a:lnTo>
                    <a:pt x="49568" y="1459242"/>
                  </a:lnTo>
                  <a:lnTo>
                    <a:pt x="83832" y="1485709"/>
                  </a:lnTo>
                  <a:lnTo>
                    <a:pt x="124269" y="1502765"/>
                  </a:lnTo>
                  <a:lnTo>
                    <a:pt x="169265" y="1508823"/>
                  </a:lnTo>
                  <a:lnTo>
                    <a:pt x="3808349" y="1508823"/>
                  </a:lnTo>
                  <a:lnTo>
                    <a:pt x="3853306" y="1502765"/>
                  </a:lnTo>
                  <a:lnTo>
                    <a:pt x="3893819" y="1485709"/>
                  </a:lnTo>
                  <a:lnTo>
                    <a:pt x="3927983" y="1459242"/>
                  </a:lnTo>
                  <a:lnTo>
                    <a:pt x="3954526" y="1424990"/>
                  </a:lnTo>
                  <a:lnTo>
                    <a:pt x="3971543" y="1384553"/>
                  </a:lnTo>
                  <a:lnTo>
                    <a:pt x="3977640" y="1339557"/>
                  </a:lnTo>
                  <a:lnTo>
                    <a:pt x="3977640" y="169290"/>
                  </a:lnTo>
                  <a:lnTo>
                    <a:pt x="3971543" y="124332"/>
                  </a:lnTo>
                  <a:lnTo>
                    <a:pt x="3954526" y="83946"/>
                  </a:lnTo>
                  <a:lnTo>
                    <a:pt x="3927983" y="49656"/>
                  </a:lnTo>
                  <a:lnTo>
                    <a:pt x="3893819" y="23113"/>
                  </a:lnTo>
                  <a:lnTo>
                    <a:pt x="3853306" y="6095"/>
                  </a:lnTo>
                  <a:lnTo>
                    <a:pt x="3808349" y="0"/>
                  </a:lnTo>
                  <a:close/>
                </a:path>
              </a:pathLst>
            </a:custGeom>
            <a:solidFill>
              <a:srgbClr val="A0110D">
                <a:alpha val="47842"/>
              </a:srgbClr>
            </a:solidFill>
          </p:spPr>
          <p:txBody>
            <a:bodyPr wrap="square" lIns="0" tIns="0" rIns="0" bIns="0" rtlCol="0"/>
            <a:lstStyle/>
            <a:p>
              <a:endParaRPr/>
            </a:p>
          </p:txBody>
        </p:sp>
        <p:sp>
          <p:nvSpPr>
            <p:cNvPr id="4" name="object 4"/>
            <p:cNvSpPr/>
            <p:nvPr/>
          </p:nvSpPr>
          <p:spPr>
            <a:xfrm>
              <a:off x="183260" y="4731385"/>
              <a:ext cx="3977640" cy="1509395"/>
            </a:xfrm>
            <a:custGeom>
              <a:avLst/>
              <a:gdLst/>
              <a:ahLst/>
              <a:cxnLst/>
              <a:rect l="l" t="t" r="r" b="b"/>
              <a:pathLst>
                <a:path w="3977640" h="1509395">
                  <a:moveTo>
                    <a:pt x="0" y="169290"/>
                  </a:moveTo>
                  <a:lnTo>
                    <a:pt x="6045" y="124332"/>
                  </a:lnTo>
                  <a:lnTo>
                    <a:pt x="23101" y="83946"/>
                  </a:lnTo>
                  <a:lnTo>
                    <a:pt x="49568" y="49656"/>
                  </a:lnTo>
                  <a:lnTo>
                    <a:pt x="83832" y="23113"/>
                  </a:lnTo>
                  <a:lnTo>
                    <a:pt x="124269" y="6095"/>
                  </a:lnTo>
                  <a:lnTo>
                    <a:pt x="169265" y="0"/>
                  </a:lnTo>
                  <a:lnTo>
                    <a:pt x="3808349" y="0"/>
                  </a:lnTo>
                  <a:lnTo>
                    <a:pt x="3853306" y="6095"/>
                  </a:lnTo>
                  <a:lnTo>
                    <a:pt x="3893819" y="23113"/>
                  </a:lnTo>
                  <a:lnTo>
                    <a:pt x="3927983" y="49656"/>
                  </a:lnTo>
                  <a:lnTo>
                    <a:pt x="3954526" y="83946"/>
                  </a:lnTo>
                  <a:lnTo>
                    <a:pt x="3971543" y="124332"/>
                  </a:lnTo>
                  <a:lnTo>
                    <a:pt x="3977640" y="169290"/>
                  </a:lnTo>
                  <a:lnTo>
                    <a:pt x="3977640" y="1339557"/>
                  </a:lnTo>
                  <a:lnTo>
                    <a:pt x="3971543" y="1384553"/>
                  </a:lnTo>
                  <a:lnTo>
                    <a:pt x="3954526" y="1424990"/>
                  </a:lnTo>
                  <a:lnTo>
                    <a:pt x="3927983" y="1459242"/>
                  </a:lnTo>
                  <a:lnTo>
                    <a:pt x="3893819" y="1485709"/>
                  </a:lnTo>
                  <a:lnTo>
                    <a:pt x="3853306" y="1502765"/>
                  </a:lnTo>
                  <a:lnTo>
                    <a:pt x="3808349" y="1508823"/>
                  </a:lnTo>
                  <a:lnTo>
                    <a:pt x="169265" y="1508823"/>
                  </a:lnTo>
                  <a:lnTo>
                    <a:pt x="124269" y="1502765"/>
                  </a:lnTo>
                  <a:lnTo>
                    <a:pt x="83832" y="1485709"/>
                  </a:lnTo>
                  <a:lnTo>
                    <a:pt x="49568" y="1459242"/>
                  </a:lnTo>
                  <a:lnTo>
                    <a:pt x="23101" y="1424990"/>
                  </a:lnTo>
                  <a:lnTo>
                    <a:pt x="6045" y="1384553"/>
                  </a:lnTo>
                  <a:lnTo>
                    <a:pt x="0" y="1339557"/>
                  </a:lnTo>
                  <a:lnTo>
                    <a:pt x="0" y="169290"/>
                  </a:lnTo>
                  <a:close/>
                </a:path>
              </a:pathLst>
            </a:custGeom>
            <a:ln w="25908">
              <a:solidFill>
                <a:srgbClr val="5B9BD3"/>
              </a:solidFill>
            </a:ln>
          </p:spPr>
          <p:txBody>
            <a:bodyPr wrap="square" lIns="0" tIns="0" rIns="0" bIns="0" rtlCol="0"/>
            <a:lstStyle/>
            <a:p>
              <a:endParaRPr/>
            </a:p>
          </p:txBody>
        </p:sp>
        <p:pic>
          <p:nvPicPr>
            <p:cNvPr id="5" name="object 5"/>
            <p:cNvPicPr/>
            <p:nvPr/>
          </p:nvPicPr>
          <p:blipFill>
            <a:blip r:embed="rId2" cstate="print"/>
            <a:stretch>
              <a:fillRect/>
            </a:stretch>
          </p:blipFill>
          <p:spPr>
            <a:xfrm>
              <a:off x="20953" y="4557014"/>
              <a:ext cx="4470527" cy="1831086"/>
            </a:xfrm>
            <a:prstGeom prst="rect">
              <a:avLst/>
            </a:prstGeom>
          </p:spPr>
        </p:pic>
        <p:pic>
          <p:nvPicPr>
            <p:cNvPr id="6" name="object 6"/>
            <p:cNvPicPr/>
            <p:nvPr/>
          </p:nvPicPr>
          <p:blipFill>
            <a:blip r:embed="rId3" cstate="print"/>
            <a:stretch>
              <a:fillRect/>
            </a:stretch>
          </p:blipFill>
          <p:spPr>
            <a:xfrm>
              <a:off x="408051" y="4622457"/>
              <a:ext cx="3757295" cy="1768855"/>
            </a:xfrm>
            <a:prstGeom prst="rect">
              <a:avLst/>
            </a:prstGeom>
          </p:spPr>
        </p:pic>
        <p:sp>
          <p:nvSpPr>
            <p:cNvPr id="7" name="object 7"/>
            <p:cNvSpPr/>
            <p:nvPr/>
          </p:nvSpPr>
          <p:spPr>
            <a:xfrm>
              <a:off x="284606" y="4939411"/>
              <a:ext cx="3731260" cy="1091565"/>
            </a:xfrm>
            <a:custGeom>
              <a:avLst/>
              <a:gdLst/>
              <a:ahLst/>
              <a:cxnLst/>
              <a:rect l="l" t="t" r="r" b="b"/>
              <a:pathLst>
                <a:path w="3731260" h="1091564">
                  <a:moveTo>
                    <a:pt x="3577590" y="0"/>
                  </a:moveTo>
                  <a:lnTo>
                    <a:pt x="153174" y="0"/>
                  </a:lnTo>
                  <a:lnTo>
                    <a:pt x="104762" y="7874"/>
                  </a:lnTo>
                  <a:lnTo>
                    <a:pt x="62712" y="29590"/>
                  </a:lnTo>
                  <a:lnTo>
                    <a:pt x="29552" y="62737"/>
                  </a:lnTo>
                  <a:lnTo>
                    <a:pt x="7810" y="104775"/>
                  </a:lnTo>
                  <a:lnTo>
                    <a:pt x="0" y="153162"/>
                  </a:lnTo>
                  <a:lnTo>
                    <a:pt x="0" y="938072"/>
                  </a:lnTo>
                  <a:lnTo>
                    <a:pt x="7810" y="986485"/>
                  </a:lnTo>
                  <a:lnTo>
                    <a:pt x="29552" y="1028534"/>
                  </a:lnTo>
                  <a:lnTo>
                    <a:pt x="62712" y="1061681"/>
                  </a:lnTo>
                  <a:lnTo>
                    <a:pt x="104762" y="1083436"/>
                  </a:lnTo>
                  <a:lnTo>
                    <a:pt x="153174" y="1091247"/>
                  </a:lnTo>
                  <a:lnTo>
                    <a:pt x="3577590" y="1091247"/>
                  </a:lnTo>
                  <a:lnTo>
                    <a:pt x="3625977" y="1083436"/>
                  </a:lnTo>
                  <a:lnTo>
                    <a:pt x="3668014" y="1061681"/>
                  </a:lnTo>
                  <a:lnTo>
                    <a:pt x="3701160" y="1028534"/>
                  </a:lnTo>
                  <a:lnTo>
                    <a:pt x="3722878" y="986485"/>
                  </a:lnTo>
                  <a:lnTo>
                    <a:pt x="3730752" y="938072"/>
                  </a:lnTo>
                  <a:lnTo>
                    <a:pt x="3730752" y="153162"/>
                  </a:lnTo>
                  <a:lnTo>
                    <a:pt x="3722878" y="104775"/>
                  </a:lnTo>
                  <a:lnTo>
                    <a:pt x="3701160" y="62737"/>
                  </a:lnTo>
                  <a:lnTo>
                    <a:pt x="3668014" y="29590"/>
                  </a:lnTo>
                  <a:lnTo>
                    <a:pt x="3625977" y="7874"/>
                  </a:lnTo>
                  <a:lnTo>
                    <a:pt x="3577590" y="0"/>
                  </a:lnTo>
                  <a:close/>
                </a:path>
              </a:pathLst>
            </a:custGeom>
            <a:solidFill>
              <a:srgbClr val="092062"/>
            </a:solidFill>
          </p:spPr>
          <p:txBody>
            <a:bodyPr wrap="square" lIns="0" tIns="0" rIns="0" bIns="0" rtlCol="0"/>
            <a:lstStyle/>
            <a:p>
              <a:endParaRPr/>
            </a:p>
          </p:txBody>
        </p:sp>
      </p:grpSp>
      <p:grpSp>
        <p:nvGrpSpPr>
          <p:cNvPr id="8" name="object 8"/>
          <p:cNvGrpSpPr/>
          <p:nvPr/>
        </p:nvGrpSpPr>
        <p:grpSpPr>
          <a:xfrm>
            <a:off x="20953" y="890142"/>
            <a:ext cx="11908790" cy="4693920"/>
            <a:chOff x="20953" y="890142"/>
            <a:chExt cx="11908790" cy="4693920"/>
          </a:xfrm>
        </p:grpSpPr>
        <p:pic>
          <p:nvPicPr>
            <p:cNvPr id="9" name="object 9"/>
            <p:cNvPicPr/>
            <p:nvPr/>
          </p:nvPicPr>
          <p:blipFill>
            <a:blip r:embed="rId4" cstate="print"/>
            <a:stretch>
              <a:fillRect/>
            </a:stretch>
          </p:blipFill>
          <p:spPr>
            <a:xfrm>
              <a:off x="49780" y="2709036"/>
              <a:ext cx="4364101" cy="1732152"/>
            </a:xfrm>
            <a:prstGeom prst="rect">
              <a:avLst/>
            </a:prstGeom>
          </p:spPr>
        </p:pic>
        <p:pic>
          <p:nvPicPr>
            <p:cNvPr id="10" name="object 10"/>
            <p:cNvPicPr/>
            <p:nvPr/>
          </p:nvPicPr>
          <p:blipFill>
            <a:blip r:embed="rId5" cstate="print"/>
            <a:stretch>
              <a:fillRect/>
            </a:stretch>
          </p:blipFill>
          <p:spPr>
            <a:xfrm>
              <a:off x="597026" y="2725038"/>
              <a:ext cx="3326257" cy="1768856"/>
            </a:xfrm>
            <a:prstGeom prst="rect">
              <a:avLst/>
            </a:prstGeom>
          </p:spPr>
        </p:pic>
        <p:sp>
          <p:nvSpPr>
            <p:cNvPr id="11" name="object 11"/>
            <p:cNvSpPr/>
            <p:nvPr/>
          </p:nvSpPr>
          <p:spPr>
            <a:xfrm>
              <a:off x="257174" y="3042030"/>
              <a:ext cx="3731260" cy="1091565"/>
            </a:xfrm>
            <a:custGeom>
              <a:avLst/>
              <a:gdLst/>
              <a:ahLst/>
              <a:cxnLst/>
              <a:rect l="l" t="t" r="r" b="b"/>
              <a:pathLst>
                <a:path w="3731260" h="1091564">
                  <a:moveTo>
                    <a:pt x="3577590" y="0"/>
                  </a:moveTo>
                  <a:lnTo>
                    <a:pt x="153174" y="0"/>
                  </a:lnTo>
                  <a:lnTo>
                    <a:pt x="104762" y="7874"/>
                  </a:lnTo>
                  <a:lnTo>
                    <a:pt x="62712" y="29591"/>
                  </a:lnTo>
                  <a:lnTo>
                    <a:pt x="29552" y="62738"/>
                  </a:lnTo>
                  <a:lnTo>
                    <a:pt x="7810" y="104775"/>
                  </a:lnTo>
                  <a:lnTo>
                    <a:pt x="0" y="153162"/>
                  </a:lnTo>
                  <a:lnTo>
                    <a:pt x="0" y="938022"/>
                  </a:lnTo>
                  <a:lnTo>
                    <a:pt x="7810" y="986536"/>
                  </a:lnTo>
                  <a:lnTo>
                    <a:pt x="29552" y="1028573"/>
                  </a:lnTo>
                  <a:lnTo>
                    <a:pt x="62712" y="1061720"/>
                  </a:lnTo>
                  <a:lnTo>
                    <a:pt x="104762" y="1083437"/>
                  </a:lnTo>
                  <a:lnTo>
                    <a:pt x="153174" y="1091184"/>
                  </a:lnTo>
                  <a:lnTo>
                    <a:pt x="3577590" y="1091184"/>
                  </a:lnTo>
                  <a:lnTo>
                    <a:pt x="3625977" y="1083437"/>
                  </a:lnTo>
                  <a:lnTo>
                    <a:pt x="3668014" y="1061720"/>
                  </a:lnTo>
                  <a:lnTo>
                    <a:pt x="3701161" y="1028573"/>
                  </a:lnTo>
                  <a:lnTo>
                    <a:pt x="3722878" y="986536"/>
                  </a:lnTo>
                  <a:lnTo>
                    <a:pt x="3730752" y="938022"/>
                  </a:lnTo>
                  <a:lnTo>
                    <a:pt x="3730752" y="153162"/>
                  </a:lnTo>
                  <a:lnTo>
                    <a:pt x="3722878" y="104775"/>
                  </a:lnTo>
                  <a:lnTo>
                    <a:pt x="3701161" y="62738"/>
                  </a:lnTo>
                  <a:lnTo>
                    <a:pt x="3668014" y="29591"/>
                  </a:lnTo>
                  <a:lnTo>
                    <a:pt x="3625977" y="7874"/>
                  </a:lnTo>
                  <a:lnTo>
                    <a:pt x="3577590" y="0"/>
                  </a:lnTo>
                  <a:close/>
                </a:path>
              </a:pathLst>
            </a:custGeom>
            <a:solidFill>
              <a:srgbClr val="092062"/>
            </a:solidFill>
          </p:spPr>
          <p:txBody>
            <a:bodyPr wrap="square" lIns="0" tIns="0" rIns="0" bIns="0" rtlCol="0"/>
            <a:lstStyle/>
            <a:p>
              <a:endParaRPr/>
            </a:p>
          </p:txBody>
        </p:sp>
        <p:pic>
          <p:nvPicPr>
            <p:cNvPr id="12" name="object 12"/>
            <p:cNvPicPr/>
            <p:nvPr/>
          </p:nvPicPr>
          <p:blipFill>
            <a:blip r:embed="rId2" cstate="print"/>
            <a:stretch>
              <a:fillRect/>
            </a:stretch>
          </p:blipFill>
          <p:spPr>
            <a:xfrm>
              <a:off x="20953" y="890142"/>
              <a:ext cx="4470527" cy="1831086"/>
            </a:xfrm>
            <a:prstGeom prst="rect">
              <a:avLst/>
            </a:prstGeom>
          </p:spPr>
        </p:pic>
        <p:pic>
          <p:nvPicPr>
            <p:cNvPr id="13" name="object 13"/>
            <p:cNvPicPr/>
            <p:nvPr/>
          </p:nvPicPr>
          <p:blipFill>
            <a:blip r:embed="rId6" cstate="print"/>
            <a:stretch>
              <a:fillRect/>
            </a:stretch>
          </p:blipFill>
          <p:spPr>
            <a:xfrm>
              <a:off x="72768" y="1092834"/>
              <a:ext cx="4431157" cy="1494155"/>
            </a:xfrm>
            <a:prstGeom prst="rect">
              <a:avLst/>
            </a:prstGeom>
          </p:spPr>
        </p:pic>
        <p:sp>
          <p:nvSpPr>
            <p:cNvPr id="14" name="object 14"/>
            <p:cNvSpPr/>
            <p:nvPr/>
          </p:nvSpPr>
          <p:spPr>
            <a:xfrm>
              <a:off x="284606" y="1272666"/>
              <a:ext cx="3731260" cy="1091565"/>
            </a:xfrm>
            <a:custGeom>
              <a:avLst/>
              <a:gdLst/>
              <a:ahLst/>
              <a:cxnLst/>
              <a:rect l="l" t="t" r="r" b="b"/>
              <a:pathLst>
                <a:path w="3731260" h="1091564">
                  <a:moveTo>
                    <a:pt x="3577590" y="0"/>
                  </a:moveTo>
                  <a:lnTo>
                    <a:pt x="153174" y="0"/>
                  </a:lnTo>
                  <a:lnTo>
                    <a:pt x="104762" y="7874"/>
                  </a:lnTo>
                  <a:lnTo>
                    <a:pt x="62712" y="29591"/>
                  </a:lnTo>
                  <a:lnTo>
                    <a:pt x="29552" y="62737"/>
                  </a:lnTo>
                  <a:lnTo>
                    <a:pt x="7810" y="104775"/>
                  </a:lnTo>
                  <a:lnTo>
                    <a:pt x="0" y="153162"/>
                  </a:lnTo>
                  <a:lnTo>
                    <a:pt x="0" y="938022"/>
                  </a:lnTo>
                  <a:lnTo>
                    <a:pt x="7810" y="986536"/>
                  </a:lnTo>
                  <a:lnTo>
                    <a:pt x="29552" y="1028573"/>
                  </a:lnTo>
                  <a:lnTo>
                    <a:pt x="62712" y="1061720"/>
                  </a:lnTo>
                  <a:lnTo>
                    <a:pt x="104762" y="1083437"/>
                  </a:lnTo>
                  <a:lnTo>
                    <a:pt x="153174" y="1091184"/>
                  </a:lnTo>
                  <a:lnTo>
                    <a:pt x="3577590" y="1091184"/>
                  </a:lnTo>
                  <a:lnTo>
                    <a:pt x="3625977" y="1083437"/>
                  </a:lnTo>
                  <a:lnTo>
                    <a:pt x="3668014" y="1061720"/>
                  </a:lnTo>
                  <a:lnTo>
                    <a:pt x="3701160" y="1028573"/>
                  </a:lnTo>
                  <a:lnTo>
                    <a:pt x="3722878" y="986536"/>
                  </a:lnTo>
                  <a:lnTo>
                    <a:pt x="3730752" y="938022"/>
                  </a:lnTo>
                  <a:lnTo>
                    <a:pt x="3730752" y="153162"/>
                  </a:lnTo>
                  <a:lnTo>
                    <a:pt x="3722878" y="104775"/>
                  </a:lnTo>
                  <a:lnTo>
                    <a:pt x="3701160" y="62737"/>
                  </a:lnTo>
                  <a:lnTo>
                    <a:pt x="3668014" y="29591"/>
                  </a:lnTo>
                  <a:lnTo>
                    <a:pt x="3625977" y="7874"/>
                  </a:lnTo>
                  <a:lnTo>
                    <a:pt x="3577590" y="0"/>
                  </a:lnTo>
                  <a:close/>
                </a:path>
              </a:pathLst>
            </a:custGeom>
            <a:solidFill>
              <a:srgbClr val="092062"/>
            </a:solidFill>
          </p:spPr>
          <p:txBody>
            <a:bodyPr wrap="square" lIns="0" tIns="0" rIns="0" bIns="0" rtlCol="0"/>
            <a:lstStyle/>
            <a:p>
              <a:endParaRPr/>
            </a:p>
          </p:txBody>
        </p:sp>
        <p:pic>
          <p:nvPicPr>
            <p:cNvPr id="15" name="object 15"/>
            <p:cNvPicPr/>
            <p:nvPr/>
          </p:nvPicPr>
          <p:blipFill>
            <a:blip r:embed="rId7" cstate="print"/>
            <a:stretch>
              <a:fillRect/>
            </a:stretch>
          </p:blipFill>
          <p:spPr>
            <a:xfrm>
              <a:off x="4349115" y="1604898"/>
              <a:ext cx="7580375" cy="3979164"/>
            </a:xfrm>
            <a:prstGeom prst="rect">
              <a:avLst/>
            </a:prstGeom>
          </p:spPr>
        </p:pic>
      </p:grpSp>
      <p:grpSp>
        <p:nvGrpSpPr>
          <p:cNvPr id="16" name="object 16"/>
          <p:cNvGrpSpPr/>
          <p:nvPr/>
        </p:nvGrpSpPr>
        <p:grpSpPr>
          <a:xfrm>
            <a:off x="4349115" y="5655754"/>
            <a:ext cx="7580630" cy="622300"/>
            <a:chOff x="4349115" y="5655754"/>
            <a:chExt cx="7580630" cy="622300"/>
          </a:xfrm>
        </p:grpSpPr>
        <p:sp>
          <p:nvSpPr>
            <p:cNvPr id="17" name="object 17"/>
            <p:cNvSpPr/>
            <p:nvPr/>
          </p:nvSpPr>
          <p:spPr>
            <a:xfrm>
              <a:off x="4349115" y="5655754"/>
              <a:ext cx="7580630" cy="622300"/>
            </a:xfrm>
            <a:custGeom>
              <a:avLst/>
              <a:gdLst/>
              <a:ahLst/>
              <a:cxnLst/>
              <a:rect l="l" t="t" r="r" b="b"/>
              <a:pathLst>
                <a:path w="7580630" h="622300">
                  <a:moveTo>
                    <a:pt x="7476744" y="0"/>
                  </a:moveTo>
                  <a:lnTo>
                    <a:pt x="103632" y="0"/>
                  </a:lnTo>
                  <a:lnTo>
                    <a:pt x="63246" y="8140"/>
                  </a:lnTo>
                  <a:lnTo>
                    <a:pt x="30352" y="30340"/>
                  </a:lnTo>
                  <a:lnTo>
                    <a:pt x="8127" y="63284"/>
                  </a:lnTo>
                  <a:lnTo>
                    <a:pt x="0" y="103632"/>
                  </a:lnTo>
                  <a:lnTo>
                    <a:pt x="0" y="518160"/>
                  </a:lnTo>
                  <a:lnTo>
                    <a:pt x="8127" y="558495"/>
                  </a:lnTo>
                  <a:lnTo>
                    <a:pt x="30352" y="591439"/>
                  </a:lnTo>
                  <a:lnTo>
                    <a:pt x="63246" y="613638"/>
                  </a:lnTo>
                  <a:lnTo>
                    <a:pt x="103632" y="621792"/>
                  </a:lnTo>
                  <a:lnTo>
                    <a:pt x="7476744" y="621792"/>
                  </a:lnTo>
                  <a:lnTo>
                    <a:pt x="7517130" y="613638"/>
                  </a:lnTo>
                  <a:lnTo>
                    <a:pt x="7550023" y="591439"/>
                  </a:lnTo>
                  <a:lnTo>
                    <a:pt x="7572248" y="558495"/>
                  </a:lnTo>
                  <a:lnTo>
                    <a:pt x="7580376" y="518160"/>
                  </a:lnTo>
                  <a:lnTo>
                    <a:pt x="7580376" y="103632"/>
                  </a:lnTo>
                  <a:lnTo>
                    <a:pt x="7572248" y="63284"/>
                  </a:lnTo>
                  <a:lnTo>
                    <a:pt x="7550023" y="30340"/>
                  </a:lnTo>
                  <a:lnTo>
                    <a:pt x="7517130" y="8140"/>
                  </a:lnTo>
                  <a:lnTo>
                    <a:pt x="7476744" y="0"/>
                  </a:lnTo>
                  <a:close/>
                </a:path>
              </a:pathLst>
            </a:custGeom>
            <a:solidFill>
              <a:srgbClr val="C7C7C7"/>
            </a:solidFill>
          </p:spPr>
          <p:txBody>
            <a:bodyPr wrap="square" lIns="0" tIns="0" rIns="0" bIns="0" rtlCol="0"/>
            <a:lstStyle/>
            <a:p>
              <a:endParaRPr/>
            </a:p>
          </p:txBody>
        </p:sp>
        <p:pic>
          <p:nvPicPr>
            <p:cNvPr id="18" name="object 18"/>
            <p:cNvPicPr/>
            <p:nvPr/>
          </p:nvPicPr>
          <p:blipFill>
            <a:blip r:embed="rId8" cstate="print"/>
            <a:stretch>
              <a:fillRect/>
            </a:stretch>
          </p:blipFill>
          <p:spPr>
            <a:xfrm>
              <a:off x="10845927" y="5776150"/>
              <a:ext cx="649224" cy="388620"/>
            </a:xfrm>
            <a:prstGeom prst="rect">
              <a:avLst/>
            </a:prstGeom>
          </p:spPr>
        </p:pic>
        <p:pic>
          <p:nvPicPr>
            <p:cNvPr id="19" name="object 19"/>
            <p:cNvPicPr/>
            <p:nvPr/>
          </p:nvPicPr>
          <p:blipFill>
            <a:blip r:embed="rId9" cstate="print"/>
            <a:stretch>
              <a:fillRect/>
            </a:stretch>
          </p:blipFill>
          <p:spPr>
            <a:xfrm>
              <a:off x="4783455" y="5765482"/>
              <a:ext cx="742188" cy="402336"/>
            </a:xfrm>
            <a:prstGeom prst="rect">
              <a:avLst/>
            </a:prstGeom>
          </p:spPr>
        </p:pic>
      </p:grpSp>
      <p:sp>
        <p:nvSpPr>
          <p:cNvPr id="20" name="object 20"/>
          <p:cNvSpPr txBox="1">
            <a:spLocks noGrp="1"/>
          </p:cNvSpPr>
          <p:nvPr>
            <p:ph type="title"/>
          </p:nvPr>
        </p:nvSpPr>
        <p:spPr>
          <a:prstGeom prst="rect">
            <a:avLst/>
          </a:prstGeom>
        </p:spPr>
        <p:txBody>
          <a:bodyPr vert="horz" wrap="square" lIns="0" tIns="14605" rIns="0" bIns="0" rtlCol="0">
            <a:spAutoFit/>
          </a:bodyPr>
          <a:lstStyle/>
          <a:p>
            <a:pPr marL="661670">
              <a:lnSpc>
                <a:spcPct val="100000"/>
              </a:lnSpc>
              <a:spcBef>
                <a:spcPts val="115"/>
              </a:spcBef>
            </a:pPr>
            <a:r>
              <a:rPr sz="2700" dirty="0">
                <a:solidFill>
                  <a:srgbClr val="2A1680"/>
                </a:solidFill>
              </a:rPr>
              <a:t>OFII</a:t>
            </a:r>
            <a:r>
              <a:rPr sz="2700" spc="-80" dirty="0">
                <a:solidFill>
                  <a:srgbClr val="2A1680"/>
                </a:solidFill>
              </a:rPr>
              <a:t> </a:t>
            </a:r>
            <a:r>
              <a:rPr sz="2700" dirty="0">
                <a:solidFill>
                  <a:srgbClr val="2A1680"/>
                </a:solidFill>
              </a:rPr>
              <a:t>Services</a:t>
            </a:r>
            <a:r>
              <a:rPr sz="2700" spc="-60" dirty="0">
                <a:solidFill>
                  <a:srgbClr val="2A1680"/>
                </a:solidFill>
              </a:rPr>
              <a:t> </a:t>
            </a:r>
            <a:r>
              <a:rPr sz="2700" dirty="0">
                <a:solidFill>
                  <a:srgbClr val="2A1680"/>
                </a:solidFill>
              </a:rPr>
              <a:t>and</a:t>
            </a:r>
            <a:r>
              <a:rPr sz="2700" spc="-60" dirty="0">
                <a:solidFill>
                  <a:srgbClr val="2A1680"/>
                </a:solidFill>
              </a:rPr>
              <a:t> </a:t>
            </a:r>
            <a:r>
              <a:rPr sz="2700" spc="-10" dirty="0">
                <a:solidFill>
                  <a:srgbClr val="2A1680"/>
                </a:solidFill>
              </a:rPr>
              <a:t>Capabilities</a:t>
            </a:r>
            <a:endParaRPr sz="2700"/>
          </a:p>
        </p:txBody>
      </p:sp>
      <p:sp>
        <p:nvSpPr>
          <p:cNvPr id="21" name="object 21"/>
          <p:cNvSpPr txBox="1"/>
          <p:nvPr/>
        </p:nvSpPr>
        <p:spPr>
          <a:xfrm>
            <a:off x="5761735" y="898982"/>
            <a:ext cx="4969510" cy="454025"/>
          </a:xfrm>
          <a:prstGeom prst="rect">
            <a:avLst/>
          </a:prstGeom>
        </p:spPr>
        <p:txBody>
          <a:bodyPr vert="horz" wrap="square" lIns="0" tIns="13970" rIns="0" bIns="0" rtlCol="0">
            <a:spAutoFit/>
          </a:bodyPr>
          <a:lstStyle/>
          <a:p>
            <a:pPr marL="12700">
              <a:lnSpc>
                <a:spcPct val="100000"/>
              </a:lnSpc>
              <a:spcBef>
                <a:spcPts val="110"/>
              </a:spcBef>
            </a:pPr>
            <a:r>
              <a:rPr sz="2800" b="1" u="sng" dirty="0">
                <a:solidFill>
                  <a:srgbClr val="092062"/>
                </a:solidFill>
                <a:uFill>
                  <a:solidFill>
                    <a:srgbClr val="092062"/>
                  </a:solidFill>
                </a:uFill>
                <a:latin typeface="Arial"/>
                <a:cs typeface="Arial"/>
              </a:rPr>
              <a:t>SEA</a:t>
            </a:r>
            <a:r>
              <a:rPr sz="2800" b="1" u="sng" spc="-175" dirty="0">
                <a:solidFill>
                  <a:srgbClr val="092062"/>
                </a:solidFill>
                <a:uFill>
                  <a:solidFill>
                    <a:srgbClr val="092062"/>
                  </a:solidFill>
                </a:uFill>
                <a:latin typeface="Arial"/>
                <a:cs typeface="Arial"/>
              </a:rPr>
              <a:t> </a:t>
            </a:r>
            <a:r>
              <a:rPr sz="2800" b="1" u="sng" dirty="0">
                <a:solidFill>
                  <a:srgbClr val="092062"/>
                </a:solidFill>
                <a:uFill>
                  <a:solidFill>
                    <a:srgbClr val="092062"/>
                  </a:solidFill>
                </a:uFill>
                <a:latin typeface="Arial"/>
                <a:cs typeface="Arial"/>
              </a:rPr>
              <a:t>FREIGHT</a:t>
            </a:r>
            <a:r>
              <a:rPr sz="2800" b="1" u="sng" spc="-95" dirty="0">
                <a:solidFill>
                  <a:srgbClr val="092062"/>
                </a:solidFill>
                <a:uFill>
                  <a:solidFill>
                    <a:srgbClr val="092062"/>
                  </a:solidFill>
                </a:uFill>
                <a:latin typeface="Arial"/>
                <a:cs typeface="Arial"/>
              </a:rPr>
              <a:t> </a:t>
            </a:r>
            <a:r>
              <a:rPr sz="2800" b="1" u="sng" spc="-10" dirty="0">
                <a:solidFill>
                  <a:srgbClr val="092062"/>
                </a:solidFill>
                <a:uFill>
                  <a:solidFill>
                    <a:srgbClr val="092062"/>
                  </a:solidFill>
                </a:uFill>
                <a:latin typeface="Arial"/>
                <a:cs typeface="Arial"/>
              </a:rPr>
              <a:t>FORWARDING</a:t>
            </a:r>
            <a:endParaRPr sz="2800">
              <a:latin typeface="Arial"/>
              <a:cs typeface="Arial"/>
            </a:endParaRPr>
          </a:p>
        </p:txBody>
      </p:sp>
      <p:sp>
        <p:nvSpPr>
          <p:cNvPr id="22" name="object 22"/>
          <p:cNvSpPr txBox="1"/>
          <p:nvPr/>
        </p:nvSpPr>
        <p:spPr>
          <a:xfrm>
            <a:off x="481076" y="1518284"/>
            <a:ext cx="3343910" cy="574040"/>
          </a:xfrm>
          <a:prstGeom prst="rect">
            <a:avLst/>
          </a:prstGeom>
        </p:spPr>
        <p:txBody>
          <a:bodyPr vert="horz" wrap="square" lIns="0" tIns="12700" rIns="0" bIns="0" rtlCol="0">
            <a:spAutoFit/>
          </a:bodyPr>
          <a:lstStyle/>
          <a:p>
            <a:pPr marL="774700" marR="5080" indent="-762635">
              <a:lnSpc>
                <a:spcPct val="100000"/>
              </a:lnSpc>
              <a:spcBef>
                <a:spcPts val="100"/>
              </a:spcBef>
            </a:pPr>
            <a:r>
              <a:rPr sz="1800" b="1" spc="-10" dirty="0">
                <a:solidFill>
                  <a:srgbClr val="FFFFFF"/>
                </a:solidFill>
                <a:latin typeface="Arial"/>
                <a:cs typeface="Arial"/>
              </a:rPr>
              <a:t>NVOCC</a:t>
            </a:r>
            <a:r>
              <a:rPr sz="1800" b="1" spc="-114" dirty="0">
                <a:solidFill>
                  <a:srgbClr val="FFFFFF"/>
                </a:solidFill>
                <a:latin typeface="Arial"/>
                <a:cs typeface="Arial"/>
              </a:rPr>
              <a:t> </a:t>
            </a:r>
            <a:r>
              <a:rPr sz="1800" b="1" spc="-10" dirty="0">
                <a:solidFill>
                  <a:srgbClr val="FFFFFF"/>
                </a:solidFill>
                <a:latin typeface="Arial"/>
                <a:cs typeface="Arial"/>
              </a:rPr>
              <a:t>(Non-</a:t>
            </a:r>
            <a:r>
              <a:rPr sz="1800" b="1" dirty="0">
                <a:solidFill>
                  <a:srgbClr val="FFFFFF"/>
                </a:solidFill>
                <a:latin typeface="Arial"/>
                <a:cs typeface="Arial"/>
              </a:rPr>
              <a:t>Vessel</a:t>
            </a:r>
            <a:r>
              <a:rPr sz="1800" b="1" spc="-65" dirty="0">
                <a:solidFill>
                  <a:srgbClr val="FFFFFF"/>
                </a:solidFill>
                <a:latin typeface="Arial"/>
                <a:cs typeface="Arial"/>
              </a:rPr>
              <a:t> </a:t>
            </a:r>
            <a:r>
              <a:rPr sz="1800" b="1" spc="-10" dirty="0">
                <a:solidFill>
                  <a:srgbClr val="FFFFFF"/>
                </a:solidFill>
                <a:latin typeface="Arial"/>
                <a:cs typeface="Arial"/>
              </a:rPr>
              <a:t>Operating </a:t>
            </a:r>
            <a:r>
              <a:rPr sz="1800" b="1" dirty="0">
                <a:solidFill>
                  <a:srgbClr val="FFFFFF"/>
                </a:solidFill>
                <a:latin typeface="Arial"/>
                <a:cs typeface="Arial"/>
              </a:rPr>
              <a:t>Common</a:t>
            </a:r>
            <a:r>
              <a:rPr sz="1800" b="1" spc="-85" dirty="0">
                <a:solidFill>
                  <a:srgbClr val="FFFFFF"/>
                </a:solidFill>
                <a:latin typeface="Arial"/>
                <a:cs typeface="Arial"/>
              </a:rPr>
              <a:t> </a:t>
            </a:r>
            <a:r>
              <a:rPr sz="1800" b="1" spc="-10" dirty="0">
                <a:solidFill>
                  <a:srgbClr val="FFFFFF"/>
                </a:solidFill>
                <a:latin typeface="Arial"/>
                <a:cs typeface="Arial"/>
              </a:rPr>
              <a:t>Carrier</a:t>
            </a:r>
            <a:endParaRPr sz="1800">
              <a:latin typeface="Arial"/>
              <a:cs typeface="Arial"/>
            </a:endParaRPr>
          </a:p>
        </p:txBody>
      </p:sp>
      <p:sp>
        <p:nvSpPr>
          <p:cNvPr id="23" name="object 23"/>
          <p:cNvSpPr txBox="1"/>
          <p:nvPr/>
        </p:nvSpPr>
        <p:spPr>
          <a:xfrm>
            <a:off x="996492" y="3155696"/>
            <a:ext cx="2250440" cy="842644"/>
          </a:xfrm>
          <a:prstGeom prst="rect">
            <a:avLst/>
          </a:prstGeom>
        </p:spPr>
        <p:txBody>
          <a:bodyPr vert="horz" wrap="square" lIns="0" tIns="15240" rIns="0" bIns="0" rtlCol="0">
            <a:spAutoFit/>
          </a:bodyPr>
          <a:lstStyle/>
          <a:p>
            <a:pPr marL="12065" marR="5080" indent="-2540" algn="ctr">
              <a:lnSpc>
                <a:spcPct val="98900"/>
              </a:lnSpc>
              <a:spcBef>
                <a:spcPts val="120"/>
              </a:spcBef>
            </a:pPr>
            <a:r>
              <a:rPr sz="1800" b="1" dirty="0">
                <a:solidFill>
                  <a:srgbClr val="FFFFFF"/>
                </a:solidFill>
                <a:latin typeface="Arial"/>
                <a:cs typeface="Arial"/>
              </a:rPr>
              <a:t>3rd</a:t>
            </a:r>
            <a:r>
              <a:rPr sz="1800" b="1" spc="5" dirty="0">
                <a:solidFill>
                  <a:srgbClr val="FFFFFF"/>
                </a:solidFill>
                <a:latin typeface="Arial"/>
                <a:cs typeface="Arial"/>
              </a:rPr>
              <a:t> </a:t>
            </a:r>
            <a:r>
              <a:rPr sz="1800" b="1" dirty="0">
                <a:solidFill>
                  <a:srgbClr val="FFFFFF"/>
                </a:solidFill>
                <a:latin typeface="Arial"/>
                <a:cs typeface="Arial"/>
              </a:rPr>
              <a:t>Party</a:t>
            </a:r>
            <a:r>
              <a:rPr sz="1800" b="1" spc="-60" dirty="0">
                <a:solidFill>
                  <a:srgbClr val="FFFFFF"/>
                </a:solidFill>
                <a:latin typeface="Arial"/>
                <a:cs typeface="Arial"/>
              </a:rPr>
              <a:t> </a:t>
            </a:r>
            <a:r>
              <a:rPr sz="1800" b="1" spc="-10" dirty="0">
                <a:solidFill>
                  <a:srgbClr val="FFFFFF"/>
                </a:solidFill>
                <a:latin typeface="Arial"/>
                <a:cs typeface="Arial"/>
              </a:rPr>
              <a:t>Logistics </a:t>
            </a:r>
            <a:r>
              <a:rPr sz="1800" b="1" dirty="0">
                <a:solidFill>
                  <a:srgbClr val="FFFFFF"/>
                </a:solidFill>
                <a:latin typeface="Arial"/>
                <a:cs typeface="Arial"/>
              </a:rPr>
              <a:t>(Origin</a:t>
            </a:r>
            <a:r>
              <a:rPr sz="1800" b="1" spc="-80" dirty="0">
                <a:solidFill>
                  <a:srgbClr val="FFFFFF"/>
                </a:solidFill>
                <a:latin typeface="Arial"/>
                <a:cs typeface="Arial"/>
              </a:rPr>
              <a:t> </a:t>
            </a:r>
            <a:r>
              <a:rPr sz="1800" b="1" dirty="0">
                <a:solidFill>
                  <a:srgbClr val="FFFFFF"/>
                </a:solidFill>
                <a:latin typeface="Arial"/>
                <a:cs typeface="Arial"/>
              </a:rPr>
              <a:t>Vendor</a:t>
            </a:r>
            <a:r>
              <a:rPr sz="1800" b="1" spc="-85" dirty="0">
                <a:solidFill>
                  <a:srgbClr val="FFFFFF"/>
                </a:solidFill>
                <a:latin typeface="Arial"/>
                <a:cs typeface="Arial"/>
              </a:rPr>
              <a:t> </a:t>
            </a:r>
            <a:r>
              <a:rPr sz="1800" b="1" dirty="0">
                <a:solidFill>
                  <a:srgbClr val="FFFFFF"/>
                </a:solidFill>
                <a:latin typeface="Arial"/>
                <a:cs typeface="Arial"/>
              </a:rPr>
              <a:t>/</a:t>
            </a:r>
            <a:r>
              <a:rPr sz="1800" b="1" spc="-80" dirty="0">
                <a:solidFill>
                  <a:srgbClr val="FFFFFF"/>
                </a:solidFill>
                <a:latin typeface="Arial"/>
                <a:cs typeface="Arial"/>
              </a:rPr>
              <a:t> </a:t>
            </a:r>
            <a:r>
              <a:rPr sz="1800" b="1" spc="-20" dirty="0">
                <a:solidFill>
                  <a:srgbClr val="FFFFFF"/>
                </a:solidFill>
                <a:latin typeface="Arial"/>
                <a:cs typeface="Arial"/>
              </a:rPr>
              <a:t>P.O. </a:t>
            </a:r>
            <a:r>
              <a:rPr sz="1800" b="1" spc="-10" dirty="0">
                <a:solidFill>
                  <a:srgbClr val="FFFFFF"/>
                </a:solidFill>
                <a:latin typeface="Arial"/>
                <a:cs typeface="Arial"/>
              </a:rPr>
              <a:t>Management)</a:t>
            </a:r>
            <a:endParaRPr sz="1800">
              <a:latin typeface="Arial"/>
              <a:cs typeface="Arial"/>
            </a:endParaRPr>
          </a:p>
        </p:txBody>
      </p:sp>
      <p:sp>
        <p:nvSpPr>
          <p:cNvPr id="24" name="object 24"/>
          <p:cNvSpPr txBox="1"/>
          <p:nvPr/>
        </p:nvSpPr>
        <p:spPr>
          <a:xfrm>
            <a:off x="807516" y="5052441"/>
            <a:ext cx="2682875" cy="842644"/>
          </a:xfrm>
          <a:prstGeom prst="rect">
            <a:avLst/>
          </a:prstGeom>
        </p:spPr>
        <p:txBody>
          <a:bodyPr vert="horz" wrap="square" lIns="0" tIns="15240" rIns="0" bIns="0" rtlCol="0">
            <a:spAutoFit/>
          </a:bodyPr>
          <a:lstStyle/>
          <a:p>
            <a:pPr marL="12700" marR="5080" algn="ctr">
              <a:lnSpc>
                <a:spcPct val="98900"/>
              </a:lnSpc>
              <a:spcBef>
                <a:spcPts val="120"/>
              </a:spcBef>
            </a:pPr>
            <a:r>
              <a:rPr sz="1800" b="1" dirty="0">
                <a:solidFill>
                  <a:srgbClr val="FFFFFF"/>
                </a:solidFill>
                <a:latin typeface="Arial"/>
                <a:cs typeface="Arial"/>
              </a:rPr>
              <a:t>Special</a:t>
            </a:r>
            <a:r>
              <a:rPr sz="1800" b="1" spc="-114" dirty="0">
                <a:solidFill>
                  <a:srgbClr val="FFFFFF"/>
                </a:solidFill>
                <a:latin typeface="Arial"/>
                <a:cs typeface="Arial"/>
              </a:rPr>
              <a:t> </a:t>
            </a:r>
            <a:r>
              <a:rPr sz="1800" b="1" dirty="0">
                <a:solidFill>
                  <a:srgbClr val="FFFFFF"/>
                </a:solidFill>
                <a:latin typeface="Arial"/>
                <a:cs typeface="Arial"/>
              </a:rPr>
              <a:t>Freight</a:t>
            </a:r>
            <a:r>
              <a:rPr sz="1800" b="1" spc="-85" dirty="0">
                <a:solidFill>
                  <a:srgbClr val="FFFFFF"/>
                </a:solidFill>
                <a:latin typeface="Arial"/>
                <a:cs typeface="Arial"/>
              </a:rPr>
              <a:t> </a:t>
            </a:r>
            <a:r>
              <a:rPr sz="1800" b="1" spc="-10" dirty="0">
                <a:solidFill>
                  <a:srgbClr val="FFFFFF"/>
                </a:solidFill>
                <a:latin typeface="Arial"/>
                <a:cs typeface="Arial"/>
              </a:rPr>
              <a:t>Handling </a:t>
            </a:r>
            <a:r>
              <a:rPr sz="1800" b="1" dirty="0">
                <a:solidFill>
                  <a:srgbClr val="FFFFFF"/>
                </a:solidFill>
                <a:latin typeface="Arial"/>
                <a:cs typeface="Arial"/>
              </a:rPr>
              <a:t>(Commercial</a:t>
            </a:r>
            <a:r>
              <a:rPr sz="1800" b="1" spc="-40" dirty="0">
                <a:solidFill>
                  <a:srgbClr val="FFFFFF"/>
                </a:solidFill>
                <a:latin typeface="Arial"/>
                <a:cs typeface="Arial"/>
              </a:rPr>
              <a:t> </a:t>
            </a:r>
            <a:r>
              <a:rPr sz="1800" b="1" dirty="0">
                <a:solidFill>
                  <a:srgbClr val="FFFFFF"/>
                </a:solidFill>
                <a:latin typeface="Arial"/>
                <a:cs typeface="Arial"/>
              </a:rPr>
              <a:t>and</a:t>
            </a:r>
            <a:r>
              <a:rPr sz="1800" b="1" spc="-35" dirty="0">
                <a:solidFill>
                  <a:srgbClr val="FFFFFF"/>
                </a:solidFill>
                <a:latin typeface="Arial"/>
                <a:cs typeface="Arial"/>
              </a:rPr>
              <a:t> </a:t>
            </a:r>
            <a:r>
              <a:rPr sz="1800" b="1" spc="-20" dirty="0">
                <a:solidFill>
                  <a:srgbClr val="FFFFFF"/>
                </a:solidFill>
                <a:latin typeface="Arial"/>
                <a:cs typeface="Arial"/>
              </a:rPr>
              <a:t>Non- </a:t>
            </a:r>
            <a:r>
              <a:rPr sz="1800" b="1" dirty="0">
                <a:solidFill>
                  <a:srgbClr val="FFFFFF"/>
                </a:solidFill>
                <a:latin typeface="Arial"/>
                <a:cs typeface="Arial"/>
              </a:rPr>
              <a:t>Commercial</a:t>
            </a:r>
            <a:r>
              <a:rPr sz="1800" b="1" spc="-45" dirty="0">
                <a:solidFill>
                  <a:srgbClr val="FFFFFF"/>
                </a:solidFill>
                <a:latin typeface="Arial"/>
                <a:cs typeface="Arial"/>
              </a:rPr>
              <a:t> </a:t>
            </a:r>
            <a:r>
              <a:rPr sz="1800" b="1" spc="-10" dirty="0">
                <a:solidFill>
                  <a:srgbClr val="FFFFFF"/>
                </a:solidFill>
                <a:latin typeface="Arial"/>
                <a:cs typeface="Arial"/>
              </a:rPr>
              <a:t>Cargo</a:t>
            </a:r>
            <a:endParaRPr sz="1800">
              <a:latin typeface="Arial"/>
              <a:cs typeface="Arial"/>
            </a:endParaRPr>
          </a:p>
        </p:txBody>
      </p:sp>
      <p:sp>
        <p:nvSpPr>
          <p:cNvPr id="25" name="object 25"/>
          <p:cNvSpPr txBox="1"/>
          <p:nvPr/>
        </p:nvSpPr>
        <p:spPr>
          <a:xfrm>
            <a:off x="6340855" y="5869635"/>
            <a:ext cx="3565525" cy="193675"/>
          </a:xfrm>
          <a:prstGeom prst="rect">
            <a:avLst/>
          </a:prstGeom>
        </p:spPr>
        <p:txBody>
          <a:bodyPr vert="horz" wrap="square" lIns="0" tIns="12700" rIns="0" bIns="0" rtlCol="0">
            <a:spAutoFit/>
          </a:bodyPr>
          <a:lstStyle/>
          <a:p>
            <a:pPr marL="12700">
              <a:lnSpc>
                <a:spcPct val="100000"/>
              </a:lnSpc>
              <a:spcBef>
                <a:spcPts val="100"/>
              </a:spcBef>
            </a:pPr>
            <a:r>
              <a:rPr sz="1100" b="1" i="1" spc="-10" dirty="0">
                <a:solidFill>
                  <a:srgbClr val="2C75B6"/>
                </a:solidFill>
                <a:latin typeface="Calibri"/>
                <a:cs typeface="Calibri"/>
              </a:rPr>
              <a:t>Non-Commercial</a:t>
            </a:r>
            <a:r>
              <a:rPr sz="1100" b="1" i="1" spc="-60" dirty="0">
                <a:solidFill>
                  <a:srgbClr val="2C75B6"/>
                </a:solidFill>
                <a:latin typeface="Calibri"/>
                <a:cs typeface="Calibri"/>
              </a:rPr>
              <a:t> </a:t>
            </a:r>
            <a:r>
              <a:rPr sz="1100" b="1" i="1" spc="-10" dirty="0">
                <a:solidFill>
                  <a:srgbClr val="2C75B6"/>
                </a:solidFill>
                <a:latin typeface="Calibri"/>
                <a:cs typeface="Calibri"/>
              </a:rPr>
              <a:t>Freight</a:t>
            </a:r>
            <a:r>
              <a:rPr sz="1100" b="1" i="1" spc="20" dirty="0">
                <a:solidFill>
                  <a:srgbClr val="2C75B6"/>
                </a:solidFill>
                <a:latin typeface="Calibri"/>
                <a:cs typeface="Calibri"/>
              </a:rPr>
              <a:t> </a:t>
            </a:r>
            <a:r>
              <a:rPr sz="1100" b="1" i="1" spc="-10" dirty="0">
                <a:solidFill>
                  <a:srgbClr val="2C75B6"/>
                </a:solidFill>
                <a:latin typeface="Calibri"/>
                <a:cs typeface="Calibri"/>
              </a:rPr>
              <a:t>(Household</a:t>
            </a:r>
            <a:r>
              <a:rPr sz="1100" b="1" i="1" spc="-30" dirty="0">
                <a:solidFill>
                  <a:srgbClr val="2C75B6"/>
                </a:solidFill>
                <a:latin typeface="Calibri"/>
                <a:cs typeface="Calibri"/>
              </a:rPr>
              <a:t> </a:t>
            </a:r>
            <a:r>
              <a:rPr sz="1100" b="1" i="1" dirty="0">
                <a:solidFill>
                  <a:srgbClr val="2C75B6"/>
                </a:solidFill>
                <a:latin typeface="Calibri"/>
                <a:cs typeface="Calibri"/>
              </a:rPr>
              <a:t>Goods</a:t>
            </a:r>
            <a:r>
              <a:rPr sz="1100" b="1" i="1" spc="-20" dirty="0">
                <a:solidFill>
                  <a:srgbClr val="2C75B6"/>
                </a:solidFill>
                <a:latin typeface="Calibri"/>
                <a:cs typeface="Calibri"/>
              </a:rPr>
              <a:t> </a:t>
            </a:r>
            <a:r>
              <a:rPr sz="1100" b="1" i="1" dirty="0">
                <a:solidFill>
                  <a:srgbClr val="2C75B6"/>
                </a:solidFill>
                <a:latin typeface="Calibri"/>
                <a:cs typeface="Calibri"/>
              </a:rPr>
              <a:t>&amp;</a:t>
            </a:r>
            <a:r>
              <a:rPr sz="1100" b="1" i="1" spc="30" dirty="0">
                <a:solidFill>
                  <a:srgbClr val="2C75B6"/>
                </a:solidFill>
                <a:latin typeface="Calibri"/>
                <a:cs typeface="Calibri"/>
              </a:rPr>
              <a:t> </a:t>
            </a:r>
            <a:r>
              <a:rPr sz="1100" b="1" i="1" spc="-10" dirty="0">
                <a:solidFill>
                  <a:srgbClr val="2C75B6"/>
                </a:solidFill>
                <a:latin typeface="Calibri"/>
                <a:cs typeface="Calibri"/>
              </a:rPr>
              <a:t>Personal</a:t>
            </a:r>
            <a:r>
              <a:rPr sz="1100" b="1" i="1" spc="-25" dirty="0">
                <a:solidFill>
                  <a:srgbClr val="2C75B6"/>
                </a:solidFill>
                <a:latin typeface="Calibri"/>
                <a:cs typeface="Calibri"/>
              </a:rPr>
              <a:t> </a:t>
            </a:r>
            <a:r>
              <a:rPr sz="1100" b="1" i="1" spc="-10" dirty="0">
                <a:solidFill>
                  <a:srgbClr val="2C75B6"/>
                </a:solidFill>
                <a:latin typeface="Calibri"/>
                <a:cs typeface="Calibri"/>
              </a:rPr>
              <a:t>Effects</a:t>
            </a:r>
            <a:endParaRPr sz="1100">
              <a:latin typeface="Calibri"/>
              <a:cs typeface="Calibri"/>
            </a:endParaRPr>
          </a:p>
        </p:txBody>
      </p:sp>
      <p:sp>
        <p:nvSpPr>
          <p:cNvPr id="26" name="object 26"/>
          <p:cNvSpPr/>
          <p:nvPr/>
        </p:nvSpPr>
        <p:spPr>
          <a:xfrm>
            <a:off x="1209675" y="674369"/>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pic>
        <p:nvPicPr>
          <p:cNvPr id="27" name="object 27"/>
          <p:cNvPicPr/>
          <p:nvPr/>
        </p:nvPicPr>
        <p:blipFill>
          <a:blip r:embed="rId10" cstate="print"/>
          <a:stretch>
            <a:fillRect/>
          </a:stretch>
        </p:blipFill>
        <p:spPr>
          <a:xfrm>
            <a:off x="25400" y="125095"/>
            <a:ext cx="1119543" cy="524509"/>
          </a:xfrm>
          <a:prstGeom prst="rect">
            <a:avLst/>
          </a:prstGeom>
        </p:spPr>
      </p:pic>
      <p:sp>
        <p:nvSpPr>
          <p:cNvPr id="28" name="object 28"/>
          <p:cNvSpPr/>
          <p:nvPr/>
        </p:nvSpPr>
        <p:spPr>
          <a:xfrm>
            <a:off x="0" y="6693466"/>
            <a:ext cx="11363325" cy="155575"/>
          </a:xfrm>
          <a:custGeom>
            <a:avLst/>
            <a:gdLst/>
            <a:ahLst/>
            <a:cxnLst/>
            <a:rect l="l" t="t" r="r" b="b"/>
            <a:pathLst>
              <a:path w="11363325" h="155575">
                <a:moveTo>
                  <a:pt x="11362944" y="0"/>
                </a:moveTo>
                <a:lnTo>
                  <a:pt x="0" y="0"/>
                </a:lnTo>
                <a:lnTo>
                  <a:pt x="0" y="155447"/>
                </a:lnTo>
                <a:lnTo>
                  <a:pt x="11362944" y="155447"/>
                </a:lnTo>
                <a:lnTo>
                  <a:pt x="11362944" y="0"/>
                </a:lnTo>
                <a:close/>
              </a:path>
            </a:pathLst>
          </a:custGeom>
          <a:solidFill>
            <a:srgbClr val="001543"/>
          </a:solidFill>
        </p:spPr>
        <p:txBody>
          <a:bodyPr wrap="square" lIns="0" tIns="0" rIns="0" bIns="0" rtlCol="0"/>
          <a:lstStyle/>
          <a:p>
            <a:endParaRPr/>
          </a:p>
        </p:txBody>
      </p:sp>
      <p:pic>
        <p:nvPicPr>
          <p:cNvPr id="29" name="object 29"/>
          <p:cNvPicPr/>
          <p:nvPr/>
        </p:nvPicPr>
        <p:blipFill>
          <a:blip r:embed="rId11" cstate="print"/>
          <a:stretch>
            <a:fillRect/>
          </a:stretch>
        </p:blipFill>
        <p:spPr>
          <a:xfrm>
            <a:off x="3147060" y="313054"/>
            <a:ext cx="112184" cy="182245"/>
          </a:xfrm>
          <a:prstGeom prst="rect">
            <a:avLst/>
          </a:prstGeom>
        </p:spPr>
      </p:pic>
      <p:pic>
        <p:nvPicPr>
          <p:cNvPr id="30" name="object 30"/>
          <p:cNvPicPr/>
          <p:nvPr/>
        </p:nvPicPr>
        <p:blipFill>
          <a:blip r:embed="rId12" cstate="print"/>
          <a:stretch>
            <a:fillRect/>
          </a:stretch>
        </p:blipFill>
        <p:spPr>
          <a:xfrm>
            <a:off x="11499850" y="6472557"/>
            <a:ext cx="560070" cy="31992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4605" rIns="0" bIns="0" rtlCol="0">
            <a:spAutoFit/>
          </a:bodyPr>
          <a:lstStyle/>
          <a:p>
            <a:pPr marL="661670">
              <a:lnSpc>
                <a:spcPct val="100000"/>
              </a:lnSpc>
              <a:spcBef>
                <a:spcPts val="115"/>
              </a:spcBef>
            </a:pPr>
            <a:r>
              <a:rPr sz="2700" dirty="0">
                <a:solidFill>
                  <a:srgbClr val="2A1680"/>
                </a:solidFill>
              </a:rPr>
              <a:t>OFII</a:t>
            </a:r>
            <a:r>
              <a:rPr sz="2700" spc="-80" dirty="0">
                <a:solidFill>
                  <a:srgbClr val="2A1680"/>
                </a:solidFill>
              </a:rPr>
              <a:t> </a:t>
            </a:r>
            <a:r>
              <a:rPr sz="2700" dirty="0">
                <a:solidFill>
                  <a:srgbClr val="2A1680"/>
                </a:solidFill>
              </a:rPr>
              <a:t>Services</a:t>
            </a:r>
            <a:r>
              <a:rPr sz="2700" spc="-60" dirty="0">
                <a:solidFill>
                  <a:srgbClr val="2A1680"/>
                </a:solidFill>
              </a:rPr>
              <a:t> </a:t>
            </a:r>
            <a:r>
              <a:rPr sz="2700" dirty="0">
                <a:solidFill>
                  <a:srgbClr val="2A1680"/>
                </a:solidFill>
              </a:rPr>
              <a:t>and</a:t>
            </a:r>
            <a:r>
              <a:rPr sz="2700" spc="-60" dirty="0">
                <a:solidFill>
                  <a:srgbClr val="2A1680"/>
                </a:solidFill>
              </a:rPr>
              <a:t> </a:t>
            </a:r>
            <a:r>
              <a:rPr sz="2700" spc="-10" dirty="0">
                <a:solidFill>
                  <a:srgbClr val="2A1680"/>
                </a:solidFill>
              </a:rPr>
              <a:t>Capabilities</a:t>
            </a:r>
            <a:endParaRPr sz="2700"/>
          </a:p>
        </p:txBody>
      </p:sp>
      <p:grpSp>
        <p:nvGrpSpPr>
          <p:cNvPr id="3" name="object 3"/>
          <p:cNvGrpSpPr/>
          <p:nvPr/>
        </p:nvGrpSpPr>
        <p:grpSpPr>
          <a:xfrm>
            <a:off x="749300" y="2854325"/>
            <a:ext cx="4495165" cy="3629660"/>
            <a:chOff x="749300" y="2854325"/>
            <a:chExt cx="4495165" cy="3629660"/>
          </a:xfrm>
        </p:grpSpPr>
        <p:pic>
          <p:nvPicPr>
            <p:cNvPr id="4" name="object 4"/>
            <p:cNvPicPr/>
            <p:nvPr/>
          </p:nvPicPr>
          <p:blipFill>
            <a:blip r:embed="rId2" cstate="print"/>
            <a:stretch>
              <a:fillRect/>
            </a:stretch>
          </p:blipFill>
          <p:spPr>
            <a:xfrm>
              <a:off x="799376" y="4647323"/>
              <a:ext cx="4356735" cy="1637411"/>
            </a:xfrm>
            <a:prstGeom prst="rect">
              <a:avLst/>
            </a:prstGeom>
          </p:spPr>
        </p:pic>
        <p:pic>
          <p:nvPicPr>
            <p:cNvPr id="5" name="object 5"/>
            <p:cNvPicPr/>
            <p:nvPr/>
          </p:nvPicPr>
          <p:blipFill>
            <a:blip r:embed="rId3" cstate="print"/>
            <a:stretch>
              <a:fillRect/>
            </a:stretch>
          </p:blipFill>
          <p:spPr>
            <a:xfrm>
              <a:off x="805688" y="4513910"/>
              <a:ext cx="4403598" cy="1970024"/>
            </a:xfrm>
            <a:prstGeom prst="rect">
              <a:avLst/>
            </a:prstGeom>
          </p:spPr>
        </p:pic>
        <p:sp>
          <p:nvSpPr>
            <p:cNvPr id="6" name="object 6"/>
            <p:cNvSpPr/>
            <p:nvPr/>
          </p:nvSpPr>
          <p:spPr>
            <a:xfrm>
              <a:off x="1012952" y="4980304"/>
              <a:ext cx="3717290" cy="996950"/>
            </a:xfrm>
            <a:custGeom>
              <a:avLst/>
              <a:gdLst/>
              <a:ahLst/>
              <a:cxnLst/>
              <a:rect l="l" t="t" r="r" b="b"/>
              <a:pathLst>
                <a:path w="3717290" h="996950">
                  <a:moveTo>
                    <a:pt x="3564128" y="0"/>
                  </a:moveTo>
                  <a:lnTo>
                    <a:pt x="152920" y="0"/>
                  </a:lnTo>
                  <a:lnTo>
                    <a:pt x="104584" y="7747"/>
                  </a:lnTo>
                  <a:lnTo>
                    <a:pt x="62610" y="29464"/>
                  </a:lnTo>
                  <a:lnTo>
                    <a:pt x="29502" y="62611"/>
                  </a:lnTo>
                  <a:lnTo>
                    <a:pt x="7797" y="104521"/>
                  </a:lnTo>
                  <a:lnTo>
                    <a:pt x="0" y="152908"/>
                  </a:lnTo>
                  <a:lnTo>
                    <a:pt x="0" y="843775"/>
                  </a:lnTo>
                  <a:lnTo>
                    <a:pt x="7797" y="892111"/>
                  </a:lnTo>
                  <a:lnTo>
                    <a:pt x="29502" y="934085"/>
                  </a:lnTo>
                  <a:lnTo>
                    <a:pt x="62610" y="967193"/>
                  </a:lnTo>
                  <a:lnTo>
                    <a:pt x="104584" y="988898"/>
                  </a:lnTo>
                  <a:lnTo>
                    <a:pt x="152920" y="996696"/>
                  </a:lnTo>
                  <a:lnTo>
                    <a:pt x="3564128" y="996696"/>
                  </a:lnTo>
                  <a:lnTo>
                    <a:pt x="3612515" y="988898"/>
                  </a:lnTo>
                  <a:lnTo>
                    <a:pt x="3654425" y="967193"/>
                  </a:lnTo>
                  <a:lnTo>
                    <a:pt x="3687572" y="934085"/>
                  </a:lnTo>
                  <a:lnTo>
                    <a:pt x="3709289" y="892111"/>
                  </a:lnTo>
                  <a:lnTo>
                    <a:pt x="3717036" y="843775"/>
                  </a:lnTo>
                  <a:lnTo>
                    <a:pt x="3717036" y="152908"/>
                  </a:lnTo>
                  <a:lnTo>
                    <a:pt x="3709289" y="104521"/>
                  </a:lnTo>
                  <a:lnTo>
                    <a:pt x="3687572" y="62611"/>
                  </a:lnTo>
                  <a:lnTo>
                    <a:pt x="3654425" y="29464"/>
                  </a:lnTo>
                  <a:lnTo>
                    <a:pt x="3612515" y="7747"/>
                  </a:lnTo>
                  <a:lnTo>
                    <a:pt x="3564128" y="0"/>
                  </a:lnTo>
                  <a:close/>
                </a:path>
              </a:pathLst>
            </a:custGeom>
            <a:solidFill>
              <a:srgbClr val="092062"/>
            </a:solidFill>
          </p:spPr>
          <p:txBody>
            <a:bodyPr wrap="square" lIns="0" tIns="0" rIns="0" bIns="0" rtlCol="0"/>
            <a:lstStyle/>
            <a:p>
              <a:endParaRPr/>
            </a:p>
          </p:txBody>
        </p:sp>
        <p:pic>
          <p:nvPicPr>
            <p:cNvPr id="7" name="object 7"/>
            <p:cNvPicPr/>
            <p:nvPr/>
          </p:nvPicPr>
          <p:blipFill>
            <a:blip r:embed="rId4" cstate="print"/>
            <a:stretch>
              <a:fillRect/>
            </a:stretch>
          </p:blipFill>
          <p:spPr>
            <a:xfrm>
              <a:off x="749300" y="2854325"/>
              <a:ext cx="4444746" cy="1689227"/>
            </a:xfrm>
            <a:prstGeom prst="rect">
              <a:avLst/>
            </a:prstGeom>
          </p:spPr>
        </p:pic>
        <p:pic>
          <p:nvPicPr>
            <p:cNvPr id="8" name="object 8"/>
            <p:cNvPicPr/>
            <p:nvPr/>
          </p:nvPicPr>
          <p:blipFill>
            <a:blip r:embed="rId5" cstate="print"/>
            <a:stretch>
              <a:fillRect/>
            </a:stretch>
          </p:blipFill>
          <p:spPr>
            <a:xfrm>
              <a:off x="787400" y="3043301"/>
              <a:ext cx="4456938" cy="1405509"/>
            </a:xfrm>
            <a:prstGeom prst="rect">
              <a:avLst/>
            </a:prstGeom>
          </p:spPr>
        </p:pic>
        <p:sp>
          <p:nvSpPr>
            <p:cNvPr id="9" name="object 9"/>
            <p:cNvSpPr/>
            <p:nvPr/>
          </p:nvSpPr>
          <p:spPr>
            <a:xfrm>
              <a:off x="1012952" y="3236849"/>
              <a:ext cx="3705225" cy="949960"/>
            </a:xfrm>
            <a:custGeom>
              <a:avLst/>
              <a:gdLst/>
              <a:ahLst/>
              <a:cxnLst/>
              <a:rect l="l" t="t" r="r" b="b"/>
              <a:pathLst>
                <a:path w="3705225" h="949960">
                  <a:moveTo>
                    <a:pt x="3551428" y="0"/>
                  </a:moveTo>
                  <a:lnTo>
                    <a:pt x="153415" y="0"/>
                  </a:lnTo>
                  <a:lnTo>
                    <a:pt x="104927" y="7874"/>
                  </a:lnTo>
                  <a:lnTo>
                    <a:pt x="62814" y="29590"/>
                  </a:lnTo>
                  <a:lnTo>
                    <a:pt x="29603" y="62864"/>
                  </a:lnTo>
                  <a:lnTo>
                    <a:pt x="7823" y="104901"/>
                  </a:lnTo>
                  <a:lnTo>
                    <a:pt x="0" y="153415"/>
                  </a:lnTo>
                  <a:lnTo>
                    <a:pt x="0" y="796036"/>
                  </a:lnTo>
                  <a:lnTo>
                    <a:pt x="7823" y="844550"/>
                  </a:lnTo>
                  <a:lnTo>
                    <a:pt x="29603" y="886587"/>
                  </a:lnTo>
                  <a:lnTo>
                    <a:pt x="62814" y="919861"/>
                  </a:lnTo>
                  <a:lnTo>
                    <a:pt x="104927" y="941577"/>
                  </a:lnTo>
                  <a:lnTo>
                    <a:pt x="153415" y="949451"/>
                  </a:lnTo>
                  <a:lnTo>
                    <a:pt x="3551428" y="949451"/>
                  </a:lnTo>
                  <a:lnTo>
                    <a:pt x="3599942" y="941577"/>
                  </a:lnTo>
                  <a:lnTo>
                    <a:pt x="3641979" y="919861"/>
                  </a:lnTo>
                  <a:lnTo>
                    <a:pt x="3675253" y="886587"/>
                  </a:lnTo>
                  <a:lnTo>
                    <a:pt x="3696970" y="844550"/>
                  </a:lnTo>
                  <a:lnTo>
                    <a:pt x="3704844" y="796036"/>
                  </a:lnTo>
                  <a:lnTo>
                    <a:pt x="3704844" y="153415"/>
                  </a:lnTo>
                  <a:lnTo>
                    <a:pt x="3696970" y="104901"/>
                  </a:lnTo>
                  <a:lnTo>
                    <a:pt x="3675253" y="62864"/>
                  </a:lnTo>
                  <a:lnTo>
                    <a:pt x="3641979" y="29590"/>
                  </a:lnTo>
                  <a:lnTo>
                    <a:pt x="3599942" y="7874"/>
                  </a:lnTo>
                  <a:lnTo>
                    <a:pt x="3551428" y="0"/>
                  </a:lnTo>
                  <a:close/>
                </a:path>
              </a:pathLst>
            </a:custGeom>
            <a:solidFill>
              <a:srgbClr val="092062"/>
            </a:solidFill>
          </p:spPr>
          <p:txBody>
            <a:bodyPr wrap="square" lIns="0" tIns="0" rIns="0" bIns="0" rtlCol="0"/>
            <a:lstStyle/>
            <a:p>
              <a:endParaRPr/>
            </a:p>
          </p:txBody>
        </p:sp>
      </p:grpSp>
      <p:sp>
        <p:nvSpPr>
          <p:cNvPr id="10" name="object 10"/>
          <p:cNvSpPr txBox="1"/>
          <p:nvPr/>
        </p:nvSpPr>
        <p:spPr>
          <a:xfrm>
            <a:off x="1228140" y="3500373"/>
            <a:ext cx="3242945" cy="406400"/>
          </a:xfrm>
          <a:prstGeom prst="rect">
            <a:avLst/>
          </a:prstGeom>
        </p:spPr>
        <p:txBody>
          <a:bodyPr vert="horz" wrap="square" lIns="0" tIns="12065" rIns="0" bIns="0" rtlCol="0">
            <a:spAutoFit/>
          </a:bodyPr>
          <a:lstStyle/>
          <a:p>
            <a:pPr marL="12700">
              <a:lnSpc>
                <a:spcPct val="100000"/>
              </a:lnSpc>
              <a:spcBef>
                <a:spcPts val="95"/>
              </a:spcBef>
            </a:pPr>
            <a:r>
              <a:rPr sz="2500" b="1" spc="-10" dirty="0">
                <a:solidFill>
                  <a:srgbClr val="FFFFFF"/>
                </a:solidFill>
                <a:latin typeface="Arial"/>
                <a:cs typeface="Arial"/>
              </a:rPr>
              <a:t>Domestic</a:t>
            </a:r>
            <a:r>
              <a:rPr sz="2500" b="1" spc="-100" dirty="0">
                <a:solidFill>
                  <a:srgbClr val="FFFFFF"/>
                </a:solidFill>
                <a:latin typeface="Arial"/>
                <a:cs typeface="Arial"/>
              </a:rPr>
              <a:t> </a:t>
            </a:r>
            <a:r>
              <a:rPr sz="2500" b="1" spc="-10" dirty="0">
                <a:solidFill>
                  <a:srgbClr val="FFFFFF"/>
                </a:solidFill>
                <a:latin typeface="Arial"/>
                <a:cs typeface="Arial"/>
              </a:rPr>
              <a:t>Forwarding</a:t>
            </a:r>
            <a:endParaRPr sz="2500">
              <a:latin typeface="Arial"/>
              <a:cs typeface="Arial"/>
            </a:endParaRPr>
          </a:p>
        </p:txBody>
      </p:sp>
      <p:sp>
        <p:nvSpPr>
          <p:cNvPr id="11" name="object 11"/>
          <p:cNvSpPr txBox="1"/>
          <p:nvPr/>
        </p:nvSpPr>
        <p:spPr>
          <a:xfrm>
            <a:off x="1197660" y="4945760"/>
            <a:ext cx="3347085" cy="1056640"/>
          </a:xfrm>
          <a:prstGeom prst="rect">
            <a:avLst/>
          </a:prstGeom>
        </p:spPr>
        <p:txBody>
          <a:bodyPr vert="horz" wrap="square" lIns="0" tIns="12700" rIns="0" bIns="0" rtlCol="0">
            <a:spAutoFit/>
          </a:bodyPr>
          <a:lstStyle/>
          <a:p>
            <a:pPr marL="5080" algn="ctr">
              <a:lnSpc>
                <a:spcPts val="2014"/>
              </a:lnSpc>
              <a:spcBef>
                <a:spcPts val="100"/>
              </a:spcBef>
            </a:pPr>
            <a:r>
              <a:rPr sz="1700" b="1" spc="-10" dirty="0">
                <a:solidFill>
                  <a:srgbClr val="FFFFFF"/>
                </a:solidFill>
                <a:latin typeface="Arial"/>
                <a:cs typeface="Arial"/>
              </a:rPr>
              <a:t>Warehousing</a:t>
            </a:r>
            <a:endParaRPr sz="1700">
              <a:latin typeface="Arial"/>
              <a:cs typeface="Arial"/>
            </a:endParaRPr>
          </a:p>
          <a:p>
            <a:pPr algn="ctr">
              <a:lnSpc>
                <a:spcPts val="2014"/>
              </a:lnSpc>
            </a:pPr>
            <a:r>
              <a:rPr sz="1700" b="1" dirty="0">
                <a:solidFill>
                  <a:srgbClr val="FFFFFF"/>
                </a:solidFill>
                <a:latin typeface="Arial"/>
                <a:cs typeface="Arial"/>
              </a:rPr>
              <a:t>Value</a:t>
            </a:r>
            <a:r>
              <a:rPr sz="1700" b="1" spc="-65" dirty="0">
                <a:solidFill>
                  <a:srgbClr val="FFFFFF"/>
                </a:solidFill>
                <a:latin typeface="Arial"/>
                <a:cs typeface="Arial"/>
              </a:rPr>
              <a:t> </a:t>
            </a:r>
            <a:r>
              <a:rPr sz="1700" b="1" dirty="0">
                <a:solidFill>
                  <a:srgbClr val="FFFFFF"/>
                </a:solidFill>
                <a:latin typeface="Arial"/>
                <a:cs typeface="Arial"/>
              </a:rPr>
              <a:t>Added</a:t>
            </a:r>
            <a:r>
              <a:rPr sz="1700" b="1" spc="-85" dirty="0">
                <a:solidFill>
                  <a:srgbClr val="FFFFFF"/>
                </a:solidFill>
                <a:latin typeface="Arial"/>
                <a:cs typeface="Arial"/>
              </a:rPr>
              <a:t> </a:t>
            </a:r>
            <a:r>
              <a:rPr sz="1700" b="1" dirty="0">
                <a:solidFill>
                  <a:srgbClr val="FFFFFF"/>
                </a:solidFill>
                <a:latin typeface="Arial"/>
                <a:cs typeface="Arial"/>
              </a:rPr>
              <a:t>Services</a:t>
            </a:r>
            <a:r>
              <a:rPr sz="1700" b="1" spc="-60" dirty="0">
                <a:solidFill>
                  <a:srgbClr val="FFFFFF"/>
                </a:solidFill>
                <a:latin typeface="Arial"/>
                <a:cs typeface="Arial"/>
              </a:rPr>
              <a:t> </a:t>
            </a:r>
            <a:r>
              <a:rPr sz="1700" b="1" dirty="0">
                <a:solidFill>
                  <a:srgbClr val="FFFFFF"/>
                </a:solidFill>
                <a:latin typeface="Arial"/>
                <a:cs typeface="Arial"/>
              </a:rPr>
              <a:t>-</a:t>
            </a:r>
            <a:r>
              <a:rPr sz="1700" b="1" spc="-90" dirty="0">
                <a:solidFill>
                  <a:srgbClr val="FFFFFF"/>
                </a:solidFill>
                <a:latin typeface="Arial"/>
                <a:cs typeface="Arial"/>
              </a:rPr>
              <a:t> </a:t>
            </a:r>
            <a:r>
              <a:rPr sz="1700" b="1" dirty="0">
                <a:solidFill>
                  <a:srgbClr val="FFFFFF"/>
                </a:solidFill>
                <a:latin typeface="Arial"/>
                <a:cs typeface="Arial"/>
              </a:rPr>
              <a:t>Pick</a:t>
            </a:r>
            <a:r>
              <a:rPr sz="1700" b="1" spc="-80" dirty="0">
                <a:solidFill>
                  <a:srgbClr val="FFFFFF"/>
                </a:solidFill>
                <a:latin typeface="Arial"/>
                <a:cs typeface="Arial"/>
              </a:rPr>
              <a:t> </a:t>
            </a:r>
            <a:r>
              <a:rPr sz="1700" b="1" spc="-25" dirty="0">
                <a:solidFill>
                  <a:srgbClr val="FFFFFF"/>
                </a:solidFill>
                <a:latin typeface="Arial"/>
                <a:cs typeface="Arial"/>
              </a:rPr>
              <a:t>and</a:t>
            </a:r>
            <a:endParaRPr sz="1700">
              <a:latin typeface="Arial"/>
              <a:cs typeface="Arial"/>
            </a:endParaRPr>
          </a:p>
          <a:p>
            <a:pPr marL="384175" marR="378460" algn="ctr">
              <a:lnSpc>
                <a:spcPct val="100000"/>
              </a:lnSpc>
              <a:spcBef>
                <a:spcPts val="5"/>
              </a:spcBef>
            </a:pPr>
            <a:r>
              <a:rPr sz="1700" b="1" dirty="0">
                <a:solidFill>
                  <a:srgbClr val="FFFFFF"/>
                </a:solidFill>
                <a:latin typeface="Arial"/>
                <a:cs typeface="Arial"/>
              </a:rPr>
              <a:t>Pack,</a:t>
            </a:r>
            <a:r>
              <a:rPr sz="1700" b="1" spc="-40" dirty="0">
                <a:solidFill>
                  <a:srgbClr val="FFFFFF"/>
                </a:solidFill>
                <a:latin typeface="Arial"/>
                <a:cs typeface="Arial"/>
              </a:rPr>
              <a:t> </a:t>
            </a:r>
            <a:r>
              <a:rPr sz="1700" b="1" spc="-10" dirty="0">
                <a:solidFill>
                  <a:srgbClr val="FFFFFF"/>
                </a:solidFill>
                <a:latin typeface="Arial"/>
                <a:cs typeface="Arial"/>
              </a:rPr>
              <a:t>Assembly,</a:t>
            </a:r>
            <a:r>
              <a:rPr sz="1700" b="1" spc="-60" dirty="0">
                <a:solidFill>
                  <a:srgbClr val="FFFFFF"/>
                </a:solidFill>
                <a:latin typeface="Arial"/>
                <a:cs typeface="Arial"/>
              </a:rPr>
              <a:t> </a:t>
            </a:r>
            <a:r>
              <a:rPr sz="1700" b="1" spc="-10" dirty="0">
                <a:solidFill>
                  <a:srgbClr val="FFFFFF"/>
                </a:solidFill>
                <a:latin typeface="Arial"/>
                <a:cs typeface="Arial"/>
              </a:rPr>
              <a:t>Sorting, Labelling</a:t>
            </a:r>
            <a:endParaRPr sz="1700">
              <a:latin typeface="Arial"/>
              <a:cs typeface="Arial"/>
            </a:endParaRPr>
          </a:p>
        </p:txBody>
      </p:sp>
      <p:grpSp>
        <p:nvGrpSpPr>
          <p:cNvPr id="12" name="object 12"/>
          <p:cNvGrpSpPr/>
          <p:nvPr/>
        </p:nvGrpSpPr>
        <p:grpSpPr>
          <a:xfrm>
            <a:off x="761365" y="1160652"/>
            <a:ext cx="4343400" cy="1590040"/>
            <a:chOff x="761365" y="1160652"/>
            <a:chExt cx="4343400" cy="1590040"/>
          </a:xfrm>
        </p:grpSpPr>
        <p:pic>
          <p:nvPicPr>
            <p:cNvPr id="13" name="object 13"/>
            <p:cNvPicPr/>
            <p:nvPr/>
          </p:nvPicPr>
          <p:blipFill>
            <a:blip r:embed="rId6" cstate="print"/>
            <a:stretch>
              <a:fillRect/>
            </a:stretch>
          </p:blipFill>
          <p:spPr>
            <a:xfrm>
              <a:off x="761365" y="1161668"/>
              <a:ext cx="4343400" cy="1588515"/>
            </a:xfrm>
            <a:prstGeom prst="rect">
              <a:avLst/>
            </a:prstGeom>
          </p:spPr>
        </p:pic>
        <p:pic>
          <p:nvPicPr>
            <p:cNvPr id="14" name="object 14"/>
            <p:cNvPicPr/>
            <p:nvPr/>
          </p:nvPicPr>
          <p:blipFill>
            <a:blip r:embed="rId7" cstate="print"/>
            <a:stretch>
              <a:fillRect/>
            </a:stretch>
          </p:blipFill>
          <p:spPr>
            <a:xfrm>
              <a:off x="1703578" y="1299336"/>
              <a:ext cx="2460244" cy="1407033"/>
            </a:xfrm>
            <a:prstGeom prst="rect">
              <a:avLst/>
            </a:prstGeom>
          </p:spPr>
        </p:pic>
        <p:sp>
          <p:nvSpPr>
            <p:cNvPr id="15" name="object 15"/>
            <p:cNvSpPr/>
            <p:nvPr/>
          </p:nvSpPr>
          <p:spPr>
            <a:xfrm>
              <a:off x="975093" y="1494409"/>
              <a:ext cx="3703954" cy="948055"/>
            </a:xfrm>
            <a:custGeom>
              <a:avLst/>
              <a:gdLst/>
              <a:ahLst/>
              <a:cxnLst/>
              <a:rect l="l" t="t" r="r" b="b"/>
              <a:pathLst>
                <a:path w="3703954" h="948055">
                  <a:moveTo>
                    <a:pt x="3550170" y="0"/>
                  </a:moveTo>
                  <a:lnTo>
                    <a:pt x="153162" y="0"/>
                  </a:lnTo>
                  <a:lnTo>
                    <a:pt x="104749" y="7874"/>
                  </a:lnTo>
                  <a:lnTo>
                    <a:pt x="62712" y="29590"/>
                  </a:lnTo>
                  <a:lnTo>
                    <a:pt x="29552" y="62737"/>
                  </a:lnTo>
                  <a:lnTo>
                    <a:pt x="7810" y="104775"/>
                  </a:lnTo>
                  <a:lnTo>
                    <a:pt x="0" y="153162"/>
                  </a:lnTo>
                  <a:lnTo>
                    <a:pt x="0" y="794765"/>
                  </a:lnTo>
                  <a:lnTo>
                    <a:pt x="7810" y="843279"/>
                  </a:lnTo>
                  <a:lnTo>
                    <a:pt x="29552" y="885316"/>
                  </a:lnTo>
                  <a:lnTo>
                    <a:pt x="62712" y="918463"/>
                  </a:lnTo>
                  <a:lnTo>
                    <a:pt x="104749" y="940180"/>
                  </a:lnTo>
                  <a:lnTo>
                    <a:pt x="153162" y="947927"/>
                  </a:lnTo>
                  <a:lnTo>
                    <a:pt x="3550170" y="947927"/>
                  </a:lnTo>
                  <a:lnTo>
                    <a:pt x="3598557" y="940180"/>
                  </a:lnTo>
                  <a:lnTo>
                    <a:pt x="3640594" y="918463"/>
                  </a:lnTo>
                  <a:lnTo>
                    <a:pt x="3673741" y="885316"/>
                  </a:lnTo>
                  <a:lnTo>
                    <a:pt x="3695458" y="843279"/>
                  </a:lnTo>
                  <a:lnTo>
                    <a:pt x="3703332" y="794765"/>
                  </a:lnTo>
                  <a:lnTo>
                    <a:pt x="3703332" y="153162"/>
                  </a:lnTo>
                  <a:lnTo>
                    <a:pt x="3695458" y="104775"/>
                  </a:lnTo>
                  <a:lnTo>
                    <a:pt x="3673741" y="62737"/>
                  </a:lnTo>
                  <a:lnTo>
                    <a:pt x="3640594" y="29590"/>
                  </a:lnTo>
                  <a:lnTo>
                    <a:pt x="3598557" y="7874"/>
                  </a:lnTo>
                  <a:lnTo>
                    <a:pt x="3550170" y="0"/>
                  </a:lnTo>
                  <a:close/>
                </a:path>
              </a:pathLst>
            </a:custGeom>
            <a:solidFill>
              <a:srgbClr val="092062"/>
            </a:solidFill>
          </p:spPr>
          <p:txBody>
            <a:bodyPr wrap="square" lIns="0" tIns="0" rIns="0" bIns="0" rtlCol="0"/>
            <a:lstStyle/>
            <a:p>
              <a:endParaRPr/>
            </a:p>
          </p:txBody>
        </p:sp>
        <p:sp>
          <p:nvSpPr>
            <p:cNvPr id="16" name="object 16"/>
            <p:cNvSpPr/>
            <p:nvPr/>
          </p:nvSpPr>
          <p:spPr>
            <a:xfrm>
              <a:off x="911847" y="1173606"/>
              <a:ext cx="3978275" cy="1508760"/>
            </a:xfrm>
            <a:custGeom>
              <a:avLst/>
              <a:gdLst/>
              <a:ahLst/>
              <a:cxnLst/>
              <a:rect l="l" t="t" r="r" b="b"/>
              <a:pathLst>
                <a:path w="3978275" h="1508760">
                  <a:moveTo>
                    <a:pt x="3808361" y="0"/>
                  </a:moveTo>
                  <a:lnTo>
                    <a:pt x="169265" y="0"/>
                  </a:lnTo>
                  <a:lnTo>
                    <a:pt x="124269" y="6095"/>
                  </a:lnTo>
                  <a:lnTo>
                    <a:pt x="83832" y="23113"/>
                  </a:lnTo>
                  <a:lnTo>
                    <a:pt x="49580" y="49656"/>
                  </a:lnTo>
                  <a:lnTo>
                    <a:pt x="23113" y="83946"/>
                  </a:lnTo>
                  <a:lnTo>
                    <a:pt x="6045" y="124332"/>
                  </a:lnTo>
                  <a:lnTo>
                    <a:pt x="0" y="169290"/>
                  </a:lnTo>
                  <a:lnTo>
                    <a:pt x="0" y="1339468"/>
                  </a:lnTo>
                  <a:lnTo>
                    <a:pt x="6045" y="1384553"/>
                  </a:lnTo>
                  <a:lnTo>
                    <a:pt x="23113" y="1424939"/>
                  </a:lnTo>
                  <a:lnTo>
                    <a:pt x="49580" y="1459229"/>
                  </a:lnTo>
                  <a:lnTo>
                    <a:pt x="83832" y="1485645"/>
                  </a:lnTo>
                  <a:lnTo>
                    <a:pt x="124269" y="1502790"/>
                  </a:lnTo>
                  <a:lnTo>
                    <a:pt x="169265" y="1508759"/>
                  </a:lnTo>
                  <a:lnTo>
                    <a:pt x="3808361" y="1508759"/>
                  </a:lnTo>
                  <a:lnTo>
                    <a:pt x="3853319" y="1502790"/>
                  </a:lnTo>
                  <a:lnTo>
                    <a:pt x="3893832" y="1485645"/>
                  </a:lnTo>
                  <a:lnTo>
                    <a:pt x="3927995" y="1459229"/>
                  </a:lnTo>
                  <a:lnTo>
                    <a:pt x="3954538" y="1424939"/>
                  </a:lnTo>
                  <a:lnTo>
                    <a:pt x="3971556" y="1384553"/>
                  </a:lnTo>
                  <a:lnTo>
                    <a:pt x="3977652" y="1339468"/>
                  </a:lnTo>
                  <a:lnTo>
                    <a:pt x="3977652" y="169290"/>
                  </a:lnTo>
                  <a:lnTo>
                    <a:pt x="3971556" y="124332"/>
                  </a:lnTo>
                  <a:lnTo>
                    <a:pt x="3954538" y="83946"/>
                  </a:lnTo>
                  <a:lnTo>
                    <a:pt x="3927995" y="49656"/>
                  </a:lnTo>
                  <a:lnTo>
                    <a:pt x="3893832" y="23113"/>
                  </a:lnTo>
                  <a:lnTo>
                    <a:pt x="3853319" y="6095"/>
                  </a:lnTo>
                  <a:lnTo>
                    <a:pt x="3808361" y="0"/>
                  </a:lnTo>
                  <a:close/>
                </a:path>
              </a:pathLst>
            </a:custGeom>
            <a:solidFill>
              <a:srgbClr val="A0110D">
                <a:alpha val="47842"/>
              </a:srgbClr>
            </a:solidFill>
          </p:spPr>
          <p:txBody>
            <a:bodyPr wrap="square" lIns="0" tIns="0" rIns="0" bIns="0" rtlCol="0"/>
            <a:lstStyle/>
            <a:p>
              <a:endParaRPr/>
            </a:p>
          </p:txBody>
        </p:sp>
        <p:sp>
          <p:nvSpPr>
            <p:cNvPr id="17" name="object 17"/>
            <p:cNvSpPr/>
            <p:nvPr/>
          </p:nvSpPr>
          <p:spPr>
            <a:xfrm>
              <a:off x="911847" y="1173606"/>
              <a:ext cx="3978275" cy="1508760"/>
            </a:xfrm>
            <a:custGeom>
              <a:avLst/>
              <a:gdLst/>
              <a:ahLst/>
              <a:cxnLst/>
              <a:rect l="l" t="t" r="r" b="b"/>
              <a:pathLst>
                <a:path w="3978275" h="1508760">
                  <a:moveTo>
                    <a:pt x="0" y="169290"/>
                  </a:moveTo>
                  <a:lnTo>
                    <a:pt x="6045" y="124332"/>
                  </a:lnTo>
                  <a:lnTo>
                    <a:pt x="23113" y="83946"/>
                  </a:lnTo>
                  <a:lnTo>
                    <a:pt x="49580" y="49656"/>
                  </a:lnTo>
                  <a:lnTo>
                    <a:pt x="83832" y="23113"/>
                  </a:lnTo>
                  <a:lnTo>
                    <a:pt x="124269" y="6095"/>
                  </a:lnTo>
                  <a:lnTo>
                    <a:pt x="169265" y="0"/>
                  </a:lnTo>
                  <a:lnTo>
                    <a:pt x="3808361" y="0"/>
                  </a:lnTo>
                  <a:lnTo>
                    <a:pt x="3853319" y="6095"/>
                  </a:lnTo>
                  <a:lnTo>
                    <a:pt x="3893832" y="23113"/>
                  </a:lnTo>
                  <a:lnTo>
                    <a:pt x="3927995" y="49656"/>
                  </a:lnTo>
                  <a:lnTo>
                    <a:pt x="3954538" y="83946"/>
                  </a:lnTo>
                  <a:lnTo>
                    <a:pt x="3971556" y="124332"/>
                  </a:lnTo>
                  <a:lnTo>
                    <a:pt x="3977652" y="169290"/>
                  </a:lnTo>
                  <a:lnTo>
                    <a:pt x="3977652" y="1339468"/>
                  </a:lnTo>
                  <a:lnTo>
                    <a:pt x="3971556" y="1384553"/>
                  </a:lnTo>
                  <a:lnTo>
                    <a:pt x="3954538" y="1424939"/>
                  </a:lnTo>
                  <a:lnTo>
                    <a:pt x="3927995" y="1459229"/>
                  </a:lnTo>
                  <a:lnTo>
                    <a:pt x="3893832" y="1485645"/>
                  </a:lnTo>
                  <a:lnTo>
                    <a:pt x="3853319" y="1502790"/>
                  </a:lnTo>
                  <a:lnTo>
                    <a:pt x="3808361" y="1508759"/>
                  </a:lnTo>
                  <a:lnTo>
                    <a:pt x="169265" y="1508759"/>
                  </a:lnTo>
                  <a:lnTo>
                    <a:pt x="124269" y="1502790"/>
                  </a:lnTo>
                  <a:lnTo>
                    <a:pt x="83832" y="1485645"/>
                  </a:lnTo>
                  <a:lnTo>
                    <a:pt x="49580" y="1459229"/>
                  </a:lnTo>
                  <a:lnTo>
                    <a:pt x="23113" y="1424939"/>
                  </a:lnTo>
                  <a:lnTo>
                    <a:pt x="6045" y="1384553"/>
                  </a:lnTo>
                  <a:lnTo>
                    <a:pt x="0" y="1339468"/>
                  </a:lnTo>
                  <a:lnTo>
                    <a:pt x="0" y="169290"/>
                  </a:lnTo>
                  <a:close/>
                </a:path>
              </a:pathLst>
            </a:custGeom>
            <a:ln w="25908">
              <a:solidFill>
                <a:srgbClr val="5B9BD3"/>
              </a:solidFill>
            </a:ln>
          </p:spPr>
          <p:txBody>
            <a:bodyPr wrap="square" lIns="0" tIns="0" rIns="0" bIns="0" rtlCol="0"/>
            <a:lstStyle/>
            <a:p>
              <a:endParaRPr/>
            </a:p>
          </p:txBody>
        </p:sp>
      </p:grpSp>
      <p:sp>
        <p:nvSpPr>
          <p:cNvPr id="18" name="object 18"/>
          <p:cNvSpPr txBox="1"/>
          <p:nvPr/>
        </p:nvSpPr>
        <p:spPr>
          <a:xfrm>
            <a:off x="2152014" y="999566"/>
            <a:ext cx="9495155" cy="1169035"/>
          </a:xfrm>
          <a:prstGeom prst="rect">
            <a:avLst/>
          </a:prstGeom>
        </p:spPr>
        <p:txBody>
          <a:bodyPr vert="horz" wrap="square" lIns="0" tIns="13970" rIns="0" bIns="0" rtlCol="0">
            <a:spAutoFit/>
          </a:bodyPr>
          <a:lstStyle/>
          <a:p>
            <a:pPr marL="3131185">
              <a:lnSpc>
                <a:spcPct val="100000"/>
              </a:lnSpc>
              <a:spcBef>
                <a:spcPts val="110"/>
              </a:spcBef>
            </a:pPr>
            <a:r>
              <a:rPr sz="2800" b="1" u="sng" spc="-10" dirty="0">
                <a:solidFill>
                  <a:srgbClr val="092062"/>
                </a:solidFill>
                <a:uFill>
                  <a:solidFill>
                    <a:srgbClr val="092062"/>
                  </a:solidFill>
                </a:uFill>
                <a:latin typeface="Arial"/>
                <a:cs typeface="Arial"/>
              </a:rPr>
              <a:t>DOMESTIC</a:t>
            </a:r>
            <a:r>
              <a:rPr sz="2800" b="1" u="sng" spc="-175" dirty="0">
                <a:solidFill>
                  <a:srgbClr val="092062"/>
                </a:solidFill>
                <a:uFill>
                  <a:solidFill>
                    <a:srgbClr val="092062"/>
                  </a:solidFill>
                </a:uFill>
                <a:latin typeface="Arial"/>
                <a:cs typeface="Arial"/>
              </a:rPr>
              <a:t> </a:t>
            </a:r>
            <a:r>
              <a:rPr sz="2800" b="1" u="sng" spc="-10" dirty="0">
                <a:solidFill>
                  <a:srgbClr val="092062"/>
                </a:solidFill>
                <a:uFill>
                  <a:solidFill>
                    <a:srgbClr val="092062"/>
                  </a:solidFill>
                </a:uFill>
                <a:latin typeface="Arial"/>
                <a:cs typeface="Arial"/>
              </a:rPr>
              <a:t>DISTRIBUTION</a:t>
            </a:r>
            <a:r>
              <a:rPr sz="2800" b="1" u="sng" spc="-130" dirty="0">
                <a:solidFill>
                  <a:srgbClr val="092062"/>
                </a:solidFill>
                <a:uFill>
                  <a:solidFill>
                    <a:srgbClr val="092062"/>
                  </a:solidFill>
                </a:uFill>
                <a:latin typeface="Arial"/>
                <a:cs typeface="Arial"/>
              </a:rPr>
              <a:t> </a:t>
            </a:r>
            <a:r>
              <a:rPr sz="2800" b="1" u="sng" spc="-10" dirty="0">
                <a:solidFill>
                  <a:srgbClr val="092062"/>
                </a:solidFill>
                <a:uFill>
                  <a:solidFill>
                    <a:srgbClr val="092062"/>
                  </a:solidFill>
                </a:uFill>
                <a:latin typeface="Arial"/>
                <a:cs typeface="Arial"/>
              </a:rPr>
              <a:t>SERVICES</a:t>
            </a:r>
            <a:endParaRPr sz="2800">
              <a:latin typeface="Arial"/>
              <a:cs typeface="Arial"/>
            </a:endParaRPr>
          </a:p>
          <a:p>
            <a:pPr marL="12700">
              <a:lnSpc>
                <a:spcPct val="100000"/>
              </a:lnSpc>
              <a:spcBef>
                <a:spcPts val="2630"/>
              </a:spcBef>
            </a:pPr>
            <a:r>
              <a:rPr sz="2500" b="1" spc="-10" dirty="0">
                <a:solidFill>
                  <a:srgbClr val="FFFFFF"/>
                </a:solidFill>
                <a:latin typeface="Arial"/>
                <a:cs typeface="Arial"/>
              </a:rPr>
              <a:t>Trucking</a:t>
            </a:r>
            <a:endParaRPr sz="2500">
              <a:latin typeface="Arial"/>
              <a:cs typeface="Arial"/>
            </a:endParaRPr>
          </a:p>
        </p:txBody>
      </p:sp>
      <p:grpSp>
        <p:nvGrpSpPr>
          <p:cNvPr id="19" name="object 19"/>
          <p:cNvGrpSpPr/>
          <p:nvPr/>
        </p:nvGrpSpPr>
        <p:grpSpPr>
          <a:xfrm>
            <a:off x="5533390" y="1832482"/>
            <a:ext cx="2974975" cy="4638040"/>
            <a:chOff x="5533390" y="1832482"/>
            <a:chExt cx="2974975" cy="4638040"/>
          </a:xfrm>
        </p:grpSpPr>
        <p:pic>
          <p:nvPicPr>
            <p:cNvPr id="20" name="object 20"/>
            <p:cNvPicPr/>
            <p:nvPr/>
          </p:nvPicPr>
          <p:blipFill>
            <a:blip r:embed="rId8" cstate="print"/>
            <a:stretch>
              <a:fillRect/>
            </a:stretch>
          </p:blipFill>
          <p:spPr>
            <a:xfrm>
              <a:off x="5533390" y="1850770"/>
              <a:ext cx="1969642" cy="2729484"/>
            </a:xfrm>
            <a:prstGeom prst="rect">
              <a:avLst/>
            </a:prstGeom>
          </p:spPr>
        </p:pic>
        <p:pic>
          <p:nvPicPr>
            <p:cNvPr id="21" name="object 21"/>
            <p:cNvPicPr/>
            <p:nvPr/>
          </p:nvPicPr>
          <p:blipFill>
            <a:blip r:embed="rId9" cstate="print"/>
            <a:stretch>
              <a:fillRect/>
            </a:stretch>
          </p:blipFill>
          <p:spPr>
            <a:xfrm>
              <a:off x="6053074" y="4496485"/>
              <a:ext cx="2455164" cy="1973580"/>
            </a:xfrm>
            <a:prstGeom prst="rect">
              <a:avLst/>
            </a:prstGeom>
          </p:spPr>
        </p:pic>
        <p:pic>
          <p:nvPicPr>
            <p:cNvPr id="22" name="object 22"/>
            <p:cNvPicPr/>
            <p:nvPr/>
          </p:nvPicPr>
          <p:blipFill>
            <a:blip r:embed="rId10" cstate="print"/>
            <a:stretch>
              <a:fillRect/>
            </a:stretch>
          </p:blipFill>
          <p:spPr>
            <a:xfrm>
              <a:off x="6380734" y="3499738"/>
              <a:ext cx="1799843" cy="1624584"/>
            </a:xfrm>
            <a:prstGeom prst="rect">
              <a:avLst/>
            </a:prstGeom>
          </p:spPr>
        </p:pic>
        <p:pic>
          <p:nvPicPr>
            <p:cNvPr id="23" name="object 23"/>
            <p:cNvPicPr/>
            <p:nvPr/>
          </p:nvPicPr>
          <p:blipFill>
            <a:blip r:embed="rId11" cstate="print"/>
            <a:stretch>
              <a:fillRect/>
            </a:stretch>
          </p:blipFill>
          <p:spPr>
            <a:xfrm>
              <a:off x="6299962" y="2850527"/>
              <a:ext cx="256806" cy="255257"/>
            </a:xfrm>
            <a:prstGeom prst="rect">
              <a:avLst/>
            </a:prstGeom>
          </p:spPr>
        </p:pic>
        <p:pic>
          <p:nvPicPr>
            <p:cNvPr id="24" name="object 24"/>
            <p:cNvPicPr/>
            <p:nvPr/>
          </p:nvPicPr>
          <p:blipFill>
            <a:blip r:embed="rId12" cstate="print"/>
            <a:stretch>
              <a:fillRect/>
            </a:stretch>
          </p:blipFill>
          <p:spPr>
            <a:xfrm>
              <a:off x="6327394" y="2865754"/>
              <a:ext cx="204216" cy="202691"/>
            </a:xfrm>
            <a:prstGeom prst="rect">
              <a:avLst/>
            </a:prstGeom>
          </p:spPr>
        </p:pic>
        <p:pic>
          <p:nvPicPr>
            <p:cNvPr id="25" name="object 25"/>
            <p:cNvPicPr/>
            <p:nvPr/>
          </p:nvPicPr>
          <p:blipFill>
            <a:blip r:embed="rId13" cstate="print"/>
            <a:stretch>
              <a:fillRect/>
            </a:stretch>
          </p:blipFill>
          <p:spPr>
            <a:xfrm>
              <a:off x="7151878" y="4481182"/>
              <a:ext cx="255257" cy="256806"/>
            </a:xfrm>
            <a:prstGeom prst="rect">
              <a:avLst/>
            </a:prstGeom>
          </p:spPr>
        </p:pic>
        <p:pic>
          <p:nvPicPr>
            <p:cNvPr id="26" name="object 26"/>
            <p:cNvPicPr/>
            <p:nvPr/>
          </p:nvPicPr>
          <p:blipFill>
            <a:blip r:embed="rId14" cstate="print"/>
            <a:stretch>
              <a:fillRect/>
            </a:stretch>
          </p:blipFill>
          <p:spPr>
            <a:xfrm>
              <a:off x="7179310" y="4496434"/>
              <a:ext cx="202692" cy="204215"/>
            </a:xfrm>
            <a:prstGeom prst="rect">
              <a:avLst/>
            </a:prstGeom>
          </p:spPr>
        </p:pic>
        <p:pic>
          <p:nvPicPr>
            <p:cNvPr id="27" name="object 27"/>
            <p:cNvPicPr/>
            <p:nvPr/>
          </p:nvPicPr>
          <p:blipFill>
            <a:blip r:embed="rId11" cstate="print"/>
            <a:stretch>
              <a:fillRect/>
            </a:stretch>
          </p:blipFill>
          <p:spPr>
            <a:xfrm>
              <a:off x="7840726" y="5505373"/>
              <a:ext cx="256806" cy="255257"/>
            </a:xfrm>
            <a:prstGeom prst="rect">
              <a:avLst/>
            </a:prstGeom>
          </p:spPr>
        </p:pic>
        <p:pic>
          <p:nvPicPr>
            <p:cNvPr id="28" name="object 28"/>
            <p:cNvPicPr/>
            <p:nvPr/>
          </p:nvPicPr>
          <p:blipFill>
            <a:blip r:embed="rId15" cstate="print"/>
            <a:stretch>
              <a:fillRect/>
            </a:stretch>
          </p:blipFill>
          <p:spPr>
            <a:xfrm>
              <a:off x="7868158" y="5520613"/>
              <a:ext cx="204216" cy="202692"/>
            </a:xfrm>
            <a:prstGeom prst="rect">
              <a:avLst/>
            </a:prstGeom>
          </p:spPr>
        </p:pic>
        <p:sp>
          <p:nvSpPr>
            <p:cNvPr id="29" name="object 29"/>
            <p:cNvSpPr/>
            <p:nvPr/>
          </p:nvSpPr>
          <p:spPr>
            <a:xfrm>
              <a:off x="5757418" y="1832482"/>
              <a:ext cx="1633855" cy="1633855"/>
            </a:xfrm>
            <a:custGeom>
              <a:avLst/>
              <a:gdLst/>
              <a:ahLst/>
              <a:cxnLst/>
              <a:rect l="l" t="t" r="r" b="b"/>
              <a:pathLst>
                <a:path w="1633854" h="1633854">
                  <a:moveTo>
                    <a:pt x="816863" y="0"/>
                  </a:moveTo>
                  <a:lnTo>
                    <a:pt x="768858" y="1396"/>
                  </a:lnTo>
                  <a:lnTo>
                    <a:pt x="721614" y="5587"/>
                  </a:lnTo>
                  <a:lnTo>
                    <a:pt x="675132" y="12318"/>
                  </a:lnTo>
                  <a:lnTo>
                    <a:pt x="629539" y="21589"/>
                  </a:lnTo>
                  <a:lnTo>
                    <a:pt x="584962" y="33400"/>
                  </a:lnTo>
                  <a:lnTo>
                    <a:pt x="541401" y="47625"/>
                  </a:lnTo>
                  <a:lnTo>
                    <a:pt x="498856" y="64262"/>
                  </a:lnTo>
                  <a:lnTo>
                    <a:pt x="457581" y="83057"/>
                  </a:lnTo>
                  <a:lnTo>
                    <a:pt x="417576" y="104139"/>
                  </a:lnTo>
                  <a:lnTo>
                    <a:pt x="378968" y="127253"/>
                  </a:lnTo>
                  <a:lnTo>
                    <a:pt x="341757" y="152400"/>
                  </a:lnTo>
                  <a:lnTo>
                    <a:pt x="305943" y="179577"/>
                  </a:lnTo>
                  <a:lnTo>
                    <a:pt x="271780" y="208533"/>
                  </a:lnTo>
                  <a:lnTo>
                    <a:pt x="239268" y="239267"/>
                  </a:lnTo>
                  <a:lnTo>
                    <a:pt x="208407" y="271906"/>
                  </a:lnTo>
                  <a:lnTo>
                    <a:pt x="179451" y="306069"/>
                  </a:lnTo>
                  <a:lnTo>
                    <a:pt x="152400" y="341756"/>
                  </a:lnTo>
                  <a:lnTo>
                    <a:pt x="127127" y="378967"/>
                  </a:lnTo>
                  <a:lnTo>
                    <a:pt x="104012" y="417702"/>
                  </a:lnTo>
                  <a:lnTo>
                    <a:pt x="83058" y="457707"/>
                  </a:lnTo>
                  <a:lnTo>
                    <a:pt x="64135" y="498982"/>
                  </a:lnTo>
                  <a:lnTo>
                    <a:pt x="47625" y="541401"/>
                  </a:lnTo>
                  <a:lnTo>
                    <a:pt x="33401" y="584962"/>
                  </a:lnTo>
                  <a:lnTo>
                    <a:pt x="21590" y="629665"/>
                  </a:lnTo>
                  <a:lnTo>
                    <a:pt x="12192" y="675258"/>
                  </a:lnTo>
                  <a:lnTo>
                    <a:pt x="5461" y="721613"/>
                  </a:lnTo>
                  <a:lnTo>
                    <a:pt x="1397" y="768984"/>
                  </a:lnTo>
                  <a:lnTo>
                    <a:pt x="0" y="816863"/>
                  </a:lnTo>
                  <a:lnTo>
                    <a:pt x="1397" y="864869"/>
                  </a:lnTo>
                  <a:lnTo>
                    <a:pt x="5461" y="912113"/>
                  </a:lnTo>
                  <a:lnTo>
                    <a:pt x="12192" y="958595"/>
                  </a:lnTo>
                  <a:lnTo>
                    <a:pt x="21590" y="1004188"/>
                  </a:lnTo>
                  <a:lnTo>
                    <a:pt x="33401" y="1048765"/>
                  </a:lnTo>
                  <a:lnTo>
                    <a:pt x="47625" y="1092453"/>
                  </a:lnTo>
                  <a:lnTo>
                    <a:pt x="64135" y="1134871"/>
                  </a:lnTo>
                  <a:lnTo>
                    <a:pt x="83058" y="1176146"/>
                  </a:lnTo>
                  <a:lnTo>
                    <a:pt x="104012" y="1216152"/>
                  </a:lnTo>
                  <a:lnTo>
                    <a:pt x="127127" y="1254759"/>
                  </a:lnTo>
                  <a:lnTo>
                    <a:pt x="152400" y="1292097"/>
                  </a:lnTo>
                  <a:lnTo>
                    <a:pt x="179451" y="1327784"/>
                  </a:lnTo>
                  <a:lnTo>
                    <a:pt x="208407" y="1361947"/>
                  </a:lnTo>
                  <a:lnTo>
                    <a:pt x="239268" y="1394459"/>
                  </a:lnTo>
                  <a:lnTo>
                    <a:pt x="271780" y="1425320"/>
                  </a:lnTo>
                  <a:lnTo>
                    <a:pt x="305943" y="1454277"/>
                  </a:lnTo>
                  <a:lnTo>
                    <a:pt x="341757" y="1481454"/>
                  </a:lnTo>
                  <a:lnTo>
                    <a:pt x="378968" y="1506601"/>
                  </a:lnTo>
                  <a:lnTo>
                    <a:pt x="417576" y="1529714"/>
                  </a:lnTo>
                  <a:lnTo>
                    <a:pt x="457581" y="1550796"/>
                  </a:lnTo>
                  <a:lnTo>
                    <a:pt x="498856" y="1569592"/>
                  </a:lnTo>
                  <a:lnTo>
                    <a:pt x="541401" y="1586102"/>
                  </a:lnTo>
                  <a:lnTo>
                    <a:pt x="584962" y="1600327"/>
                  </a:lnTo>
                  <a:lnTo>
                    <a:pt x="629539" y="1612264"/>
                  </a:lnTo>
                  <a:lnTo>
                    <a:pt x="675132" y="1621536"/>
                  </a:lnTo>
                  <a:lnTo>
                    <a:pt x="721614" y="1628266"/>
                  </a:lnTo>
                  <a:lnTo>
                    <a:pt x="768858" y="1632457"/>
                  </a:lnTo>
                  <a:lnTo>
                    <a:pt x="816863" y="1633727"/>
                  </a:lnTo>
                  <a:lnTo>
                    <a:pt x="864870" y="1632457"/>
                  </a:lnTo>
                  <a:lnTo>
                    <a:pt x="912113" y="1628266"/>
                  </a:lnTo>
                  <a:lnTo>
                    <a:pt x="958596" y="1621536"/>
                  </a:lnTo>
                  <a:lnTo>
                    <a:pt x="1004188" y="1612264"/>
                  </a:lnTo>
                  <a:lnTo>
                    <a:pt x="1048765" y="1600327"/>
                  </a:lnTo>
                  <a:lnTo>
                    <a:pt x="1092327" y="1586102"/>
                  </a:lnTo>
                  <a:lnTo>
                    <a:pt x="1134745" y="1569592"/>
                  </a:lnTo>
                  <a:lnTo>
                    <a:pt x="1176020" y="1550796"/>
                  </a:lnTo>
                  <a:lnTo>
                    <a:pt x="1216152" y="1529714"/>
                  </a:lnTo>
                  <a:lnTo>
                    <a:pt x="1254760" y="1506601"/>
                  </a:lnTo>
                  <a:lnTo>
                    <a:pt x="1291971" y="1481454"/>
                  </a:lnTo>
                  <a:lnTo>
                    <a:pt x="1327785" y="1454277"/>
                  </a:lnTo>
                  <a:lnTo>
                    <a:pt x="1361948" y="1425320"/>
                  </a:lnTo>
                  <a:lnTo>
                    <a:pt x="1394460" y="1394459"/>
                  </a:lnTo>
                  <a:lnTo>
                    <a:pt x="1425321" y="1361947"/>
                  </a:lnTo>
                  <a:lnTo>
                    <a:pt x="1454277" y="1327784"/>
                  </a:lnTo>
                  <a:lnTo>
                    <a:pt x="1481328" y="1292097"/>
                  </a:lnTo>
                  <a:lnTo>
                    <a:pt x="1506601" y="1254759"/>
                  </a:lnTo>
                  <a:lnTo>
                    <a:pt x="1529714" y="1216152"/>
                  </a:lnTo>
                  <a:lnTo>
                    <a:pt x="1550670" y="1176146"/>
                  </a:lnTo>
                  <a:lnTo>
                    <a:pt x="1569465" y="1134871"/>
                  </a:lnTo>
                  <a:lnTo>
                    <a:pt x="1586103" y="1092453"/>
                  </a:lnTo>
                  <a:lnTo>
                    <a:pt x="1600327" y="1048765"/>
                  </a:lnTo>
                  <a:lnTo>
                    <a:pt x="1612138" y="1004188"/>
                  </a:lnTo>
                  <a:lnTo>
                    <a:pt x="1621536" y="958595"/>
                  </a:lnTo>
                  <a:lnTo>
                    <a:pt x="1628266" y="912113"/>
                  </a:lnTo>
                  <a:lnTo>
                    <a:pt x="1632331" y="864869"/>
                  </a:lnTo>
                  <a:lnTo>
                    <a:pt x="1633728" y="816863"/>
                  </a:lnTo>
                  <a:lnTo>
                    <a:pt x="1632331" y="768984"/>
                  </a:lnTo>
                  <a:lnTo>
                    <a:pt x="1628266" y="721613"/>
                  </a:lnTo>
                  <a:lnTo>
                    <a:pt x="1621536" y="675258"/>
                  </a:lnTo>
                  <a:lnTo>
                    <a:pt x="1612138" y="629665"/>
                  </a:lnTo>
                  <a:lnTo>
                    <a:pt x="1600327" y="584962"/>
                  </a:lnTo>
                  <a:lnTo>
                    <a:pt x="1586103" y="541401"/>
                  </a:lnTo>
                  <a:lnTo>
                    <a:pt x="1569465" y="498982"/>
                  </a:lnTo>
                  <a:lnTo>
                    <a:pt x="1550670" y="457707"/>
                  </a:lnTo>
                  <a:lnTo>
                    <a:pt x="1529714" y="417702"/>
                  </a:lnTo>
                  <a:lnTo>
                    <a:pt x="1506601" y="378967"/>
                  </a:lnTo>
                  <a:lnTo>
                    <a:pt x="1481328" y="341756"/>
                  </a:lnTo>
                  <a:lnTo>
                    <a:pt x="1454277" y="306069"/>
                  </a:lnTo>
                  <a:lnTo>
                    <a:pt x="1425321" y="271906"/>
                  </a:lnTo>
                  <a:lnTo>
                    <a:pt x="1394460" y="239267"/>
                  </a:lnTo>
                  <a:lnTo>
                    <a:pt x="1361948" y="208533"/>
                  </a:lnTo>
                  <a:lnTo>
                    <a:pt x="1327785" y="179577"/>
                  </a:lnTo>
                  <a:lnTo>
                    <a:pt x="1291971" y="152400"/>
                  </a:lnTo>
                  <a:lnTo>
                    <a:pt x="1254760" y="127253"/>
                  </a:lnTo>
                  <a:lnTo>
                    <a:pt x="1216152" y="104139"/>
                  </a:lnTo>
                  <a:lnTo>
                    <a:pt x="1176020" y="83057"/>
                  </a:lnTo>
                  <a:lnTo>
                    <a:pt x="1134745" y="64262"/>
                  </a:lnTo>
                  <a:lnTo>
                    <a:pt x="1092327" y="47625"/>
                  </a:lnTo>
                  <a:lnTo>
                    <a:pt x="1048765" y="33400"/>
                  </a:lnTo>
                  <a:lnTo>
                    <a:pt x="1004188" y="21589"/>
                  </a:lnTo>
                  <a:lnTo>
                    <a:pt x="958596" y="12318"/>
                  </a:lnTo>
                  <a:lnTo>
                    <a:pt x="912113" y="5587"/>
                  </a:lnTo>
                  <a:lnTo>
                    <a:pt x="864870" y="1396"/>
                  </a:lnTo>
                  <a:lnTo>
                    <a:pt x="816863" y="0"/>
                  </a:lnTo>
                  <a:close/>
                </a:path>
              </a:pathLst>
            </a:custGeom>
            <a:solidFill>
              <a:srgbClr val="C62304">
                <a:alpha val="34901"/>
              </a:srgbClr>
            </a:solidFill>
          </p:spPr>
          <p:txBody>
            <a:bodyPr wrap="square" lIns="0" tIns="0" rIns="0" bIns="0" rtlCol="0"/>
            <a:lstStyle/>
            <a:p>
              <a:endParaRPr/>
            </a:p>
          </p:txBody>
        </p:sp>
      </p:grpSp>
      <p:sp>
        <p:nvSpPr>
          <p:cNvPr id="30" name="object 30"/>
          <p:cNvSpPr/>
          <p:nvPr/>
        </p:nvSpPr>
        <p:spPr>
          <a:xfrm>
            <a:off x="1209675" y="674369"/>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pic>
        <p:nvPicPr>
          <p:cNvPr id="31" name="object 31"/>
          <p:cNvPicPr/>
          <p:nvPr/>
        </p:nvPicPr>
        <p:blipFill>
          <a:blip r:embed="rId16" cstate="print"/>
          <a:stretch>
            <a:fillRect/>
          </a:stretch>
        </p:blipFill>
        <p:spPr>
          <a:xfrm>
            <a:off x="9575800" y="2108300"/>
            <a:ext cx="1153096" cy="874394"/>
          </a:xfrm>
          <a:prstGeom prst="rect">
            <a:avLst/>
          </a:prstGeom>
        </p:spPr>
      </p:pic>
      <p:pic>
        <p:nvPicPr>
          <p:cNvPr id="32" name="object 32"/>
          <p:cNvPicPr/>
          <p:nvPr/>
        </p:nvPicPr>
        <p:blipFill>
          <a:blip r:embed="rId17" cstate="print"/>
          <a:stretch>
            <a:fillRect/>
          </a:stretch>
        </p:blipFill>
        <p:spPr>
          <a:xfrm>
            <a:off x="9575800" y="3579317"/>
            <a:ext cx="1727580" cy="644525"/>
          </a:xfrm>
          <a:prstGeom prst="rect">
            <a:avLst/>
          </a:prstGeom>
        </p:spPr>
      </p:pic>
      <p:pic>
        <p:nvPicPr>
          <p:cNvPr id="33" name="object 33"/>
          <p:cNvPicPr/>
          <p:nvPr/>
        </p:nvPicPr>
        <p:blipFill>
          <a:blip r:embed="rId18" cstate="print"/>
          <a:stretch>
            <a:fillRect/>
          </a:stretch>
        </p:blipFill>
        <p:spPr>
          <a:xfrm>
            <a:off x="9575800" y="4809618"/>
            <a:ext cx="1325245" cy="500380"/>
          </a:xfrm>
          <a:prstGeom prst="rect">
            <a:avLst/>
          </a:prstGeom>
        </p:spPr>
      </p:pic>
      <p:pic>
        <p:nvPicPr>
          <p:cNvPr id="34" name="object 34"/>
          <p:cNvPicPr/>
          <p:nvPr/>
        </p:nvPicPr>
        <p:blipFill>
          <a:blip r:embed="rId19" cstate="print"/>
          <a:stretch>
            <a:fillRect/>
          </a:stretch>
        </p:blipFill>
        <p:spPr>
          <a:xfrm>
            <a:off x="25400" y="125095"/>
            <a:ext cx="1119543" cy="524509"/>
          </a:xfrm>
          <a:prstGeom prst="rect">
            <a:avLst/>
          </a:prstGeom>
        </p:spPr>
      </p:pic>
      <p:sp>
        <p:nvSpPr>
          <p:cNvPr id="35" name="object 35"/>
          <p:cNvSpPr/>
          <p:nvPr/>
        </p:nvSpPr>
        <p:spPr>
          <a:xfrm>
            <a:off x="0" y="6697345"/>
            <a:ext cx="11363325" cy="155575"/>
          </a:xfrm>
          <a:custGeom>
            <a:avLst/>
            <a:gdLst/>
            <a:ahLst/>
            <a:cxnLst/>
            <a:rect l="l" t="t" r="r" b="b"/>
            <a:pathLst>
              <a:path w="11363325" h="155575">
                <a:moveTo>
                  <a:pt x="11362944" y="0"/>
                </a:moveTo>
                <a:lnTo>
                  <a:pt x="0" y="0"/>
                </a:lnTo>
                <a:lnTo>
                  <a:pt x="0" y="155448"/>
                </a:lnTo>
                <a:lnTo>
                  <a:pt x="11362944" y="155448"/>
                </a:lnTo>
                <a:lnTo>
                  <a:pt x="11362944" y="0"/>
                </a:lnTo>
                <a:close/>
              </a:path>
            </a:pathLst>
          </a:custGeom>
          <a:solidFill>
            <a:srgbClr val="001543"/>
          </a:solidFill>
        </p:spPr>
        <p:txBody>
          <a:bodyPr wrap="square" lIns="0" tIns="0" rIns="0" bIns="0" rtlCol="0"/>
          <a:lstStyle/>
          <a:p>
            <a:endParaRPr/>
          </a:p>
        </p:txBody>
      </p:sp>
      <p:pic>
        <p:nvPicPr>
          <p:cNvPr id="36" name="object 36"/>
          <p:cNvPicPr/>
          <p:nvPr/>
        </p:nvPicPr>
        <p:blipFill>
          <a:blip r:embed="rId20" cstate="print"/>
          <a:stretch>
            <a:fillRect/>
          </a:stretch>
        </p:blipFill>
        <p:spPr>
          <a:xfrm>
            <a:off x="11499850" y="6477003"/>
            <a:ext cx="560070" cy="319925"/>
          </a:xfrm>
          <a:prstGeom prst="rect">
            <a:avLst/>
          </a:prstGeom>
        </p:spPr>
      </p:pic>
      <p:pic>
        <p:nvPicPr>
          <p:cNvPr id="37" name="object 37"/>
          <p:cNvPicPr/>
          <p:nvPr/>
        </p:nvPicPr>
        <p:blipFill>
          <a:blip r:embed="rId21" cstate="print"/>
          <a:stretch>
            <a:fillRect/>
          </a:stretch>
        </p:blipFill>
        <p:spPr>
          <a:xfrm>
            <a:off x="3147060" y="313054"/>
            <a:ext cx="112184" cy="18224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49300" y="2854451"/>
            <a:ext cx="4495165" cy="3629660"/>
            <a:chOff x="749300" y="2854451"/>
            <a:chExt cx="4495165" cy="3629660"/>
          </a:xfrm>
        </p:grpSpPr>
        <p:pic>
          <p:nvPicPr>
            <p:cNvPr id="3" name="object 3"/>
            <p:cNvPicPr/>
            <p:nvPr/>
          </p:nvPicPr>
          <p:blipFill>
            <a:blip r:embed="rId2" cstate="print"/>
            <a:stretch>
              <a:fillRect/>
            </a:stretch>
          </p:blipFill>
          <p:spPr>
            <a:xfrm>
              <a:off x="799376" y="4647463"/>
              <a:ext cx="4356735" cy="1637411"/>
            </a:xfrm>
            <a:prstGeom prst="rect">
              <a:avLst/>
            </a:prstGeom>
          </p:spPr>
        </p:pic>
        <p:pic>
          <p:nvPicPr>
            <p:cNvPr id="4" name="object 4"/>
            <p:cNvPicPr/>
            <p:nvPr/>
          </p:nvPicPr>
          <p:blipFill>
            <a:blip r:embed="rId3" cstate="print"/>
            <a:stretch>
              <a:fillRect/>
            </a:stretch>
          </p:blipFill>
          <p:spPr>
            <a:xfrm>
              <a:off x="805688" y="4514049"/>
              <a:ext cx="4403598" cy="1970024"/>
            </a:xfrm>
            <a:prstGeom prst="rect">
              <a:avLst/>
            </a:prstGeom>
          </p:spPr>
        </p:pic>
        <p:sp>
          <p:nvSpPr>
            <p:cNvPr id="5" name="object 5"/>
            <p:cNvSpPr/>
            <p:nvPr/>
          </p:nvSpPr>
          <p:spPr>
            <a:xfrm>
              <a:off x="1012952" y="4980431"/>
              <a:ext cx="3717290" cy="996950"/>
            </a:xfrm>
            <a:custGeom>
              <a:avLst/>
              <a:gdLst/>
              <a:ahLst/>
              <a:cxnLst/>
              <a:rect l="l" t="t" r="r" b="b"/>
              <a:pathLst>
                <a:path w="3717290" h="996950">
                  <a:moveTo>
                    <a:pt x="3564128" y="0"/>
                  </a:moveTo>
                  <a:lnTo>
                    <a:pt x="152920" y="0"/>
                  </a:lnTo>
                  <a:lnTo>
                    <a:pt x="104584" y="7747"/>
                  </a:lnTo>
                  <a:lnTo>
                    <a:pt x="62610" y="29464"/>
                  </a:lnTo>
                  <a:lnTo>
                    <a:pt x="29502" y="62611"/>
                  </a:lnTo>
                  <a:lnTo>
                    <a:pt x="7797" y="104521"/>
                  </a:lnTo>
                  <a:lnTo>
                    <a:pt x="0" y="152908"/>
                  </a:lnTo>
                  <a:lnTo>
                    <a:pt x="0" y="843788"/>
                  </a:lnTo>
                  <a:lnTo>
                    <a:pt x="7797" y="892124"/>
                  </a:lnTo>
                  <a:lnTo>
                    <a:pt x="29502" y="934097"/>
                  </a:lnTo>
                  <a:lnTo>
                    <a:pt x="62610" y="967193"/>
                  </a:lnTo>
                  <a:lnTo>
                    <a:pt x="104584" y="988910"/>
                  </a:lnTo>
                  <a:lnTo>
                    <a:pt x="152920" y="996708"/>
                  </a:lnTo>
                  <a:lnTo>
                    <a:pt x="3564128" y="996708"/>
                  </a:lnTo>
                  <a:lnTo>
                    <a:pt x="3612515" y="988910"/>
                  </a:lnTo>
                  <a:lnTo>
                    <a:pt x="3654425" y="967193"/>
                  </a:lnTo>
                  <a:lnTo>
                    <a:pt x="3687572" y="934097"/>
                  </a:lnTo>
                  <a:lnTo>
                    <a:pt x="3709289" y="892124"/>
                  </a:lnTo>
                  <a:lnTo>
                    <a:pt x="3717036" y="843788"/>
                  </a:lnTo>
                  <a:lnTo>
                    <a:pt x="3717036" y="152908"/>
                  </a:lnTo>
                  <a:lnTo>
                    <a:pt x="3709289" y="104521"/>
                  </a:lnTo>
                  <a:lnTo>
                    <a:pt x="3687572" y="62611"/>
                  </a:lnTo>
                  <a:lnTo>
                    <a:pt x="3654425" y="29464"/>
                  </a:lnTo>
                  <a:lnTo>
                    <a:pt x="3612515" y="7747"/>
                  </a:lnTo>
                  <a:lnTo>
                    <a:pt x="3564128" y="0"/>
                  </a:lnTo>
                  <a:close/>
                </a:path>
              </a:pathLst>
            </a:custGeom>
            <a:solidFill>
              <a:srgbClr val="092062"/>
            </a:solidFill>
          </p:spPr>
          <p:txBody>
            <a:bodyPr wrap="square" lIns="0" tIns="0" rIns="0" bIns="0" rtlCol="0"/>
            <a:lstStyle/>
            <a:p>
              <a:endParaRPr/>
            </a:p>
          </p:txBody>
        </p:sp>
        <p:pic>
          <p:nvPicPr>
            <p:cNvPr id="6" name="object 6"/>
            <p:cNvPicPr/>
            <p:nvPr/>
          </p:nvPicPr>
          <p:blipFill>
            <a:blip r:embed="rId4" cstate="print"/>
            <a:stretch>
              <a:fillRect/>
            </a:stretch>
          </p:blipFill>
          <p:spPr>
            <a:xfrm>
              <a:off x="749300" y="2854451"/>
              <a:ext cx="4444746" cy="1689227"/>
            </a:xfrm>
            <a:prstGeom prst="rect">
              <a:avLst/>
            </a:prstGeom>
          </p:spPr>
        </p:pic>
        <p:pic>
          <p:nvPicPr>
            <p:cNvPr id="7" name="object 7"/>
            <p:cNvPicPr/>
            <p:nvPr/>
          </p:nvPicPr>
          <p:blipFill>
            <a:blip r:embed="rId5" cstate="print"/>
            <a:stretch>
              <a:fillRect/>
            </a:stretch>
          </p:blipFill>
          <p:spPr>
            <a:xfrm>
              <a:off x="787400" y="3043427"/>
              <a:ext cx="4456938" cy="1405509"/>
            </a:xfrm>
            <a:prstGeom prst="rect">
              <a:avLst/>
            </a:prstGeom>
          </p:spPr>
        </p:pic>
        <p:sp>
          <p:nvSpPr>
            <p:cNvPr id="8" name="object 8"/>
            <p:cNvSpPr/>
            <p:nvPr/>
          </p:nvSpPr>
          <p:spPr>
            <a:xfrm>
              <a:off x="1012952" y="3236975"/>
              <a:ext cx="3705225" cy="949960"/>
            </a:xfrm>
            <a:custGeom>
              <a:avLst/>
              <a:gdLst/>
              <a:ahLst/>
              <a:cxnLst/>
              <a:rect l="l" t="t" r="r" b="b"/>
              <a:pathLst>
                <a:path w="3705225" h="949960">
                  <a:moveTo>
                    <a:pt x="3551428" y="0"/>
                  </a:moveTo>
                  <a:lnTo>
                    <a:pt x="153415" y="0"/>
                  </a:lnTo>
                  <a:lnTo>
                    <a:pt x="104927" y="7874"/>
                  </a:lnTo>
                  <a:lnTo>
                    <a:pt x="62814" y="29590"/>
                  </a:lnTo>
                  <a:lnTo>
                    <a:pt x="29603" y="62864"/>
                  </a:lnTo>
                  <a:lnTo>
                    <a:pt x="7823" y="104901"/>
                  </a:lnTo>
                  <a:lnTo>
                    <a:pt x="0" y="153415"/>
                  </a:lnTo>
                  <a:lnTo>
                    <a:pt x="0" y="796036"/>
                  </a:lnTo>
                  <a:lnTo>
                    <a:pt x="7823" y="844550"/>
                  </a:lnTo>
                  <a:lnTo>
                    <a:pt x="29603" y="886587"/>
                  </a:lnTo>
                  <a:lnTo>
                    <a:pt x="62814" y="919861"/>
                  </a:lnTo>
                  <a:lnTo>
                    <a:pt x="104927" y="941578"/>
                  </a:lnTo>
                  <a:lnTo>
                    <a:pt x="153415" y="949451"/>
                  </a:lnTo>
                  <a:lnTo>
                    <a:pt x="3551428" y="949451"/>
                  </a:lnTo>
                  <a:lnTo>
                    <a:pt x="3599942" y="941578"/>
                  </a:lnTo>
                  <a:lnTo>
                    <a:pt x="3641979" y="919861"/>
                  </a:lnTo>
                  <a:lnTo>
                    <a:pt x="3675253" y="886587"/>
                  </a:lnTo>
                  <a:lnTo>
                    <a:pt x="3696970" y="844550"/>
                  </a:lnTo>
                  <a:lnTo>
                    <a:pt x="3704844" y="796036"/>
                  </a:lnTo>
                  <a:lnTo>
                    <a:pt x="3704844" y="153415"/>
                  </a:lnTo>
                  <a:lnTo>
                    <a:pt x="3696970" y="104901"/>
                  </a:lnTo>
                  <a:lnTo>
                    <a:pt x="3675253" y="62864"/>
                  </a:lnTo>
                  <a:lnTo>
                    <a:pt x="3641979" y="29590"/>
                  </a:lnTo>
                  <a:lnTo>
                    <a:pt x="3599942" y="7874"/>
                  </a:lnTo>
                  <a:lnTo>
                    <a:pt x="3551428" y="0"/>
                  </a:lnTo>
                  <a:close/>
                </a:path>
              </a:pathLst>
            </a:custGeom>
            <a:solidFill>
              <a:srgbClr val="092062"/>
            </a:solidFill>
          </p:spPr>
          <p:txBody>
            <a:bodyPr wrap="square" lIns="0" tIns="0" rIns="0" bIns="0" rtlCol="0"/>
            <a:lstStyle/>
            <a:p>
              <a:endParaRPr/>
            </a:p>
          </p:txBody>
        </p:sp>
        <p:sp>
          <p:nvSpPr>
            <p:cNvPr id="9" name="object 9"/>
            <p:cNvSpPr/>
            <p:nvPr/>
          </p:nvSpPr>
          <p:spPr>
            <a:xfrm>
              <a:off x="911605" y="2940557"/>
              <a:ext cx="3977640" cy="1507490"/>
            </a:xfrm>
            <a:custGeom>
              <a:avLst/>
              <a:gdLst/>
              <a:ahLst/>
              <a:cxnLst/>
              <a:rect l="l" t="t" r="r" b="b"/>
              <a:pathLst>
                <a:path w="3977640" h="1507489">
                  <a:moveTo>
                    <a:pt x="3808603" y="0"/>
                  </a:moveTo>
                  <a:lnTo>
                    <a:pt x="169100" y="0"/>
                  </a:lnTo>
                  <a:lnTo>
                    <a:pt x="124142" y="6095"/>
                  </a:lnTo>
                  <a:lnTo>
                    <a:pt x="83743" y="23113"/>
                  </a:lnTo>
                  <a:lnTo>
                    <a:pt x="49530" y="49529"/>
                  </a:lnTo>
                  <a:lnTo>
                    <a:pt x="23088" y="83692"/>
                  </a:lnTo>
                  <a:lnTo>
                    <a:pt x="6045" y="124078"/>
                  </a:lnTo>
                  <a:lnTo>
                    <a:pt x="0" y="169037"/>
                  </a:lnTo>
                  <a:lnTo>
                    <a:pt x="0" y="1338198"/>
                  </a:lnTo>
                  <a:lnTo>
                    <a:pt x="6045" y="1383156"/>
                  </a:lnTo>
                  <a:lnTo>
                    <a:pt x="23088" y="1423542"/>
                  </a:lnTo>
                  <a:lnTo>
                    <a:pt x="49530" y="1457705"/>
                  </a:lnTo>
                  <a:lnTo>
                    <a:pt x="83743" y="1484121"/>
                  </a:lnTo>
                  <a:lnTo>
                    <a:pt x="124142" y="1501266"/>
                  </a:lnTo>
                  <a:lnTo>
                    <a:pt x="169100" y="1507235"/>
                  </a:lnTo>
                  <a:lnTo>
                    <a:pt x="3808603" y="1507235"/>
                  </a:lnTo>
                  <a:lnTo>
                    <a:pt x="3853560" y="1501266"/>
                  </a:lnTo>
                  <a:lnTo>
                    <a:pt x="3893947" y="1484121"/>
                  </a:lnTo>
                  <a:lnTo>
                    <a:pt x="3928109" y="1457705"/>
                  </a:lnTo>
                  <a:lnTo>
                    <a:pt x="3954526" y="1423542"/>
                  </a:lnTo>
                  <a:lnTo>
                    <a:pt x="3971544" y="1383156"/>
                  </a:lnTo>
                  <a:lnTo>
                    <a:pt x="3977640" y="1338198"/>
                  </a:lnTo>
                  <a:lnTo>
                    <a:pt x="3977640" y="169037"/>
                  </a:lnTo>
                  <a:lnTo>
                    <a:pt x="3971544" y="124078"/>
                  </a:lnTo>
                  <a:lnTo>
                    <a:pt x="3954526" y="83692"/>
                  </a:lnTo>
                  <a:lnTo>
                    <a:pt x="3928109" y="49529"/>
                  </a:lnTo>
                  <a:lnTo>
                    <a:pt x="3893947" y="23113"/>
                  </a:lnTo>
                  <a:lnTo>
                    <a:pt x="3853560" y="6095"/>
                  </a:lnTo>
                  <a:lnTo>
                    <a:pt x="3808603" y="0"/>
                  </a:lnTo>
                  <a:close/>
                </a:path>
              </a:pathLst>
            </a:custGeom>
            <a:solidFill>
              <a:srgbClr val="A0110D">
                <a:alpha val="47842"/>
              </a:srgbClr>
            </a:solidFill>
          </p:spPr>
          <p:txBody>
            <a:bodyPr wrap="square" lIns="0" tIns="0" rIns="0" bIns="0" rtlCol="0"/>
            <a:lstStyle/>
            <a:p>
              <a:endParaRPr/>
            </a:p>
          </p:txBody>
        </p:sp>
        <p:sp>
          <p:nvSpPr>
            <p:cNvPr id="10" name="object 10"/>
            <p:cNvSpPr/>
            <p:nvPr/>
          </p:nvSpPr>
          <p:spPr>
            <a:xfrm>
              <a:off x="911605" y="2940557"/>
              <a:ext cx="3977640" cy="1507490"/>
            </a:xfrm>
            <a:custGeom>
              <a:avLst/>
              <a:gdLst/>
              <a:ahLst/>
              <a:cxnLst/>
              <a:rect l="l" t="t" r="r" b="b"/>
              <a:pathLst>
                <a:path w="3977640" h="1507489">
                  <a:moveTo>
                    <a:pt x="0" y="169037"/>
                  </a:moveTo>
                  <a:lnTo>
                    <a:pt x="6045" y="124078"/>
                  </a:lnTo>
                  <a:lnTo>
                    <a:pt x="23088" y="83692"/>
                  </a:lnTo>
                  <a:lnTo>
                    <a:pt x="49530" y="49529"/>
                  </a:lnTo>
                  <a:lnTo>
                    <a:pt x="83743" y="23113"/>
                  </a:lnTo>
                  <a:lnTo>
                    <a:pt x="124142" y="6095"/>
                  </a:lnTo>
                  <a:lnTo>
                    <a:pt x="169100" y="0"/>
                  </a:lnTo>
                  <a:lnTo>
                    <a:pt x="3808603" y="0"/>
                  </a:lnTo>
                  <a:lnTo>
                    <a:pt x="3853560" y="6095"/>
                  </a:lnTo>
                  <a:lnTo>
                    <a:pt x="3893947" y="23113"/>
                  </a:lnTo>
                  <a:lnTo>
                    <a:pt x="3928109" y="49529"/>
                  </a:lnTo>
                  <a:lnTo>
                    <a:pt x="3954526" y="83692"/>
                  </a:lnTo>
                  <a:lnTo>
                    <a:pt x="3971544" y="124078"/>
                  </a:lnTo>
                  <a:lnTo>
                    <a:pt x="3977640" y="169037"/>
                  </a:lnTo>
                  <a:lnTo>
                    <a:pt x="3977640" y="1338198"/>
                  </a:lnTo>
                  <a:lnTo>
                    <a:pt x="3971544" y="1383156"/>
                  </a:lnTo>
                  <a:lnTo>
                    <a:pt x="3954526" y="1423542"/>
                  </a:lnTo>
                  <a:lnTo>
                    <a:pt x="3928109" y="1457705"/>
                  </a:lnTo>
                  <a:lnTo>
                    <a:pt x="3893947" y="1484121"/>
                  </a:lnTo>
                  <a:lnTo>
                    <a:pt x="3853560" y="1501266"/>
                  </a:lnTo>
                  <a:lnTo>
                    <a:pt x="3808603" y="1507235"/>
                  </a:lnTo>
                  <a:lnTo>
                    <a:pt x="169100" y="1507235"/>
                  </a:lnTo>
                  <a:lnTo>
                    <a:pt x="124142" y="1501266"/>
                  </a:lnTo>
                  <a:lnTo>
                    <a:pt x="83743" y="1484121"/>
                  </a:lnTo>
                  <a:lnTo>
                    <a:pt x="49530" y="1457705"/>
                  </a:lnTo>
                  <a:lnTo>
                    <a:pt x="23088" y="1423542"/>
                  </a:lnTo>
                  <a:lnTo>
                    <a:pt x="6045" y="1383156"/>
                  </a:lnTo>
                  <a:lnTo>
                    <a:pt x="0" y="1338198"/>
                  </a:lnTo>
                  <a:lnTo>
                    <a:pt x="0" y="169037"/>
                  </a:lnTo>
                  <a:close/>
                </a:path>
              </a:pathLst>
            </a:custGeom>
            <a:ln w="25907">
              <a:solidFill>
                <a:srgbClr val="5B9BD3"/>
              </a:solidFill>
            </a:ln>
          </p:spPr>
          <p:txBody>
            <a:bodyPr wrap="square" lIns="0" tIns="0" rIns="0" bIns="0" rtlCol="0"/>
            <a:lstStyle/>
            <a:p>
              <a:endParaRPr/>
            </a:p>
          </p:txBody>
        </p:sp>
      </p:grpSp>
      <p:grpSp>
        <p:nvGrpSpPr>
          <p:cNvPr id="11" name="object 11"/>
          <p:cNvGrpSpPr/>
          <p:nvPr/>
        </p:nvGrpSpPr>
        <p:grpSpPr>
          <a:xfrm>
            <a:off x="761123" y="842772"/>
            <a:ext cx="11346815" cy="5360035"/>
            <a:chOff x="761123" y="842772"/>
            <a:chExt cx="11346815" cy="5360035"/>
          </a:xfrm>
        </p:grpSpPr>
        <p:pic>
          <p:nvPicPr>
            <p:cNvPr id="12" name="object 12"/>
            <p:cNvPicPr/>
            <p:nvPr/>
          </p:nvPicPr>
          <p:blipFill>
            <a:blip r:embed="rId6" cstate="print"/>
            <a:stretch>
              <a:fillRect/>
            </a:stretch>
          </p:blipFill>
          <p:spPr>
            <a:xfrm>
              <a:off x="761123" y="1162177"/>
              <a:ext cx="4343400" cy="1588515"/>
            </a:xfrm>
            <a:prstGeom prst="rect">
              <a:avLst/>
            </a:prstGeom>
          </p:spPr>
        </p:pic>
        <p:pic>
          <p:nvPicPr>
            <p:cNvPr id="13" name="object 13"/>
            <p:cNvPicPr/>
            <p:nvPr/>
          </p:nvPicPr>
          <p:blipFill>
            <a:blip r:embed="rId7" cstate="print"/>
            <a:stretch>
              <a:fillRect/>
            </a:stretch>
          </p:blipFill>
          <p:spPr>
            <a:xfrm>
              <a:off x="1703324" y="1299972"/>
              <a:ext cx="2460244" cy="1407033"/>
            </a:xfrm>
            <a:prstGeom prst="rect">
              <a:avLst/>
            </a:prstGeom>
          </p:spPr>
        </p:pic>
        <p:sp>
          <p:nvSpPr>
            <p:cNvPr id="14" name="object 14"/>
            <p:cNvSpPr/>
            <p:nvPr/>
          </p:nvSpPr>
          <p:spPr>
            <a:xfrm>
              <a:off x="974852" y="1495044"/>
              <a:ext cx="3703320" cy="948055"/>
            </a:xfrm>
            <a:custGeom>
              <a:avLst/>
              <a:gdLst/>
              <a:ahLst/>
              <a:cxnLst/>
              <a:rect l="l" t="t" r="r" b="b"/>
              <a:pathLst>
                <a:path w="3703320" h="948055">
                  <a:moveTo>
                    <a:pt x="3550158" y="0"/>
                  </a:moveTo>
                  <a:lnTo>
                    <a:pt x="153161" y="0"/>
                  </a:lnTo>
                  <a:lnTo>
                    <a:pt x="104749" y="7873"/>
                  </a:lnTo>
                  <a:lnTo>
                    <a:pt x="62712" y="29590"/>
                  </a:lnTo>
                  <a:lnTo>
                    <a:pt x="29552" y="62737"/>
                  </a:lnTo>
                  <a:lnTo>
                    <a:pt x="7810" y="104775"/>
                  </a:lnTo>
                  <a:lnTo>
                    <a:pt x="0" y="153161"/>
                  </a:lnTo>
                  <a:lnTo>
                    <a:pt x="0" y="794765"/>
                  </a:lnTo>
                  <a:lnTo>
                    <a:pt x="7810" y="843152"/>
                  </a:lnTo>
                  <a:lnTo>
                    <a:pt x="29552" y="885189"/>
                  </a:lnTo>
                  <a:lnTo>
                    <a:pt x="62712" y="918336"/>
                  </a:lnTo>
                  <a:lnTo>
                    <a:pt x="104749" y="940180"/>
                  </a:lnTo>
                  <a:lnTo>
                    <a:pt x="153161" y="947927"/>
                  </a:lnTo>
                  <a:lnTo>
                    <a:pt x="3550158" y="947927"/>
                  </a:lnTo>
                  <a:lnTo>
                    <a:pt x="3598545" y="940180"/>
                  </a:lnTo>
                  <a:lnTo>
                    <a:pt x="3640582" y="918336"/>
                  </a:lnTo>
                  <a:lnTo>
                    <a:pt x="3673729" y="885189"/>
                  </a:lnTo>
                  <a:lnTo>
                    <a:pt x="3695573" y="843152"/>
                  </a:lnTo>
                  <a:lnTo>
                    <a:pt x="3703320" y="794765"/>
                  </a:lnTo>
                  <a:lnTo>
                    <a:pt x="3703320" y="153161"/>
                  </a:lnTo>
                  <a:lnTo>
                    <a:pt x="3695573" y="104775"/>
                  </a:lnTo>
                  <a:lnTo>
                    <a:pt x="3673729" y="62737"/>
                  </a:lnTo>
                  <a:lnTo>
                    <a:pt x="3640582" y="29590"/>
                  </a:lnTo>
                  <a:lnTo>
                    <a:pt x="3598545" y="7873"/>
                  </a:lnTo>
                  <a:lnTo>
                    <a:pt x="3550158" y="0"/>
                  </a:lnTo>
                  <a:close/>
                </a:path>
              </a:pathLst>
            </a:custGeom>
            <a:solidFill>
              <a:srgbClr val="092062"/>
            </a:solidFill>
          </p:spPr>
          <p:txBody>
            <a:bodyPr wrap="square" lIns="0" tIns="0" rIns="0" bIns="0" rtlCol="0"/>
            <a:lstStyle/>
            <a:p>
              <a:endParaRPr/>
            </a:p>
          </p:txBody>
        </p:sp>
        <p:pic>
          <p:nvPicPr>
            <p:cNvPr id="15" name="object 15"/>
            <p:cNvPicPr/>
            <p:nvPr/>
          </p:nvPicPr>
          <p:blipFill>
            <a:blip r:embed="rId8" cstate="print"/>
            <a:stretch>
              <a:fillRect/>
            </a:stretch>
          </p:blipFill>
          <p:spPr>
            <a:xfrm>
              <a:off x="4557776" y="2522232"/>
              <a:ext cx="3351276" cy="3680460"/>
            </a:xfrm>
            <a:prstGeom prst="rect">
              <a:avLst/>
            </a:prstGeom>
          </p:spPr>
        </p:pic>
        <p:pic>
          <p:nvPicPr>
            <p:cNvPr id="16" name="object 16"/>
            <p:cNvPicPr/>
            <p:nvPr/>
          </p:nvPicPr>
          <p:blipFill>
            <a:blip r:embed="rId9" cstate="print"/>
            <a:stretch>
              <a:fillRect/>
            </a:stretch>
          </p:blipFill>
          <p:spPr>
            <a:xfrm>
              <a:off x="5426583" y="2503754"/>
              <a:ext cx="2294890" cy="3146425"/>
            </a:xfrm>
            <a:prstGeom prst="rect">
              <a:avLst/>
            </a:prstGeom>
          </p:spPr>
        </p:pic>
        <p:pic>
          <p:nvPicPr>
            <p:cNvPr id="17" name="object 17"/>
            <p:cNvPicPr/>
            <p:nvPr/>
          </p:nvPicPr>
          <p:blipFill>
            <a:blip r:embed="rId10" cstate="print"/>
            <a:stretch>
              <a:fillRect/>
            </a:stretch>
          </p:blipFill>
          <p:spPr>
            <a:xfrm>
              <a:off x="6444488" y="2310383"/>
              <a:ext cx="829056" cy="629412"/>
            </a:xfrm>
            <a:prstGeom prst="rect">
              <a:avLst/>
            </a:prstGeom>
          </p:spPr>
        </p:pic>
        <p:pic>
          <p:nvPicPr>
            <p:cNvPr id="18" name="object 18"/>
            <p:cNvPicPr/>
            <p:nvPr/>
          </p:nvPicPr>
          <p:blipFill>
            <a:blip r:embed="rId11" cstate="print"/>
            <a:stretch>
              <a:fillRect/>
            </a:stretch>
          </p:blipFill>
          <p:spPr>
            <a:xfrm>
              <a:off x="7448676" y="2490089"/>
              <a:ext cx="88392" cy="96012"/>
            </a:xfrm>
            <a:prstGeom prst="rect">
              <a:avLst/>
            </a:prstGeom>
          </p:spPr>
        </p:pic>
        <p:pic>
          <p:nvPicPr>
            <p:cNvPr id="19" name="object 19"/>
            <p:cNvPicPr/>
            <p:nvPr/>
          </p:nvPicPr>
          <p:blipFill>
            <a:blip r:embed="rId11" cstate="print"/>
            <a:stretch>
              <a:fillRect/>
            </a:stretch>
          </p:blipFill>
          <p:spPr>
            <a:xfrm>
              <a:off x="7448676" y="2764408"/>
              <a:ext cx="88392" cy="96012"/>
            </a:xfrm>
            <a:prstGeom prst="rect">
              <a:avLst/>
            </a:prstGeom>
          </p:spPr>
        </p:pic>
        <p:sp>
          <p:nvSpPr>
            <p:cNvPr id="20" name="object 20"/>
            <p:cNvSpPr/>
            <p:nvPr/>
          </p:nvSpPr>
          <p:spPr>
            <a:xfrm>
              <a:off x="4847335" y="842772"/>
              <a:ext cx="7260590" cy="798830"/>
            </a:xfrm>
            <a:custGeom>
              <a:avLst/>
              <a:gdLst/>
              <a:ahLst/>
              <a:cxnLst/>
              <a:rect l="l" t="t" r="r" b="b"/>
              <a:pathLst>
                <a:path w="7260590" h="798830">
                  <a:moveTo>
                    <a:pt x="7128636" y="0"/>
                  </a:moveTo>
                  <a:lnTo>
                    <a:pt x="131699" y="0"/>
                  </a:lnTo>
                  <a:lnTo>
                    <a:pt x="90042" y="6730"/>
                  </a:lnTo>
                  <a:lnTo>
                    <a:pt x="53848" y="25400"/>
                  </a:lnTo>
                  <a:lnTo>
                    <a:pt x="25400" y="53975"/>
                  </a:lnTo>
                  <a:lnTo>
                    <a:pt x="6730" y="90042"/>
                  </a:lnTo>
                  <a:lnTo>
                    <a:pt x="0" y="131699"/>
                  </a:lnTo>
                  <a:lnTo>
                    <a:pt x="0" y="666876"/>
                  </a:lnTo>
                  <a:lnTo>
                    <a:pt x="6730" y="708532"/>
                  </a:lnTo>
                  <a:lnTo>
                    <a:pt x="25400" y="744727"/>
                  </a:lnTo>
                  <a:lnTo>
                    <a:pt x="53848" y="773176"/>
                  </a:lnTo>
                  <a:lnTo>
                    <a:pt x="90042" y="791844"/>
                  </a:lnTo>
                  <a:lnTo>
                    <a:pt x="131699" y="798576"/>
                  </a:lnTo>
                  <a:lnTo>
                    <a:pt x="7128636" y="798576"/>
                  </a:lnTo>
                  <a:lnTo>
                    <a:pt x="7170292" y="791844"/>
                  </a:lnTo>
                  <a:lnTo>
                    <a:pt x="7206488" y="773176"/>
                  </a:lnTo>
                  <a:lnTo>
                    <a:pt x="7234936" y="744727"/>
                  </a:lnTo>
                  <a:lnTo>
                    <a:pt x="7253605" y="708532"/>
                  </a:lnTo>
                  <a:lnTo>
                    <a:pt x="7260336" y="666876"/>
                  </a:lnTo>
                  <a:lnTo>
                    <a:pt x="7260336" y="131699"/>
                  </a:lnTo>
                  <a:lnTo>
                    <a:pt x="7253605" y="90042"/>
                  </a:lnTo>
                  <a:lnTo>
                    <a:pt x="7234936" y="53975"/>
                  </a:lnTo>
                  <a:lnTo>
                    <a:pt x="7206488" y="25400"/>
                  </a:lnTo>
                  <a:lnTo>
                    <a:pt x="7170292" y="6730"/>
                  </a:lnTo>
                  <a:lnTo>
                    <a:pt x="7128636" y="0"/>
                  </a:lnTo>
                  <a:close/>
                </a:path>
              </a:pathLst>
            </a:custGeom>
            <a:solidFill>
              <a:srgbClr val="FFFFFF"/>
            </a:solidFill>
          </p:spPr>
          <p:txBody>
            <a:bodyPr wrap="square" lIns="0" tIns="0" rIns="0" bIns="0" rtlCol="0"/>
            <a:lstStyle/>
            <a:p>
              <a:endParaRPr/>
            </a:p>
          </p:txBody>
        </p:sp>
      </p:grpSp>
      <p:pic>
        <p:nvPicPr>
          <p:cNvPr id="21" name="object 21"/>
          <p:cNvPicPr/>
          <p:nvPr/>
        </p:nvPicPr>
        <p:blipFill>
          <a:blip r:embed="rId12" cstate="print"/>
          <a:stretch>
            <a:fillRect/>
          </a:stretch>
        </p:blipFill>
        <p:spPr>
          <a:xfrm>
            <a:off x="11499595" y="6477130"/>
            <a:ext cx="565302" cy="322922"/>
          </a:xfrm>
          <a:prstGeom prst="rect">
            <a:avLst/>
          </a:prstGeom>
        </p:spPr>
      </p:pic>
      <p:sp>
        <p:nvSpPr>
          <p:cNvPr id="22" name="object 22"/>
          <p:cNvSpPr txBox="1">
            <a:spLocks noGrp="1"/>
          </p:cNvSpPr>
          <p:nvPr>
            <p:ph type="title"/>
          </p:nvPr>
        </p:nvSpPr>
        <p:spPr>
          <a:prstGeom prst="rect">
            <a:avLst/>
          </a:prstGeom>
        </p:spPr>
        <p:txBody>
          <a:bodyPr vert="horz" wrap="square" lIns="0" tIns="14605" rIns="0" bIns="0" rtlCol="0">
            <a:spAutoFit/>
          </a:bodyPr>
          <a:lstStyle/>
          <a:p>
            <a:pPr marL="661670">
              <a:lnSpc>
                <a:spcPct val="100000"/>
              </a:lnSpc>
              <a:spcBef>
                <a:spcPts val="115"/>
              </a:spcBef>
            </a:pPr>
            <a:r>
              <a:rPr sz="2700" dirty="0">
                <a:solidFill>
                  <a:srgbClr val="2A1680"/>
                </a:solidFill>
              </a:rPr>
              <a:t>OFII</a:t>
            </a:r>
            <a:r>
              <a:rPr sz="2700" spc="-80" dirty="0">
                <a:solidFill>
                  <a:srgbClr val="2A1680"/>
                </a:solidFill>
              </a:rPr>
              <a:t> </a:t>
            </a:r>
            <a:r>
              <a:rPr sz="2700" dirty="0">
                <a:solidFill>
                  <a:srgbClr val="2A1680"/>
                </a:solidFill>
              </a:rPr>
              <a:t>Services</a:t>
            </a:r>
            <a:r>
              <a:rPr sz="2700" spc="-60" dirty="0">
                <a:solidFill>
                  <a:srgbClr val="2A1680"/>
                </a:solidFill>
              </a:rPr>
              <a:t> </a:t>
            </a:r>
            <a:r>
              <a:rPr sz="2700" dirty="0">
                <a:solidFill>
                  <a:srgbClr val="2A1680"/>
                </a:solidFill>
              </a:rPr>
              <a:t>and</a:t>
            </a:r>
            <a:r>
              <a:rPr sz="2700" spc="-60" dirty="0">
                <a:solidFill>
                  <a:srgbClr val="2A1680"/>
                </a:solidFill>
              </a:rPr>
              <a:t> </a:t>
            </a:r>
            <a:r>
              <a:rPr sz="2700" spc="-10" dirty="0">
                <a:solidFill>
                  <a:srgbClr val="2A1680"/>
                </a:solidFill>
              </a:rPr>
              <a:t>Capabilities</a:t>
            </a:r>
            <a:endParaRPr sz="2700"/>
          </a:p>
        </p:txBody>
      </p:sp>
      <p:sp>
        <p:nvSpPr>
          <p:cNvPr id="23" name="object 23"/>
          <p:cNvSpPr txBox="1"/>
          <p:nvPr/>
        </p:nvSpPr>
        <p:spPr>
          <a:xfrm>
            <a:off x="2145919" y="999566"/>
            <a:ext cx="9498330" cy="1159510"/>
          </a:xfrm>
          <a:prstGeom prst="rect">
            <a:avLst/>
          </a:prstGeom>
        </p:spPr>
        <p:txBody>
          <a:bodyPr vert="horz" wrap="square" lIns="0" tIns="13970" rIns="0" bIns="0" rtlCol="0">
            <a:spAutoFit/>
          </a:bodyPr>
          <a:lstStyle/>
          <a:p>
            <a:pPr marL="3134360">
              <a:lnSpc>
                <a:spcPct val="100000"/>
              </a:lnSpc>
              <a:spcBef>
                <a:spcPts val="110"/>
              </a:spcBef>
            </a:pPr>
            <a:r>
              <a:rPr sz="2800" b="1" u="sng" spc="-10" dirty="0">
                <a:solidFill>
                  <a:srgbClr val="092062"/>
                </a:solidFill>
                <a:uFill>
                  <a:solidFill>
                    <a:srgbClr val="092062"/>
                  </a:solidFill>
                </a:uFill>
                <a:latin typeface="Arial"/>
                <a:cs typeface="Arial"/>
              </a:rPr>
              <a:t>DOMESTIC</a:t>
            </a:r>
            <a:r>
              <a:rPr sz="2800" b="1" u="sng" spc="-175" dirty="0">
                <a:solidFill>
                  <a:srgbClr val="092062"/>
                </a:solidFill>
                <a:uFill>
                  <a:solidFill>
                    <a:srgbClr val="092062"/>
                  </a:solidFill>
                </a:uFill>
                <a:latin typeface="Arial"/>
                <a:cs typeface="Arial"/>
              </a:rPr>
              <a:t> </a:t>
            </a:r>
            <a:r>
              <a:rPr sz="2800" b="1" u="sng" spc="-10" dirty="0">
                <a:solidFill>
                  <a:srgbClr val="092062"/>
                </a:solidFill>
                <a:uFill>
                  <a:solidFill>
                    <a:srgbClr val="092062"/>
                  </a:solidFill>
                </a:uFill>
                <a:latin typeface="Arial"/>
                <a:cs typeface="Arial"/>
              </a:rPr>
              <a:t>DISTRIBUTION</a:t>
            </a:r>
            <a:r>
              <a:rPr sz="2800" b="1" u="sng" spc="-130" dirty="0">
                <a:solidFill>
                  <a:srgbClr val="092062"/>
                </a:solidFill>
                <a:uFill>
                  <a:solidFill>
                    <a:srgbClr val="092062"/>
                  </a:solidFill>
                </a:uFill>
                <a:latin typeface="Arial"/>
                <a:cs typeface="Arial"/>
              </a:rPr>
              <a:t> </a:t>
            </a:r>
            <a:r>
              <a:rPr sz="2800" b="1" u="sng" spc="-10" dirty="0">
                <a:solidFill>
                  <a:srgbClr val="092062"/>
                </a:solidFill>
                <a:uFill>
                  <a:solidFill>
                    <a:srgbClr val="092062"/>
                  </a:solidFill>
                </a:uFill>
                <a:latin typeface="Arial"/>
                <a:cs typeface="Arial"/>
              </a:rPr>
              <a:t>SERVICES</a:t>
            </a:r>
            <a:endParaRPr sz="2800">
              <a:latin typeface="Arial"/>
              <a:cs typeface="Arial"/>
            </a:endParaRPr>
          </a:p>
          <a:p>
            <a:pPr marL="12700">
              <a:lnSpc>
                <a:spcPct val="100000"/>
              </a:lnSpc>
              <a:spcBef>
                <a:spcPts val="2555"/>
              </a:spcBef>
            </a:pPr>
            <a:r>
              <a:rPr sz="2500" b="1" spc="-10" dirty="0">
                <a:solidFill>
                  <a:srgbClr val="FFFFFF"/>
                </a:solidFill>
                <a:latin typeface="Arial"/>
                <a:cs typeface="Arial"/>
              </a:rPr>
              <a:t>Trucking</a:t>
            </a:r>
            <a:endParaRPr sz="2500">
              <a:latin typeface="Arial"/>
              <a:cs typeface="Arial"/>
            </a:endParaRPr>
          </a:p>
        </p:txBody>
      </p:sp>
      <p:sp>
        <p:nvSpPr>
          <p:cNvPr id="24" name="object 24"/>
          <p:cNvSpPr txBox="1"/>
          <p:nvPr/>
        </p:nvSpPr>
        <p:spPr>
          <a:xfrm>
            <a:off x="7618603" y="2338578"/>
            <a:ext cx="3267075" cy="571500"/>
          </a:xfrm>
          <a:prstGeom prst="rect">
            <a:avLst/>
          </a:prstGeom>
        </p:spPr>
        <p:txBody>
          <a:bodyPr vert="horz" wrap="square" lIns="0" tIns="23495" rIns="0" bIns="0" rtlCol="0">
            <a:spAutoFit/>
          </a:bodyPr>
          <a:lstStyle/>
          <a:p>
            <a:pPr marL="12700" marR="5080">
              <a:lnSpc>
                <a:spcPts val="2140"/>
              </a:lnSpc>
              <a:spcBef>
                <a:spcPts val="185"/>
              </a:spcBef>
            </a:pPr>
            <a:r>
              <a:rPr sz="1800" b="1" dirty="0">
                <a:latin typeface="Arial"/>
                <a:cs typeface="Arial"/>
              </a:rPr>
              <a:t>Around</a:t>
            </a:r>
            <a:r>
              <a:rPr sz="1800" b="1" spc="-50" dirty="0">
                <a:latin typeface="Arial"/>
                <a:cs typeface="Arial"/>
              </a:rPr>
              <a:t> </a:t>
            </a:r>
            <a:r>
              <a:rPr lang="en-US" sz="1800" b="1" dirty="0">
                <a:latin typeface="Arial"/>
                <a:cs typeface="Arial"/>
              </a:rPr>
              <a:t>851</a:t>
            </a:r>
            <a:r>
              <a:rPr sz="1800" b="1" spc="-90" dirty="0">
                <a:latin typeface="Arial"/>
                <a:cs typeface="Arial"/>
              </a:rPr>
              <a:t> </a:t>
            </a:r>
            <a:r>
              <a:rPr sz="1800" b="1" dirty="0">
                <a:latin typeface="Arial"/>
                <a:cs typeface="Arial"/>
              </a:rPr>
              <a:t>stores</a:t>
            </a:r>
            <a:r>
              <a:rPr sz="1800" b="1" spc="-90" dirty="0">
                <a:latin typeface="Arial"/>
                <a:cs typeface="Arial"/>
              </a:rPr>
              <a:t> </a:t>
            </a:r>
            <a:r>
              <a:rPr sz="1800" b="1" spc="-10" dirty="0">
                <a:latin typeface="Arial"/>
                <a:cs typeface="Arial"/>
              </a:rPr>
              <a:t>nationwide </a:t>
            </a:r>
            <a:r>
              <a:rPr sz="1800" b="1" dirty="0">
                <a:latin typeface="Arial"/>
                <a:cs typeface="Arial"/>
              </a:rPr>
              <a:t>10</a:t>
            </a:r>
            <a:r>
              <a:rPr sz="1800" b="1" spc="-5" dirty="0">
                <a:latin typeface="Arial"/>
                <a:cs typeface="Arial"/>
              </a:rPr>
              <a:t> </a:t>
            </a:r>
            <a:r>
              <a:rPr sz="1800" b="1" dirty="0">
                <a:latin typeface="Arial"/>
                <a:cs typeface="Arial"/>
              </a:rPr>
              <a:t>-</a:t>
            </a:r>
            <a:r>
              <a:rPr sz="1800" b="1" spc="-15" dirty="0">
                <a:latin typeface="Arial"/>
                <a:cs typeface="Arial"/>
              </a:rPr>
              <a:t> </a:t>
            </a:r>
            <a:r>
              <a:rPr sz="1800" b="1" dirty="0">
                <a:latin typeface="Arial"/>
                <a:cs typeface="Arial"/>
              </a:rPr>
              <a:t>15</a:t>
            </a:r>
            <a:r>
              <a:rPr sz="1800" b="1" spc="-5" dirty="0">
                <a:latin typeface="Arial"/>
                <a:cs typeface="Arial"/>
              </a:rPr>
              <a:t> </a:t>
            </a:r>
            <a:r>
              <a:rPr sz="1800" b="1" dirty="0">
                <a:latin typeface="Arial"/>
                <a:cs typeface="Arial"/>
              </a:rPr>
              <a:t>projects</a:t>
            </a:r>
            <a:r>
              <a:rPr sz="1800" b="1" spc="-10" dirty="0">
                <a:latin typeface="Arial"/>
                <a:cs typeface="Arial"/>
              </a:rPr>
              <a:t> </a:t>
            </a:r>
            <a:r>
              <a:rPr sz="1800" b="1" dirty="0">
                <a:latin typeface="Arial"/>
                <a:cs typeface="Arial"/>
              </a:rPr>
              <a:t>per</a:t>
            </a:r>
            <a:r>
              <a:rPr sz="1800" b="1" spc="-10" dirty="0">
                <a:latin typeface="Arial"/>
                <a:cs typeface="Arial"/>
              </a:rPr>
              <a:t> </a:t>
            </a:r>
            <a:r>
              <a:rPr sz="1800" b="1" spc="-20" dirty="0">
                <a:latin typeface="Arial"/>
                <a:cs typeface="Arial"/>
              </a:rPr>
              <a:t>month</a:t>
            </a:r>
            <a:endParaRPr sz="1800" dirty="0">
              <a:latin typeface="Arial"/>
              <a:cs typeface="Arial"/>
            </a:endParaRPr>
          </a:p>
        </p:txBody>
      </p:sp>
      <p:sp>
        <p:nvSpPr>
          <p:cNvPr id="25" name="object 25"/>
          <p:cNvSpPr txBox="1"/>
          <p:nvPr/>
        </p:nvSpPr>
        <p:spPr>
          <a:xfrm>
            <a:off x="1231188" y="3497021"/>
            <a:ext cx="3242310" cy="406400"/>
          </a:xfrm>
          <a:prstGeom prst="rect">
            <a:avLst/>
          </a:prstGeom>
        </p:spPr>
        <p:txBody>
          <a:bodyPr vert="horz" wrap="square" lIns="0" tIns="12065" rIns="0" bIns="0" rtlCol="0">
            <a:spAutoFit/>
          </a:bodyPr>
          <a:lstStyle/>
          <a:p>
            <a:pPr marL="12700">
              <a:lnSpc>
                <a:spcPct val="100000"/>
              </a:lnSpc>
              <a:spcBef>
                <a:spcPts val="95"/>
              </a:spcBef>
            </a:pPr>
            <a:r>
              <a:rPr sz="2500" b="1" spc="-10" dirty="0">
                <a:solidFill>
                  <a:srgbClr val="FFFFFF"/>
                </a:solidFill>
                <a:latin typeface="Arial"/>
                <a:cs typeface="Arial"/>
              </a:rPr>
              <a:t>Domestic</a:t>
            </a:r>
            <a:r>
              <a:rPr sz="2500" b="1" spc="-155" dirty="0">
                <a:solidFill>
                  <a:srgbClr val="FFFFFF"/>
                </a:solidFill>
                <a:latin typeface="Arial"/>
                <a:cs typeface="Arial"/>
              </a:rPr>
              <a:t> </a:t>
            </a:r>
            <a:r>
              <a:rPr sz="2500" b="1" spc="-10" dirty="0">
                <a:solidFill>
                  <a:srgbClr val="FFFFFF"/>
                </a:solidFill>
                <a:latin typeface="Arial"/>
                <a:cs typeface="Arial"/>
              </a:rPr>
              <a:t>Forwarding</a:t>
            </a:r>
            <a:endParaRPr sz="2500">
              <a:latin typeface="Arial"/>
              <a:cs typeface="Arial"/>
            </a:endParaRPr>
          </a:p>
        </p:txBody>
      </p:sp>
      <p:sp>
        <p:nvSpPr>
          <p:cNvPr id="26" name="object 26"/>
          <p:cNvSpPr txBox="1"/>
          <p:nvPr/>
        </p:nvSpPr>
        <p:spPr>
          <a:xfrm>
            <a:off x="1200708" y="4939665"/>
            <a:ext cx="3347085" cy="1062990"/>
          </a:xfrm>
          <a:prstGeom prst="rect">
            <a:avLst/>
          </a:prstGeom>
        </p:spPr>
        <p:txBody>
          <a:bodyPr vert="horz" wrap="square" lIns="0" tIns="12700" rIns="0" bIns="0" rtlCol="0">
            <a:spAutoFit/>
          </a:bodyPr>
          <a:lstStyle/>
          <a:p>
            <a:pPr marL="5715" algn="ctr">
              <a:lnSpc>
                <a:spcPct val="100000"/>
              </a:lnSpc>
              <a:spcBef>
                <a:spcPts val="100"/>
              </a:spcBef>
            </a:pPr>
            <a:r>
              <a:rPr sz="1700" b="1" spc="-10" dirty="0">
                <a:solidFill>
                  <a:srgbClr val="FFFFFF"/>
                </a:solidFill>
                <a:latin typeface="Arial"/>
                <a:cs typeface="Arial"/>
              </a:rPr>
              <a:t>Warehousing</a:t>
            </a:r>
            <a:endParaRPr sz="1700">
              <a:latin typeface="Arial"/>
              <a:cs typeface="Arial"/>
            </a:endParaRPr>
          </a:p>
          <a:p>
            <a:pPr algn="ctr">
              <a:lnSpc>
                <a:spcPct val="100000"/>
              </a:lnSpc>
            </a:pPr>
            <a:r>
              <a:rPr sz="1700" b="1" dirty="0">
                <a:solidFill>
                  <a:srgbClr val="FFFFFF"/>
                </a:solidFill>
                <a:latin typeface="Arial"/>
                <a:cs typeface="Arial"/>
              </a:rPr>
              <a:t>Value</a:t>
            </a:r>
            <a:r>
              <a:rPr sz="1700" b="1" spc="-65" dirty="0">
                <a:solidFill>
                  <a:srgbClr val="FFFFFF"/>
                </a:solidFill>
                <a:latin typeface="Arial"/>
                <a:cs typeface="Arial"/>
              </a:rPr>
              <a:t> </a:t>
            </a:r>
            <a:r>
              <a:rPr sz="1700" b="1" dirty="0">
                <a:solidFill>
                  <a:srgbClr val="FFFFFF"/>
                </a:solidFill>
                <a:latin typeface="Arial"/>
                <a:cs typeface="Arial"/>
              </a:rPr>
              <a:t>Added</a:t>
            </a:r>
            <a:r>
              <a:rPr sz="1700" b="1" spc="-80" dirty="0">
                <a:solidFill>
                  <a:srgbClr val="FFFFFF"/>
                </a:solidFill>
                <a:latin typeface="Arial"/>
                <a:cs typeface="Arial"/>
              </a:rPr>
              <a:t> </a:t>
            </a:r>
            <a:r>
              <a:rPr sz="1700" b="1" dirty="0">
                <a:solidFill>
                  <a:srgbClr val="FFFFFF"/>
                </a:solidFill>
                <a:latin typeface="Arial"/>
                <a:cs typeface="Arial"/>
              </a:rPr>
              <a:t>Services</a:t>
            </a:r>
            <a:r>
              <a:rPr sz="1700" b="1" spc="-55" dirty="0">
                <a:solidFill>
                  <a:srgbClr val="FFFFFF"/>
                </a:solidFill>
                <a:latin typeface="Arial"/>
                <a:cs typeface="Arial"/>
              </a:rPr>
              <a:t> </a:t>
            </a:r>
            <a:r>
              <a:rPr sz="1700" b="1" dirty="0">
                <a:solidFill>
                  <a:srgbClr val="FFFFFF"/>
                </a:solidFill>
                <a:latin typeface="Arial"/>
                <a:cs typeface="Arial"/>
              </a:rPr>
              <a:t>-</a:t>
            </a:r>
            <a:r>
              <a:rPr sz="1700" b="1" spc="-85" dirty="0">
                <a:solidFill>
                  <a:srgbClr val="FFFFFF"/>
                </a:solidFill>
                <a:latin typeface="Arial"/>
                <a:cs typeface="Arial"/>
              </a:rPr>
              <a:t> </a:t>
            </a:r>
            <a:r>
              <a:rPr sz="1700" b="1" dirty="0">
                <a:solidFill>
                  <a:srgbClr val="FFFFFF"/>
                </a:solidFill>
                <a:latin typeface="Arial"/>
                <a:cs typeface="Arial"/>
              </a:rPr>
              <a:t>Pick</a:t>
            </a:r>
            <a:r>
              <a:rPr sz="1700" b="1" spc="-80" dirty="0">
                <a:solidFill>
                  <a:srgbClr val="FFFFFF"/>
                </a:solidFill>
                <a:latin typeface="Arial"/>
                <a:cs typeface="Arial"/>
              </a:rPr>
              <a:t> </a:t>
            </a:r>
            <a:r>
              <a:rPr sz="1700" b="1" spc="-25" dirty="0">
                <a:solidFill>
                  <a:srgbClr val="FFFFFF"/>
                </a:solidFill>
                <a:latin typeface="Arial"/>
                <a:cs typeface="Arial"/>
              </a:rPr>
              <a:t>and</a:t>
            </a:r>
            <a:endParaRPr sz="1700">
              <a:latin typeface="Arial"/>
              <a:cs typeface="Arial"/>
            </a:endParaRPr>
          </a:p>
          <a:p>
            <a:pPr marL="381000" marR="381000" algn="ctr">
              <a:lnSpc>
                <a:spcPts val="2020"/>
              </a:lnSpc>
              <a:spcBef>
                <a:spcPts val="115"/>
              </a:spcBef>
            </a:pPr>
            <a:r>
              <a:rPr sz="1700" b="1" dirty="0">
                <a:solidFill>
                  <a:srgbClr val="FFFFFF"/>
                </a:solidFill>
                <a:latin typeface="Arial"/>
                <a:cs typeface="Arial"/>
              </a:rPr>
              <a:t>Pack,</a:t>
            </a:r>
            <a:r>
              <a:rPr sz="1700" b="1" spc="-40" dirty="0">
                <a:solidFill>
                  <a:srgbClr val="FFFFFF"/>
                </a:solidFill>
                <a:latin typeface="Arial"/>
                <a:cs typeface="Arial"/>
              </a:rPr>
              <a:t> </a:t>
            </a:r>
            <a:r>
              <a:rPr sz="1700" b="1" spc="-10" dirty="0">
                <a:solidFill>
                  <a:srgbClr val="FFFFFF"/>
                </a:solidFill>
                <a:latin typeface="Arial"/>
                <a:cs typeface="Arial"/>
              </a:rPr>
              <a:t>Assembly,</a:t>
            </a:r>
            <a:r>
              <a:rPr sz="1700" b="1" spc="-60" dirty="0">
                <a:solidFill>
                  <a:srgbClr val="FFFFFF"/>
                </a:solidFill>
                <a:latin typeface="Arial"/>
                <a:cs typeface="Arial"/>
              </a:rPr>
              <a:t> </a:t>
            </a:r>
            <a:r>
              <a:rPr sz="1700" b="1" spc="-10" dirty="0">
                <a:solidFill>
                  <a:srgbClr val="FFFFFF"/>
                </a:solidFill>
                <a:latin typeface="Arial"/>
                <a:cs typeface="Arial"/>
              </a:rPr>
              <a:t>Sorting, Labelling</a:t>
            </a:r>
            <a:endParaRPr sz="1700">
              <a:latin typeface="Arial"/>
              <a:cs typeface="Arial"/>
            </a:endParaRPr>
          </a:p>
        </p:txBody>
      </p:sp>
      <p:grpSp>
        <p:nvGrpSpPr>
          <p:cNvPr id="27" name="object 27"/>
          <p:cNvGrpSpPr/>
          <p:nvPr/>
        </p:nvGrpSpPr>
        <p:grpSpPr>
          <a:xfrm>
            <a:off x="7974965" y="3297935"/>
            <a:ext cx="3782060" cy="2549525"/>
            <a:chOff x="7974965" y="3297935"/>
            <a:chExt cx="3782060" cy="2549525"/>
          </a:xfrm>
        </p:grpSpPr>
        <p:pic>
          <p:nvPicPr>
            <p:cNvPr id="28" name="object 28"/>
            <p:cNvPicPr/>
            <p:nvPr/>
          </p:nvPicPr>
          <p:blipFill>
            <a:blip r:embed="rId13" cstate="print"/>
            <a:stretch>
              <a:fillRect/>
            </a:stretch>
          </p:blipFill>
          <p:spPr>
            <a:xfrm>
              <a:off x="10047605" y="4583036"/>
              <a:ext cx="1301115" cy="1041704"/>
            </a:xfrm>
            <a:prstGeom prst="rect">
              <a:avLst/>
            </a:prstGeom>
          </p:spPr>
        </p:pic>
        <p:pic>
          <p:nvPicPr>
            <p:cNvPr id="29" name="object 29"/>
            <p:cNvPicPr/>
            <p:nvPr/>
          </p:nvPicPr>
          <p:blipFill>
            <a:blip r:embed="rId14" cstate="print"/>
            <a:stretch>
              <a:fillRect/>
            </a:stretch>
          </p:blipFill>
          <p:spPr>
            <a:xfrm>
              <a:off x="9726041" y="4477524"/>
              <a:ext cx="1943862" cy="1369314"/>
            </a:xfrm>
            <a:prstGeom prst="rect">
              <a:avLst/>
            </a:prstGeom>
          </p:spPr>
        </p:pic>
        <p:pic>
          <p:nvPicPr>
            <p:cNvPr id="30" name="object 30"/>
            <p:cNvPicPr/>
            <p:nvPr/>
          </p:nvPicPr>
          <p:blipFill>
            <a:blip r:embed="rId15" cstate="print"/>
            <a:stretch>
              <a:fillRect/>
            </a:stretch>
          </p:blipFill>
          <p:spPr>
            <a:xfrm>
              <a:off x="9753473" y="4492764"/>
              <a:ext cx="1891283" cy="1316736"/>
            </a:xfrm>
            <a:prstGeom prst="rect">
              <a:avLst/>
            </a:prstGeom>
          </p:spPr>
        </p:pic>
        <p:pic>
          <p:nvPicPr>
            <p:cNvPr id="31" name="object 31"/>
            <p:cNvPicPr/>
            <p:nvPr/>
          </p:nvPicPr>
          <p:blipFill>
            <a:blip r:embed="rId16" cstate="print"/>
            <a:stretch>
              <a:fillRect/>
            </a:stretch>
          </p:blipFill>
          <p:spPr>
            <a:xfrm>
              <a:off x="7974965" y="3686555"/>
              <a:ext cx="1335913" cy="1851660"/>
            </a:xfrm>
            <a:prstGeom prst="rect">
              <a:avLst/>
            </a:prstGeom>
          </p:spPr>
        </p:pic>
        <p:pic>
          <p:nvPicPr>
            <p:cNvPr id="32" name="object 32"/>
            <p:cNvPicPr/>
            <p:nvPr/>
          </p:nvPicPr>
          <p:blipFill>
            <a:blip r:embed="rId17" cstate="print"/>
            <a:stretch>
              <a:fillRect/>
            </a:stretch>
          </p:blipFill>
          <p:spPr>
            <a:xfrm>
              <a:off x="8576945" y="4245838"/>
              <a:ext cx="147091" cy="147091"/>
            </a:xfrm>
            <a:prstGeom prst="rect">
              <a:avLst/>
            </a:prstGeom>
          </p:spPr>
        </p:pic>
        <p:pic>
          <p:nvPicPr>
            <p:cNvPr id="33" name="object 33"/>
            <p:cNvPicPr/>
            <p:nvPr/>
          </p:nvPicPr>
          <p:blipFill>
            <a:blip r:embed="rId18" cstate="print"/>
            <a:stretch>
              <a:fillRect/>
            </a:stretch>
          </p:blipFill>
          <p:spPr>
            <a:xfrm>
              <a:off x="8604377" y="4261103"/>
              <a:ext cx="94486" cy="94487"/>
            </a:xfrm>
            <a:prstGeom prst="rect">
              <a:avLst/>
            </a:prstGeom>
          </p:spPr>
        </p:pic>
        <p:pic>
          <p:nvPicPr>
            <p:cNvPr id="34" name="object 34"/>
            <p:cNvPicPr/>
            <p:nvPr/>
          </p:nvPicPr>
          <p:blipFill>
            <a:blip r:embed="rId19" cstate="print"/>
            <a:stretch>
              <a:fillRect/>
            </a:stretch>
          </p:blipFill>
          <p:spPr>
            <a:xfrm>
              <a:off x="10353929" y="3378707"/>
              <a:ext cx="1152144" cy="1039368"/>
            </a:xfrm>
            <a:prstGeom prst="rect">
              <a:avLst/>
            </a:prstGeom>
          </p:spPr>
        </p:pic>
        <p:pic>
          <p:nvPicPr>
            <p:cNvPr id="35" name="object 35"/>
            <p:cNvPicPr/>
            <p:nvPr/>
          </p:nvPicPr>
          <p:blipFill>
            <a:blip r:embed="rId20" cstate="print"/>
            <a:stretch>
              <a:fillRect/>
            </a:stretch>
          </p:blipFill>
          <p:spPr>
            <a:xfrm>
              <a:off x="10902569" y="3822217"/>
              <a:ext cx="172948" cy="172948"/>
            </a:xfrm>
            <a:prstGeom prst="rect">
              <a:avLst/>
            </a:prstGeom>
          </p:spPr>
        </p:pic>
        <p:pic>
          <p:nvPicPr>
            <p:cNvPr id="36" name="object 36"/>
            <p:cNvPicPr/>
            <p:nvPr/>
          </p:nvPicPr>
          <p:blipFill>
            <a:blip r:embed="rId21" cstate="print"/>
            <a:stretch>
              <a:fillRect/>
            </a:stretch>
          </p:blipFill>
          <p:spPr>
            <a:xfrm>
              <a:off x="10930001" y="3837433"/>
              <a:ext cx="120396" cy="120394"/>
            </a:xfrm>
            <a:prstGeom prst="rect">
              <a:avLst/>
            </a:prstGeom>
          </p:spPr>
        </p:pic>
        <p:pic>
          <p:nvPicPr>
            <p:cNvPr id="37" name="object 37"/>
            <p:cNvPicPr/>
            <p:nvPr/>
          </p:nvPicPr>
          <p:blipFill>
            <a:blip r:embed="rId22" cstate="print"/>
            <a:stretch>
              <a:fillRect/>
            </a:stretch>
          </p:blipFill>
          <p:spPr>
            <a:xfrm>
              <a:off x="8610473" y="3794721"/>
              <a:ext cx="2494788" cy="576110"/>
            </a:xfrm>
            <a:prstGeom prst="rect">
              <a:avLst/>
            </a:prstGeom>
          </p:spPr>
        </p:pic>
        <p:sp>
          <p:nvSpPr>
            <p:cNvPr id="38" name="object 38"/>
            <p:cNvSpPr/>
            <p:nvPr/>
          </p:nvSpPr>
          <p:spPr>
            <a:xfrm>
              <a:off x="8650097" y="3899915"/>
              <a:ext cx="2266950" cy="422909"/>
            </a:xfrm>
            <a:custGeom>
              <a:avLst/>
              <a:gdLst/>
              <a:ahLst/>
              <a:cxnLst/>
              <a:rect l="l" t="t" r="r" b="b"/>
              <a:pathLst>
                <a:path w="2266950" h="422910">
                  <a:moveTo>
                    <a:pt x="2262378" y="0"/>
                  </a:moveTo>
                  <a:lnTo>
                    <a:pt x="0" y="397001"/>
                  </a:lnTo>
                  <a:lnTo>
                    <a:pt x="4572" y="422528"/>
                  </a:lnTo>
                  <a:lnTo>
                    <a:pt x="2266823" y="25526"/>
                  </a:lnTo>
                  <a:lnTo>
                    <a:pt x="2262378" y="0"/>
                  </a:lnTo>
                  <a:close/>
                </a:path>
              </a:pathLst>
            </a:custGeom>
            <a:solidFill>
              <a:srgbClr val="EB5D55"/>
            </a:solidFill>
          </p:spPr>
          <p:txBody>
            <a:bodyPr wrap="square" lIns="0" tIns="0" rIns="0" bIns="0" rtlCol="0"/>
            <a:lstStyle/>
            <a:p>
              <a:endParaRPr/>
            </a:p>
          </p:txBody>
        </p:sp>
        <p:pic>
          <p:nvPicPr>
            <p:cNvPr id="39" name="object 39"/>
            <p:cNvPicPr/>
            <p:nvPr/>
          </p:nvPicPr>
          <p:blipFill>
            <a:blip r:embed="rId23" cstate="print"/>
            <a:stretch>
              <a:fillRect/>
            </a:stretch>
          </p:blipFill>
          <p:spPr>
            <a:xfrm>
              <a:off x="10908030" y="3874261"/>
              <a:ext cx="83185" cy="76581"/>
            </a:xfrm>
            <a:prstGeom prst="rect">
              <a:avLst/>
            </a:prstGeom>
          </p:spPr>
        </p:pic>
        <p:pic>
          <p:nvPicPr>
            <p:cNvPr id="40" name="object 40"/>
            <p:cNvPicPr/>
            <p:nvPr/>
          </p:nvPicPr>
          <p:blipFill>
            <a:blip r:embed="rId24" cstate="print"/>
            <a:stretch>
              <a:fillRect/>
            </a:stretch>
          </p:blipFill>
          <p:spPr>
            <a:xfrm>
              <a:off x="10020173" y="3297935"/>
              <a:ext cx="1736598" cy="1157477"/>
            </a:xfrm>
            <a:prstGeom prst="rect">
              <a:avLst/>
            </a:prstGeom>
          </p:spPr>
        </p:pic>
        <p:pic>
          <p:nvPicPr>
            <p:cNvPr id="41" name="object 41"/>
            <p:cNvPicPr/>
            <p:nvPr/>
          </p:nvPicPr>
          <p:blipFill>
            <a:blip r:embed="rId25" cstate="print"/>
            <a:stretch>
              <a:fillRect/>
            </a:stretch>
          </p:blipFill>
          <p:spPr>
            <a:xfrm>
              <a:off x="10047605" y="3313175"/>
              <a:ext cx="1684020" cy="1104900"/>
            </a:xfrm>
            <a:prstGeom prst="rect">
              <a:avLst/>
            </a:prstGeom>
          </p:spPr>
        </p:pic>
        <p:sp>
          <p:nvSpPr>
            <p:cNvPr id="42" name="object 42"/>
            <p:cNvSpPr/>
            <p:nvPr/>
          </p:nvSpPr>
          <p:spPr>
            <a:xfrm>
              <a:off x="8636508" y="4354829"/>
              <a:ext cx="2309495" cy="1089025"/>
            </a:xfrm>
            <a:custGeom>
              <a:avLst/>
              <a:gdLst/>
              <a:ahLst/>
              <a:cxnLst/>
              <a:rect l="l" t="t" r="r" b="b"/>
              <a:pathLst>
                <a:path w="2309495" h="1089025">
                  <a:moveTo>
                    <a:pt x="587883" y="843915"/>
                  </a:moveTo>
                  <a:lnTo>
                    <a:pt x="587248" y="843534"/>
                  </a:lnTo>
                  <a:lnTo>
                    <a:pt x="587756" y="843915"/>
                  </a:lnTo>
                  <a:lnTo>
                    <a:pt x="587883" y="843915"/>
                  </a:lnTo>
                  <a:close/>
                </a:path>
                <a:path w="2309495" h="1089025">
                  <a:moveTo>
                    <a:pt x="645795" y="877455"/>
                  </a:moveTo>
                  <a:lnTo>
                    <a:pt x="645033" y="877074"/>
                  </a:lnTo>
                  <a:lnTo>
                    <a:pt x="645541" y="877455"/>
                  </a:lnTo>
                  <a:lnTo>
                    <a:pt x="645795" y="877455"/>
                  </a:lnTo>
                  <a:close/>
                </a:path>
                <a:path w="2309495" h="1089025">
                  <a:moveTo>
                    <a:pt x="827405" y="961517"/>
                  </a:moveTo>
                  <a:lnTo>
                    <a:pt x="826643" y="961263"/>
                  </a:lnTo>
                  <a:lnTo>
                    <a:pt x="827151" y="961517"/>
                  </a:lnTo>
                  <a:lnTo>
                    <a:pt x="827405" y="961517"/>
                  </a:lnTo>
                  <a:close/>
                </a:path>
                <a:path w="2309495" h="1089025">
                  <a:moveTo>
                    <a:pt x="1084707" y="1034669"/>
                  </a:moveTo>
                  <a:lnTo>
                    <a:pt x="1083945" y="1034542"/>
                  </a:lnTo>
                  <a:lnTo>
                    <a:pt x="1084453" y="1034669"/>
                  </a:lnTo>
                  <a:lnTo>
                    <a:pt x="1084707" y="1034669"/>
                  </a:lnTo>
                  <a:close/>
                </a:path>
                <a:path w="2309495" h="1089025">
                  <a:moveTo>
                    <a:pt x="1151128" y="1045845"/>
                  </a:moveTo>
                  <a:lnTo>
                    <a:pt x="1150112" y="1045718"/>
                  </a:lnTo>
                  <a:lnTo>
                    <a:pt x="1150620" y="1045845"/>
                  </a:lnTo>
                  <a:lnTo>
                    <a:pt x="1151128" y="1045845"/>
                  </a:lnTo>
                  <a:close/>
                </a:path>
                <a:path w="2309495" h="1089025">
                  <a:moveTo>
                    <a:pt x="1218311" y="1054354"/>
                  </a:moveTo>
                  <a:lnTo>
                    <a:pt x="1216787" y="1054227"/>
                  </a:lnTo>
                  <a:lnTo>
                    <a:pt x="1217422" y="1054354"/>
                  </a:lnTo>
                  <a:lnTo>
                    <a:pt x="1218311" y="1054354"/>
                  </a:lnTo>
                  <a:close/>
                </a:path>
                <a:path w="2309495" h="1089025">
                  <a:moveTo>
                    <a:pt x="1800225" y="1033780"/>
                  </a:moveTo>
                  <a:lnTo>
                    <a:pt x="1686433" y="1033907"/>
                  </a:lnTo>
                  <a:lnTo>
                    <a:pt x="1620012" y="1045464"/>
                  </a:lnTo>
                  <a:lnTo>
                    <a:pt x="1620520" y="1045337"/>
                  </a:lnTo>
                  <a:lnTo>
                    <a:pt x="1552956" y="1054100"/>
                  </a:lnTo>
                  <a:lnTo>
                    <a:pt x="1553591" y="1053973"/>
                  </a:lnTo>
                  <a:lnTo>
                    <a:pt x="1485773" y="1059815"/>
                  </a:lnTo>
                  <a:lnTo>
                    <a:pt x="1486408" y="1059815"/>
                  </a:lnTo>
                  <a:lnTo>
                    <a:pt x="1418463" y="1062736"/>
                  </a:lnTo>
                  <a:lnTo>
                    <a:pt x="1351661" y="1062736"/>
                  </a:lnTo>
                  <a:lnTo>
                    <a:pt x="1283843" y="1059942"/>
                  </a:lnTo>
                  <a:lnTo>
                    <a:pt x="1284351" y="1059942"/>
                  </a:lnTo>
                  <a:lnTo>
                    <a:pt x="1217422" y="1054354"/>
                  </a:lnTo>
                  <a:lnTo>
                    <a:pt x="1150620" y="1045845"/>
                  </a:lnTo>
                  <a:lnTo>
                    <a:pt x="1084453" y="1034669"/>
                  </a:lnTo>
                  <a:lnTo>
                    <a:pt x="1019048" y="1020445"/>
                  </a:lnTo>
                  <a:lnTo>
                    <a:pt x="953516" y="1003427"/>
                  </a:lnTo>
                  <a:lnTo>
                    <a:pt x="890016" y="983869"/>
                  </a:lnTo>
                  <a:lnTo>
                    <a:pt x="827151" y="961517"/>
                  </a:lnTo>
                  <a:lnTo>
                    <a:pt x="764794" y="935990"/>
                  </a:lnTo>
                  <a:lnTo>
                    <a:pt x="765302" y="936117"/>
                  </a:lnTo>
                  <a:lnTo>
                    <a:pt x="765048" y="935990"/>
                  </a:lnTo>
                  <a:lnTo>
                    <a:pt x="704215" y="907923"/>
                  </a:lnTo>
                  <a:lnTo>
                    <a:pt x="645541" y="877455"/>
                  </a:lnTo>
                  <a:lnTo>
                    <a:pt x="587756" y="843915"/>
                  </a:lnTo>
                  <a:lnTo>
                    <a:pt x="531749" y="807593"/>
                  </a:lnTo>
                  <a:lnTo>
                    <a:pt x="477393" y="768604"/>
                  </a:lnTo>
                  <a:lnTo>
                    <a:pt x="424942" y="726821"/>
                  </a:lnTo>
                  <a:lnTo>
                    <a:pt x="374523" y="682498"/>
                  </a:lnTo>
                  <a:lnTo>
                    <a:pt x="325882" y="635127"/>
                  </a:lnTo>
                  <a:lnTo>
                    <a:pt x="294386" y="601218"/>
                  </a:lnTo>
                  <a:lnTo>
                    <a:pt x="263779" y="565912"/>
                  </a:lnTo>
                  <a:lnTo>
                    <a:pt x="235585" y="530352"/>
                  </a:lnTo>
                  <a:lnTo>
                    <a:pt x="208407" y="493141"/>
                  </a:lnTo>
                  <a:lnTo>
                    <a:pt x="183756" y="455930"/>
                  </a:lnTo>
                  <a:lnTo>
                    <a:pt x="160274" y="417576"/>
                  </a:lnTo>
                  <a:lnTo>
                    <a:pt x="138684" y="378460"/>
                  </a:lnTo>
                  <a:lnTo>
                    <a:pt x="118745" y="338709"/>
                  </a:lnTo>
                  <a:lnTo>
                    <a:pt x="100457" y="297561"/>
                  </a:lnTo>
                  <a:lnTo>
                    <a:pt x="84201" y="256540"/>
                  </a:lnTo>
                  <a:lnTo>
                    <a:pt x="69977" y="215519"/>
                  </a:lnTo>
                  <a:lnTo>
                    <a:pt x="57277" y="173355"/>
                  </a:lnTo>
                  <a:lnTo>
                    <a:pt x="57150" y="172847"/>
                  </a:lnTo>
                  <a:lnTo>
                    <a:pt x="46609" y="130683"/>
                  </a:lnTo>
                  <a:lnTo>
                    <a:pt x="37592" y="87122"/>
                  </a:lnTo>
                  <a:lnTo>
                    <a:pt x="30734" y="43815"/>
                  </a:lnTo>
                  <a:lnTo>
                    <a:pt x="25654" y="0"/>
                  </a:lnTo>
                  <a:lnTo>
                    <a:pt x="0" y="3048"/>
                  </a:lnTo>
                  <a:lnTo>
                    <a:pt x="5080" y="47625"/>
                  </a:lnTo>
                  <a:lnTo>
                    <a:pt x="12192" y="92075"/>
                  </a:lnTo>
                  <a:lnTo>
                    <a:pt x="21209" y="136271"/>
                  </a:lnTo>
                  <a:lnTo>
                    <a:pt x="32258" y="179959"/>
                  </a:lnTo>
                  <a:lnTo>
                    <a:pt x="45212" y="223139"/>
                  </a:lnTo>
                  <a:lnTo>
                    <a:pt x="60071" y="265938"/>
                  </a:lnTo>
                  <a:lnTo>
                    <a:pt x="76708" y="307975"/>
                  </a:lnTo>
                  <a:lnTo>
                    <a:pt x="95250" y="349504"/>
                  </a:lnTo>
                  <a:lnTo>
                    <a:pt x="115570" y="390271"/>
                  </a:lnTo>
                  <a:lnTo>
                    <a:pt x="137795" y="430403"/>
                  </a:lnTo>
                  <a:lnTo>
                    <a:pt x="161671" y="469646"/>
                  </a:lnTo>
                  <a:lnTo>
                    <a:pt x="187325" y="508254"/>
                  </a:lnTo>
                  <a:lnTo>
                    <a:pt x="214884" y="545846"/>
                  </a:lnTo>
                  <a:lnTo>
                    <a:pt x="243967" y="582676"/>
                  </a:lnTo>
                  <a:lnTo>
                    <a:pt x="274828" y="618363"/>
                  </a:lnTo>
                  <a:lnTo>
                    <a:pt x="307340" y="653161"/>
                  </a:lnTo>
                  <a:lnTo>
                    <a:pt x="356489" y="701167"/>
                  </a:lnTo>
                  <a:lnTo>
                    <a:pt x="407924" y="746506"/>
                  </a:lnTo>
                  <a:lnTo>
                    <a:pt x="461391" y="789051"/>
                  </a:lnTo>
                  <a:lnTo>
                    <a:pt x="516890" y="828802"/>
                  </a:lnTo>
                  <a:lnTo>
                    <a:pt x="573913" y="865759"/>
                  </a:lnTo>
                  <a:lnTo>
                    <a:pt x="632714" y="899922"/>
                  </a:lnTo>
                  <a:lnTo>
                    <a:pt x="693039" y="931291"/>
                  </a:lnTo>
                  <a:lnTo>
                    <a:pt x="754634" y="959866"/>
                  </a:lnTo>
                  <a:lnTo>
                    <a:pt x="817626" y="985520"/>
                  </a:lnTo>
                  <a:lnTo>
                    <a:pt x="881634" y="1008380"/>
                  </a:lnTo>
                  <a:lnTo>
                    <a:pt x="946785" y="1028446"/>
                  </a:lnTo>
                  <a:lnTo>
                    <a:pt x="1012571" y="1045591"/>
                  </a:lnTo>
                  <a:lnTo>
                    <a:pt x="1079246" y="1059942"/>
                  </a:lnTo>
                  <a:lnTo>
                    <a:pt x="1146556" y="1071372"/>
                  </a:lnTo>
                  <a:lnTo>
                    <a:pt x="1214374" y="1080008"/>
                  </a:lnTo>
                  <a:lnTo>
                    <a:pt x="1282446" y="1085850"/>
                  </a:lnTo>
                  <a:lnTo>
                    <a:pt x="1350772" y="1088644"/>
                  </a:lnTo>
                  <a:lnTo>
                    <a:pt x="1419225" y="1088644"/>
                  </a:lnTo>
                  <a:lnTo>
                    <a:pt x="1487805" y="1085596"/>
                  </a:lnTo>
                  <a:lnTo>
                    <a:pt x="1556004" y="1079754"/>
                  </a:lnTo>
                  <a:lnTo>
                    <a:pt x="1624076" y="1070991"/>
                  </a:lnTo>
                  <a:lnTo>
                    <a:pt x="1671955" y="1062736"/>
                  </a:lnTo>
                  <a:lnTo>
                    <a:pt x="1715643" y="1054100"/>
                  </a:lnTo>
                  <a:lnTo>
                    <a:pt x="1755140" y="1045464"/>
                  </a:lnTo>
                  <a:lnTo>
                    <a:pt x="1758696" y="1044702"/>
                  </a:lnTo>
                  <a:lnTo>
                    <a:pt x="1800225" y="1033780"/>
                  </a:lnTo>
                  <a:close/>
                </a:path>
                <a:path w="2309495" h="1089025">
                  <a:moveTo>
                    <a:pt x="2309495" y="769239"/>
                  </a:moveTo>
                  <a:lnTo>
                    <a:pt x="2223770" y="783463"/>
                  </a:lnTo>
                  <a:lnTo>
                    <a:pt x="2238629" y="804037"/>
                  </a:lnTo>
                  <a:lnTo>
                    <a:pt x="2188591" y="837692"/>
                  </a:lnTo>
                  <a:lnTo>
                    <a:pt x="2189226" y="837184"/>
                  </a:lnTo>
                  <a:lnTo>
                    <a:pt x="2130044" y="872248"/>
                  </a:lnTo>
                  <a:lnTo>
                    <a:pt x="2069846" y="904240"/>
                  </a:lnTo>
                  <a:lnTo>
                    <a:pt x="2070481" y="903859"/>
                  </a:lnTo>
                  <a:lnTo>
                    <a:pt x="2008378" y="933069"/>
                  </a:lnTo>
                  <a:lnTo>
                    <a:pt x="2009013" y="932815"/>
                  </a:lnTo>
                  <a:lnTo>
                    <a:pt x="1945894" y="958977"/>
                  </a:lnTo>
                  <a:lnTo>
                    <a:pt x="1946402" y="958850"/>
                  </a:lnTo>
                  <a:lnTo>
                    <a:pt x="1882267" y="982091"/>
                  </a:lnTo>
                  <a:lnTo>
                    <a:pt x="1817776" y="1002284"/>
                  </a:lnTo>
                  <a:lnTo>
                    <a:pt x="1752384" y="1019556"/>
                  </a:lnTo>
                  <a:lnTo>
                    <a:pt x="1686814" y="1033780"/>
                  </a:lnTo>
                  <a:lnTo>
                    <a:pt x="1800225" y="1033780"/>
                  </a:lnTo>
                  <a:lnTo>
                    <a:pt x="1825244" y="1027176"/>
                  </a:lnTo>
                  <a:lnTo>
                    <a:pt x="1849882" y="1019429"/>
                  </a:lnTo>
                  <a:lnTo>
                    <a:pt x="1890776" y="1006602"/>
                  </a:lnTo>
                  <a:lnTo>
                    <a:pt x="1902968" y="1002157"/>
                  </a:lnTo>
                  <a:lnTo>
                    <a:pt x="1958340" y="981964"/>
                  </a:lnTo>
                  <a:lnTo>
                    <a:pt x="2013966" y="958850"/>
                  </a:lnTo>
                  <a:lnTo>
                    <a:pt x="2019173" y="956691"/>
                  </a:lnTo>
                  <a:lnTo>
                    <a:pt x="2069846" y="932815"/>
                  </a:lnTo>
                  <a:lnTo>
                    <a:pt x="2081784" y="927227"/>
                  </a:lnTo>
                  <a:lnTo>
                    <a:pt x="2125091" y="904240"/>
                  </a:lnTo>
                  <a:lnTo>
                    <a:pt x="2142998" y="894715"/>
                  </a:lnTo>
                  <a:lnTo>
                    <a:pt x="2181479" y="871982"/>
                  </a:lnTo>
                  <a:lnTo>
                    <a:pt x="2202815" y="859409"/>
                  </a:lnTo>
                  <a:lnTo>
                    <a:pt x="2235073" y="837692"/>
                  </a:lnTo>
                  <a:lnTo>
                    <a:pt x="2253869" y="824992"/>
                  </a:lnTo>
                  <a:lnTo>
                    <a:pt x="2269363" y="846328"/>
                  </a:lnTo>
                  <a:lnTo>
                    <a:pt x="2295271" y="796544"/>
                  </a:lnTo>
                  <a:lnTo>
                    <a:pt x="2309495" y="769239"/>
                  </a:lnTo>
                  <a:close/>
                </a:path>
              </a:pathLst>
            </a:custGeom>
            <a:solidFill>
              <a:srgbClr val="C62304"/>
            </a:solidFill>
          </p:spPr>
          <p:txBody>
            <a:bodyPr wrap="square" lIns="0" tIns="0" rIns="0" bIns="0" rtlCol="0"/>
            <a:lstStyle/>
            <a:p>
              <a:endParaRPr/>
            </a:p>
          </p:txBody>
        </p:sp>
        <p:pic>
          <p:nvPicPr>
            <p:cNvPr id="43" name="object 43"/>
            <p:cNvPicPr/>
            <p:nvPr/>
          </p:nvPicPr>
          <p:blipFill>
            <a:blip r:embed="rId26" cstate="print"/>
            <a:stretch>
              <a:fillRect/>
            </a:stretch>
          </p:blipFill>
          <p:spPr>
            <a:xfrm>
              <a:off x="10910189" y="5036819"/>
              <a:ext cx="157733" cy="157733"/>
            </a:xfrm>
            <a:prstGeom prst="rect">
              <a:avLst/>
            </a:prstGeom>
          </p:spPr>
        </p:pic>
        <p:pic>
          <p:nvPicPr>
            <p:cNvPr id="44" name="object 44"/>
            <p:cNvPicPr/>
            <p:nvPr/>
          </p:nvPicPr>
          <p:blipFill>
            <a:blip r:embed="rId27" cstate="print"/>
            <a:stretch>
              <a:fillRect/>
            </a:stretch>
          </p:blipFill>
          <p:spPr>
            <a:xfrm>
              <a:off x="10937621" y="5052059"/>
              <a:ext cx="105154" cy="105156"/>
            </a:xfrm>
            <a:prstGeom prst="rect">
              <a:avLst/>
            </a:prstGeom>
          </p:spPr>
        </p:pic>
      </p:grpSp>
      <p:sp>
        <p:nvSpPr>
          <p:cNvPr id="45" name="object 45"/>
          <p:cNvSpPr txBox="1"/>
          <p:nvPr/>
        </p:nvSpPr>
        <p:spPr>
          <a:xfrm>
            <a:off x="9060560" y="4091381"/>
            <a:ext cx="1141730" cy="439420"/>
          </a:xfrm>
          <a:prstGeom prst="rect">
            <a:avLst/>
          </a:prstGeom>
        </p:spPr>
        <p:txBody>
          <a:bodyPr vert="horz" wrap="square" lIns="0" tIns="14605" rIns="0" bIns="0" rtlCol="0">
            <a:spAutoFit/>
          </a:bodyPr>
          <a:lstStyle/>
          <a:p>
            <a:pPr marL="12700" marR="5080" algn="ctr">
              <a:lnSpc>
                <a:spcPct val="100000"/>
              </a:lnSpc>
              <a:spcBef>
                <a:spcPts val="115"/>
              </a:spcBef>
            </a:pPr>
            <a:r>
              <a:rPr sz="900" spc="-10" dirty="0">
                <a:latin typeface="Microsoft Sans Serif"/>
                <a:cs typeface="Microsoft Sans Serif"/>
              </a:rPr>
              <a:t>Manila</a:t>
            </a:r>
            <a:r>
              <a:rPr sz="900" spc="-45" dirty="0">
                <a:latin typeface="Microsoft Sans Serif"/>
                <a:cs typeface="Microsoft Sans Serif"/>
              </a:rPr>
              <a:t> </a:t>
            </a:r>
            <a:r>
              <a:rPr sz="900" dirty="0">
                <a:latin typeface="Microsoft Sans Serif"/>
                <a:cs typeface="Microsoft Sans Serif"/>
              </a:rPr>
              <a:t>to</a:t>
            </a:r>
            <a:r>
              <a:rPr sz="900" spc="-25" dirty="0">
                <a:latin typeface="Microsoft Sans Serif"/>
                <a:cs typeface="Microsoft Sans Serif"/>
              </a:rPr>
              <a:t> </a:t>
            </a:r>
            <a:r>
              <a:rPr sz="900" spc="-10" dirty="0">
                <a:latin typeface="Microsoft Sans Serif"/>
                <a:cs typeface="Microsoft Sans Serif"/>
              </a:rPr>
              <a:t>Cebu/Davao </a:t>
            </a:r>
            <a:r>
              <a:rPr sz="900" dirty="0">
                <a:latin typeface="Microsoft Sans Serif"/>
                <a:cs typeface="Microsoft Sans Serif"/>
              </a:rPr>
              <a:t>then</a:t>
            </a:r>
            <a:r>
              <a:rPr sz="900" spc="25" dirty="0">
                <a:latin typeface="Microsoft Sans Serif"/>
                <a:cs typeface="Microsoft Sans Serif"/>
              </a:rPr>
              <a:t> </a:t>
            </a:r>
            <a:r>
              <a:rPr sz="900" spc="-10" dirty="0">
                <a:latin typeface="Microsoft Sans Serif"/>
                <a:cs typeface="Microsoft Sans Serif"/>
              </a:rPr>
              <a:t>Inter-Island Deliveries</a:t>
            </a:r>
            <a:endParaRPr sz="900">
              <a:latin typeface="Microsoft Sans Serif"/>
              <a:cs typeface="Microsoft Sans Serif"/>
            </a:endParaRPr>
          </a:p>
        </p:txBody>
      </p:sp>
      <p:sp>
        <p:nvSpPr>
          <p:cNvPr id="46" name="object 46"/>
          <p:cNvSpPr/>
          <p:nvPr/>
        </p:nvSpPr>
        <p:spPr>
          <a:xfrm>
            <a:off x="1209675" y="674369"/>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pic>
        <p:nvPicPr>
          <p:cNvPr id="47" name="object 47"/>
          <p:cNvPicPr/>
          <p:nvPr/>
        </p:nvPicPr>
        <p:blipFill>
          <a:blip r:embed="rId28" cstate="print"/>
          <a:stretch>
            <a:fillRect/>
          </a:stretch>
        </p:blipFill>
        <p:spPr>
          <a:xfrm>
            <a:off x="25400" y="125095"/>
            <a:ext cx="1119543" cy="524509"/>
          </a:xfrm>
          <a:prstGeom prst="rect">
            <a:avLst/>
          </a:prstGeom>
        </p:spPr>
      </p:pic>
      <p:sp>
        <p:nvSpPr>
          <p:cNvPr id="48" name="object 48"/>
          <p:cNvSpPr/>
          <p:nvPr/>
        </p:nvSpPr>
        <p:spPr>
          <a:xfrm>
            <a:off x="0" y="6696328"/>
            <a:ext cx="11363325" cy="155575"/>
          </a:xfrm>
          <a:custGeom>
            <a:avLst/>
            <a:gdLst/>
            <a:ahLst/>
            <a:cxnLst/>
            <a:rect l="l" t="t" r="r" b="b"/>
            <a:pathLst>
              <a:path w="11363325" h="155575">
                <a:moveTo>
                  <a:pt x="11362944" y="0"/>
                </a:moveTo>
                <a:lnTo>
                  <a:pt x="0" y="0"/>
                </a:lnTo>
                <a:lnTo>
                  <a:pt x="0" y="155448"/>
                </a:lnTo>
                <a:lnTo>
                  <a:pt x="11362944" y="155448"/>
                </a:lnTo>
                <a:lnTo>
                  <a:pt x="11362944" y="0"/>
                </a:lnTo>
                <a:close/>
              </a:path>
            </a:pathLst>
          </a:custGeom>
          <a:solidFill>
            <a:srgbClr val="001543"/>
          </a:solidFill>
        </p:spPr>
        <p:txBody>
          <a:bodyPr wrap="square" lIns="0" tIns="0" rIns="0" bIns="0" rtlCol="0"/>
          <a:lstStyle/>
          <a:p>
            <a:endParaRPr/>
          </a:p>
        </p:txBody>
      </p:sp>
      <p:pic>
        <p:nvPicPr>
          <p:cNvPr id="49" name="object 49"/>
          <p:cNvPicPr/>
          <p:nvPr/>
        </p:nvPicPr>
        <p:blipFill>
          <a:blip r:embed="rId29" cstate="print"/>
          <a:stretch>
            <a:fillRect/>
          </a:stretch>
        </p:blipFill>
        <p:spPr>
          <a:xfrm>
            <a:off x="3147060" y="313054"/>
            <a:ext cx="112184" cy="18224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61123" y="1162303"/>
            <a:ext cx="4343400" cy="1588770"/>
            <a:chOff x="761123" y="1162303"/>
            <a:chExt cx="4343400" cy="1588770"/>
          </a:xfrm>
        </p:grpSpPr>
        <p:pic>
          <p:nvPicPr>
            <p:cNvPr id="3" name="object 3"/>
            <p:cNvPicPr/>
            <p:nvPr/>
          </p:nvPicPr>
          <p:blipFill>
            <a:blip r:embed="rId2" cstate="print"/>
            <a:stretch>
              <a:fillRect/>
            </a:stretch>
          </p:blipFill>
          <p:spPr>
            <a:xfrm>
              <a:off x="761123" y="1162303"/>
              <a:ext cx="4343400" cy="1588515"/>
            </a:xfrm>
            <a:prstGeom prst="rect">
              <a:avLst/>
            </a:prstGeom>
          </p:spPr>
        </p:pic>
        <p:pic>
          <p:nvPicPr>
            <p:cNvPr id="4" name="object 4"/>
            <p:cNvPicPr/>
            <p:nvPr/>
          </p:nvPicPr>
          <p:blipFill>
            <a:blip r:embed="rId3" cstate="print"/>
            <a:stretch>
              <a:fillRect/>
            </a:stretch>
          </p:blipFill>
          <p:spPr>
            <a:xfrm>
              <a:off x="1703324" y="1300098"/>
              <a:ext cx="2460244" cy="1407033"/>
            </a:xfrm>
            <a:prstGeom prst="rect">
              <a:avLst/>
            </a:prstGeom>
          </p:spPr>
        </p:pic>
        <p:sp>
          <p:nvSpPr>
            <p:cNvPr id="5" name="object 5"/>
            <p:cNvSpPr/>
            <p:nvPr/>
          </p:nvSpPr>
          <p:spPr>
            <a:xfrm>
              <a:off x="974852" y="1495170"/>
              <a:ext cx="3703320" cy="948055"/>
            </a:xfrm>
            <a:custGeom>
              <a:avLst/>
              <a:gdLst/>
              <a:ahLst/>
              <a:cxnLst/>
              <a:rect l="l" t="t" r="r" b="b"/>
              <a:pathLst>
                <a:path w="3703320" h="948055">
                  <a:moveTo>
                    <a:pt x="3550158" y="0"/>
                  </a:moveTo>
                  <a:lnTo>
                    <a:pt x="153161" y="0"/>
                  </a:lnTo>
                  <a:lnTo>
                    <a:pt x="104749" y="7746"/>
                  </a:lnTo>
                  <a:lnTo>
                    <a:pt x="62712" y="29590"/>
                  </a:lnTo>
                  <a:lnTo>
                    <a:pt x="29552" y="62737"/>
                  </a:lnTo>
                  <a:lnTo>
                    <a:pt x="7810" y="104775"/>
                  </a:lnTo>
                  <a:lnTo>
                    <a:pt x="0" y="153162"/>
                  </a:lnTo>
                  <a:lnTo>
                    <a:pt x="0" y="794765"/>
                  </a:lnTo>
                  <a:lnTo>
                    <a:pt x="7810" y="843152"/>
                  </a:lnTo>
                  <a:lnTo>
                    <a:pt x="29552" y="885189"/>
                  </a:lnTo>
                  <a:lnTo>
                    <a:pt x="62712" y="918337"/>
                  </a:lnTo>
                  <a:lnTo>
                    <a:pt x="104749" y="940180"/>
                  </a:lnTo>
                  <a:lnTo>
                    <a:pt x="153161" y="947927"/>
                  </a:lnTo>
                  <a:lnTo>
                    <a:pt x="3550158" y="947927"/>
                  </a:lnTo>
                  <a:lnTo>
                    <a:pt x="3598545" y="940180"/>
                  </a:lnTo>
                  <a:lnTo>
                    <a:pt x="3640582" y="918337"/>
                  </a:lnTo>
                  <a:lnTo>
                    <a:pt x="3673729" y="885189"/>
                  </a:lnTo>
                  <a:lnTo>
                    <a:pt x="3695573" y="843152"/>
                  </a:lnTo>
                  <a:lnTo>
                    <a:pt x="3703320" y="794765"/>
                  </a:lnTo>
                  <a:lnTo>
                    <a:pt x="3703320" y="153162"/>
                  </a:lnTo>
                  <a:lnTo>
                    <a:pt x="3695573" y="104775"/>
                  </a:lnTo>
                  <a:lnTo>
                    <a:pt x="3673729" y="62737"/>
                  </a:lnTo>
                  <a:lnTo>
                    <a:pt x="3640582" y="29590"/>
                  </a:lnTo>
                  <a:lnTo>
                    <a:pt x="3598545" y="7746"/>
                  </a:lnTo>
                  <a:lnTo>
                    <a:pt x="3550158" y="0"/>
                  </a:lnTo>
                  <a:close/>
                </a:path>
              </a:pathLst>
            </a:custGeom>
            <a:solidFill>
              <a:srgbClr val="092062"/>
            </a:solidFill>
          </p:spPr>
          <p:txBody>
            <a:bodyPr wrap="square" lIns="0" tIns="0" rIns="0" bIns="0" rtlCol="0"/>
            <a:lstStyle/>
            <a:p>
              <a:endParaRPr/>
            </a:p>
          </p:txBody>
        </p:sp>
      </p:grpSp>
      <p:grpSp>
        <p:nvGrpSpPr>
          <p:cNvPr id="6" name="object 6"/>
          <p:cNvGrpSpPr/>
          <p:nvPr/>
        </p:nvGrpSpPr>
        <p:grpSpPr>
          <a:xfrm>
            <a:off x="1209547" y="675258"/>
            <a:ext cx="10983595" cy="852169"/>
            <a:chOff x="1209547" y="675258"/>
            <a:chExt cx="10983595" cy="852169"/>
          </a:xfrm>
        </p:grpSpPr>
        <p:sp>
          <p:nvSpPr>
            <p:cNvPr id="7" name="object 7"/>
            <p:cNvSpPr/>
            <p:nvPr/>
          </p:nvSpPr>
          <p:spPr>
            <a:xfrm>
              <a:off x="1209547" y="675258"/>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sp>
          <p:nvSpPr>
            <p:cNvPr id="8" name="object 8"/>
            <p:cNvSpPr/>
            <p:nvPr/>
          </p:nvSpPr>
          <p:spPr>
            <a:xfrm>
              <a:off x="4885436" y="728598"/>
              <a:ext cx="7260590" cy="798830"/>
            </a:xfrm>
            <a:custGeom>
              <a:avLst/>
              <a:gdLst/>
              <a:ahLst/>
              <a:cxnLst/>
              <a:rect l="l" t="t" r="r" b="b"/>
              <a:pathLst>
                <a:path w="7260590" h="798830">
                  <a:moveTo>
                    <a:pt x="7128636" y="0"/>
                  </a:moveTo>
                  <a:lnTo>
                    <a:pt x="131699" y="0"/>
                  </a:lnTo>
                  <a:lnTo>
                    <a:pt x="90042" y="6730"/>
                  </a:lnTo>
                  <a:lnTo>
                    <a:pt x="53848" y="25400"/>
                  </a:lnTo>
                  <a:lnTo>
                    <a:pt x="25400" y="53848"/>
                  </a:lnTo>
                  <a:lnTo>
                    <a:pt x="6730" y="90042"/>
                  </a:lnTo>
                  <a:lnTo>
                    <a:pt x="0" y="131699"/>
                  </a:lnTo>
                  <a:lnTo>
                    <a:pt x="0" y="666876"/>
                  </a:lnTo>
                  <a:lnTo>
                    <a:pt x="6730" y="708533"/>
                  </a:lnTo>
                  <a:lnTo>
                    <a:pt x="25400" y="744727"/>
                  </a:lnTo>
                  <a:lnTo>
                    <a:pt x="53848" y="773176"/>
                  </a:lnTo>
                  <a:lnTo>
                    <a:pt x="90042" y="791845"/>
                  </a:lnTo>
                  <a:lnTo>
                    <a:pt x="131699" y="798576"/>
                  </a:lnTo>
                  <a:lnTo>
                    <a:pt x="7128636" y="798576"/>
                  </a:lnTo>
                  <a:lnTo>
                    <a:pt x="7170292" y="791845"/>
                  </a:lnTo>
                  <a:lnTo>
                    <a:pt x="7206488" y="773176"/>
                  </a:lnTo>
                  <a:lnTo>
                    <a:pt x="7234936" y="744727"/>
                  </a:lnTo>
                  <a:lnTo>
                    <a:pt x="7253605" y="708533"/>
                  </a:lnTo>
                  <a:lnTo>
                    <a:pt x="7260336" y="666876"/>
                  </a:lnTo>
                  <a:lnTo>
                    <a:pt x="7260336" y="131699"/>
                  </a:lnTo>
                  <a:lnTo>
                    <a:pt x="7253605" y="90042"/>
                  </a:lnTo>
                  <a:lnTo>
                    <a:pt x="7234936" y="53848"/>
                  </a:lnTo>
                  <a:lnTo>
                    <a:pt x="7206488" y="25400"/>
                  </a:lnTo>
                  <a:lnTo>
                    <a:pt x="7170292" y="6730"/>
                  </a:lnTo>
                  <a:lnTo>
                    <a:pt x="7128636" y="0"/>
                  </a:lnTo>
                  <a:close/>
                </a:path>
              </a:pathLst>
            </a:custGeom>
            <a:solidFill>
              <a:srgbClr val="FFFFFF"/>
            </a:solidFill>
          </p:spPr>
          <p:txBody>
            <a:bodyPr wrap="square" lIns="0" tIns="0" rIns="0" bIns="0" rtlCol="0"/>
            <a:lstStyle/>
            <a:p>
              <a:endParaRPr/>
            </a:p>
          </p:txBody>
        </p:sp>
      </p:grpSp>
      <p:pic>
        <p:nvPicPr>
          <p:cNvPr id="9" name="object 9"/>
          <p:cNvPicPr/>
          <p:nvPr/>
        </p:nvPicPr>
        <p:blipFill>
          <a:blip r:embed="rId4" cstate="print"/>
          <a:stretch>
            <a:fillRect/>
          </a:stretch>
        </p:blipFill>
        <p:spPr>
          <a:xfrm>
            <a:off x="25400" y="125069"/>
            <a:ext cx="1120140" cy="524789"/>
          </a:xfrm>
          <a:prstGeom prst="rect">
            <a:avLst/>
          </a:prstGeom>
        </p:spPr>
      </p:pic>
      <p:pic>
        <p:nvPicPr>
          <p:cNvPr id="10" name="object 10"/>
          <p:cNvPicPr/>
          <p:nvPr/>
        </p:nvPicPr>
        <p:blipFill>
          <a:blip r:embed="rId5" cstate="print"/>
          <a:stretch>
            <a:fillRect/>
          </a:stretch>
        </p:blipFill>
        <p:spPr>
          <a:xfrm>
            <a:off x="3146932" y="313918"/>
            <a:ext cx="112436" cy="182651"/>
          </a:xfrm>
          <a:prstGeom prst="rect">
            <a:avLst/>
          </a:prstGeom>
        </p:spPr>
      </p:pic>
      <p:sp>
        <p:nvSpPr>
          <p:cNvPr id="11" name="object 11"/>
          <p:cNvSpPr txBox="1">
            <a:spLocks noGrp="1"/>
          </p:cNvSpPr>
          <p:nvPr>
            <p:ph type="title"/>
          </p:nvPr>
        </p:nvSpPr>
        <p:spPr>
          <a:prstGeom prst="rect">
            <a:avLst/>
          </a:prstGeom>
        </p:spPr>
        <p:txBody>
          <a:bodyPr vert="horz" wrap="square" lIns="0" tIns="14605" rIns="0" bIns="0" rtlCol="0">
            <a:spAutoFit/>
          </a:bodyPr>
          <a:lstStyle/>
          <a:p>
            <a:pPr marL="661670">
              <a:lnSpc>
                <a:spcPct val="100000"/>
              </a:lnSpc>
              <a:spcBef>
                <a:spcPts val="115"/>
              </a:spcBef>
            </a:pPr>
            <a:r>
              <a:rPr sz="2700" dirty="0">
                <a:solidFill>
                  <a:srgbClr val="2A1680"/>
                </a:solidFill>
              </a:rPr>
              <a:t>OFII</a:t>
            </a:r>
            <a:r>
              <a:rPr sz="2700" spc="-80" dirty="0">
                <a:solidFill>
                  <a:srgbClr val="2A1680"/>
                </a:solidFill>
              </a:rPr>
              <a:t> </a:t>
            </a:r>
            <a:r>
              <a:rPr sz="2700" dirty="0">
                <a:solidFill>
                  <a:srgbClr val="2A1680"/>
                </a:solidFill>
              </a:rPr>
              <a:t>Services</a:t>
            </a:r>
            <a:r>
              <a:rPr sz="2700" spc="-60" dirty="0">
                <a:solidFill>
                  <a:srgbClr val="2A1680"/>
                </a:solidFill>
              </a:rPr>
              <a:t> </a:t>
            </a:r>
            <a:r>
              <a:rPr sz="2700" dirty="0">
                <a:solidFill>
                  <a:srgbClr val="2A1680"/>
                </a:solidFill>
              </a:rPr>
              <a:t>and</a:t>
            </a:r>
            <a:r>
              <a:rPr sz="2700" spc="-60" dirty="0">
                <a:solidFill>
                  <a:srgbClr val="2A1680"/>
                </a:solidFill>
              </a:rPr>
              <a:t> </a:t>
            </a:r>
            <a:r>
              <a:rPr sz="2700" spc="-10" dirty="0">
                <a:solidFill>
                  <a:srgbClr val="2A1680"/>
                </a:solidFill>
              </a:rPr>
              <a:t>Capabilities</a:t>
            </a:r>
            <a:endParaRPr sz="2700"/>
          </a:p>
        </p:txBody>
      </p:sp>
      <p:sp>
        <p:nvSpPr>
          <p:cNvPr id="12" name="object 12"/>
          <p:cNvSpPr txBox="1"/>
          <p:nvPr/>
        </p:nvSpPr>
        <p:spPr>
          <a:xfrm>
            <a:off x="5481320" y="3905758"/>
            <a:ext cx="5363845" cy="2731770"/>
          </a:xfrm>
          <a:prstGeom prst="rect">
            <a:avLst/>
          </a:prstGeom>
        </p:spPr>
        <p:txBody>
          <a:bodyPr vert="horz" wrap="square" lIns="0" tIns="14604" rIns="0" bIns="0" rtlCol="0">
            <a:spAutoFit/>
          </a:bodyPr>
          <a:lstStyle/>
          <a:p>
            <a:pPr marL="12700" marR="5080">
              <a:lnSpc>
                <a:spcPct val="99600"/>
              </a:lnSpc>
              <a:spcBef>
                <a:spcPts val="114"/>
              </a:spcBef>
            </a:pPr>
            <a:r>
              <a:rPr sz="2200" b="1" dirty="0">
                <a:latin typeface="Arial"/>
                <a:cs typeface="Arial"/>
              </a:rPr>
              <a:t>Manned</a:t>
            </a:r>
            <a:r>
              <a:rPr sz="2200" b="1" spc="-25" dirty="0">
                <a:latin typeface="Arial"/>
                <a:cs typeface="Arial"/>
              </a:rPr>
              <a:t> </a:t>
            </a:r>
            <a:r>
              <a:rPr sz="2200" b="1" dirty="0">
                <a:latin typeface="Arial"/>
                <a:cs typeface="Arial"/>
              </a:rPr>
              <a:t>by</a:t>
            </a:r>
            <a:r>
              <a:rPr sz="2200" b="1" spc="-65" dirty="0">
                <a:latin typeface="Arial"/>
                <a:cs typeface="Arial"/>
              </a:rPr>
              <a:t> </a:t>
            </a:r>
            <a:r>
              <a:rPr sz="2200" b="1" dirty="0">
                <a:latin typeface="Arial"/>
                <a:cs typeface="Arial"/>
              </a:rPr>
              <a:t>security</a:t>
            </a:r>
            <a:r>
              <a:rPr sz="2200" b="1" spc="-60" dirty="0">
                <a:latin typeface="Arial"/>
                <a:cs typeface="Arial"/>
              </a:rPr>
              <a:t> </a:t>
            </a:r>
            <a:r>
              <a:rPr sz="2200" b="1" dirty="0">
                <a:latin typeface="Arial"/>
                <a:cs typeface="Arial"/>
              </a:rPr>
              <a:t>guards</a:t>
            </a:r>
            <a:r>
              <a:rPr sz="2200" b="1" spc="-25" dirty="0">
                <a:latin typeface="Arial"/>
                <a:cs typeface="Arial"/>
              </a:rPr>
              <a:t> </a:t>
            </a:r>
            <a:r>
              <a:rPr sz="2200" b="1" dirty="0">
                <a:latin typeface="Arial"/>
                <a:cs typeface="Arial"/>
              </a:rPr>
              <a:t>24/7</a:t>
            </a:r>
            <a:r>
              <a:rPr sz="2200" b="1" spc="-60" dirty="0">
                <a:latin typeface="Arial"/>
                <a:cs typeface="Arial"/>
              </a:rPr>
              <a:t> </a:t>
            </a:r>
            <a:r>
              <a:rPr sz="2200" b="1" spc="-20" dirty="0">
                <a:latin typeface="Arial"/>
                <a:cs typeface="Arial"/>
              </a:rPr>
              <a:t>with </a:t>
            </a:r>
            <a:r>
              <a:rPr sz="2200" b="1" dirty="0">
                <a:latin typeface="Arial"/>
                <a:cs typeface="Arial"/>
              </a:rPr>
              <a:t>surveillance</a:t>
            </a:r>
            <a:r>
              <a:rPr sz="2200" b="1" spc="-70" dirty="0">
                <a:latin typeface="Arial"/>
                <a:cs typeface="Arial"/>
              </a:rPr>
              <a:t> </a:t>
            </a:r>
            <a:r>
              <a:rPr sz="2200" b="1" dirty="0">
                <a:latin typeface="Arial"/>
                <a:cs typeface="Arial"/>
              </a:rPr>
              <a:t>cameras</a:t>
            </a:r>
            <a:r>
              <a:rPr sz="2200" b="1" spc="-110" dirty="0">
                <a:latin typeface="Arial"/>
                <a:cs typeface="Arial"/>
              </a:rPr>
              <a:t> </a:t>
            </a:r>
            <a:r>
              <a:rPr sz="2200" b="1" dirty="0">
                <a:latin typeface="Arial"/>
                <a:cs typeface="Arial"/>
              </a:rPr>
              <a:t>inside</a:t>
            </a:r>
            <a:r>
              <a:rPr sz="2200" b="1" spc="-45" dirty="0">
                <a:latin typeface="Arial"/>
                <a:cs typeface="Arial"/>
              </a:rPr>
              <a:t> </a:t>
            </a:r>
            <a:r>
              <a:rPr sz="2200" b="1" dirty="0">
                <a:latin typeface="Arial"/>
                <a:cs typeface="Arial"/>
              </a:rPr>
              <a:t>and</a:t>
            </a:r>
            <a:r>
              <a:rPr sz="2200" b="1" spc="-90" dirty="0">
                <a:latin typeface="Arial"/>
                <a:cs typeface="Arial"/>
              </a:rPr>
              <a:t> </a:t>
            </a:r>
            <a:r>
              <a:rPr sz="2200" b="1" spc="-10" dirty="0">
                <a:latin typeface="Arial"/>
                <a:cs typeface="Arial"/>
              </a:rPr>
              <a:t>outside </a:t>
            </a:r>
            <a:r>
              <a:rPr sz="2200" b="1" dirty="0">
                <a:latin typeface="Arial"/>
                <a:cs typeface="Arial"/>
              </a:rPr>
              <a:t>facility</a:t>
            </a:r>
            <a:r>
              <a:rPr sz="2200" b="1" spc="-80" dirty="0">
                <a:latin typeface="Arial"/>
                <a:cs typeface="Arial"/>
              </a:rPr>
              <a:t> </a:t>
            </a:r>
            <a:r>
              <a:rPr sz="2200" b="1" spc="-10" dirty="0">
                <a:latin typeface="Arial"/>
                <a:cs typeface="Arial"/>
              </a:rPr>
              <a:t>perimeter.</a:t>
            </a:r>
            <a:endParaRPr sz="2200" dirty="0">
              <a:latin typeface="Arial"/>
              <a:cs typeface="Arial"/>
            </a:endParaRPr>
          </a:p>
          <a:p>
            <a:pPr marL="128270">
              <a:lnSpc>
                <a:spcPts val="1910"/>
              </a:lnSpc>
              <a:spcBef>
                <a:spcPts val="5"/>
              </a:spcBef>
            </a:pPr>
            <a:r>
              <a:rPr sz="1600" b="1" spc="-10" dirty="0">
                <a:latin typeface="Arial"/>
                <a:cs typeface="Arial"/>
              </a:rPr>
              <a:t>Stripping/Unloading</a:t>
            </a:r>
            <a:endParaRPr sz="1600" dirty="0">
              <a:latin typeface="Arial"/>
              <a:cs typeface="Arial"/>
            </a:endParaRPr>
          </a:p>
          <a:p>
            <a:pPr marL="128270" marR="175260">
              <a:lnSpc>
                <a:spcPts val="1920"/>
              </a:lnSpc>
              <a:spcBef>
                <a:spcPts val="50"/>
              </a:spcBef>
            </a:pPr>
            <a:r>
              <a:rPr sz="1600" b="1" dirty="0">
                <a:latin typeface="Arial"/>
                <a:cs typeface="Arial"/>
              </a:rPr>
              <a:t>Storage</a:t>
            </a:r>
            <a:r>
              <a:rPr sz="1600" b="1" spc="-120" dirty="0">
                <a:latin typeface="Arial"/>
                <a:cs typeface="Arial"/>
              </a:rPr>
              <a:t> </a:t>
            </a:r>
            <a:r>
              <a:rPr sz="1600" b="1" dirty="0">
                <a:latin typeface="Arial"/>
                <a:cs typeface="Arial"/>
              </a:rPr>
              <a:t>(ambient</a:t>
            </a:r>
            <a:r>
              <a:rPr sz="1600" b="1" spc="-60" dirty="0">
                <a:latin typeface="Arial"/>
                <a:cs typeface="Arial"/>
              </a:rPr>
              <a:t> </a:t>
            </a:r>
            <a:r>
              <a:rPr sz="1600" b="1" spc="-10" dirty="0">
                <a:latin typeface="Arial"/>
                <a:cs typeface="Arial"/>
              </a:rPr>
              <a:t>and</a:t>
            </a:r>
            <a:r>
              <a:rPr sz="1600" b="1" spc="-95" dirty="0">
                <a:latin typeface="Arial"/>
                <a:cs typeface="Arial"/>
              </a:rPr>
              <a:t> </a:t>
            </a:r>
            <a:r>
              <a:rPr sz="1600" b="1" spc="-10" dirty="0">
                <a:latin typeface="Arial"/>
                <a:cs typeface="Arial"/>
              </a:rPr>
              <a:t>controlled</a:t>
            </a:r>
            <a:r>
              <a:rPr sz="1600" b="1" spc="-100" dirty="0">
                <a:latin typeface="Arial"/>
                <a:cs typeface="Arial"/>
              </a:rPr>
              <a:t> </a:t>
            </a:r>
            <a:r>
              <a:rPr sz="1600" b="1" dirty="0">
                <a:latin typeface="Arial"/>
                <a:cs typeface="Arial"/>
              </a:rPr>
              <a:t>temperature</a:t>
            </a:r>
            <a:r>
              <a:rPr sz="1600" b="1" spc="-55" dirty="0">
                <a:latin typeface="Arial"/>
                <a:cs typeface="Arial"/>
              </a:rPr>
              <a:t> </a:t>
            </a:r>
            <a:r>
              <a:rPr sz="1600" b="1" spc="-10" dirty="0">
                <a:latin typeface="Arial"/>
                <a:cs typeface="Arial"/>
              </a:rPr>
              <a:t>rooms) </a:t>
            </a:r>
            <a:r>
              <a:rPr sz="1600" b="1" dirty="0">
                <a:latin typeface="Arial"/>
                <a:cs typeface="Arial"/>
              </a:rPr>
              <a:t>Cross</a:t>
            </a:r>
            <a:r>
              <a:rPr sz="1600" b="1" spc="-90" dirty="0">
                <a:latin typeface="Arial"/>
                <a:cs typeface="Arial"/>
              </a:rPr>
              <a:t> </a:t>
            </a:r>
            <a:r>
              <a:rPr sz="1600" b="1" spc="-10" dirty="0">
                <a:latin typeface="Arial"/>
                <a:cs typeface="Arial"/>
              </a:rPr>
              <a:t>docking</a:t>
            </a:r>
            <a:endParaRPr sz="1600" dirty="0">
              <a:latin typeface="Arial"/>
              <a:cs typeface="Arial"/>
            </a:endParaRPr>
          </a:p>
          <a:p>
            <a:pPr marL="128270">
              <a:lnSpc>
                <a:spcPts val="1860"/>
              </a:lnSpc>
            </a:pPr>
            <a:r>
              <a:rPr sz="1600" b="1" dirty="0">
                <a:latin typeface="Arial"/>
                <a:cs typeface="Arial"/>
              </a:rPr>
              <a:t>Value</a:t>
            </a:r>
            <a:r>
              <a:rPr sz="1600" b="1" spc="-110" dirty="0">
                <a:latin typeface="Arial"/>
                <a:cs typeface="Arial"/>
              </a:rPr>
              <a:t> </a:t>
            </a:r>
            <a:r>
              <a:rPr sz="1600" b="1" dirty="0">
                <a:latin typeface="Arial"/>
                <a:cs typeface="Arial"/>
              </a:rPr>
              <a:t>Added</a:t>
            </a:r>
            <a:r>
              <a:rPr sz="1600" b="1" spc="-60" dirty="0">
                <a:latin typeface="Arial"/>
                <a:cs typeface="Arial"/>
              </a:rPr>
              <a:t> </a:t>
            </a:r>
            <a:r>
              <a:rPr sz="1600" b="1" spc="-10" dirty="0">
                <a:latin typeface="Arial"/>
                <a:cs typeface="Arial"/>
              </a:rPr>
              <a:t>Services:</a:t>
            </a:r>
            <a:endParaRPr sz="1600" dirty="0">
              <a:latin typeface="Arial"/>
              <a:cs typeface="Arial"/>
            </a:endParaRPr>
          </a:p>
          <a:p>
            <a:pPr marL="890269" marR="2902585">
              <a:lnSpc>
                <a:spcPct val="99400"/>
              </a:lnSpc>
              <a:spcBef>
                <a:spcPts val="15"/>
              </a:spcBef>
            </a:pPr>
            <a:r>
              <a:rPr sz="1600" b="1" spc="-10" dirty="0">
                <a:latin typeface="Arial"/>
                <a:cs typeface="Arial"/>
              </a:rPr>
              <a:t>Labelling </a:t>
            </a:r>
            <a:r>
              <a:rPr sz="1600" b="1" spc="-20" dirty="0">
                <a:latin typeface="Arial"/>
                <a:cs typeface="Arial"/>
              </a:rPr>
              <a:t>Bundling/Kitting </a:t>
            </a:r>
            <a:r>
              <a:rPr sz="1600" b="1" spc="-10" dirty="0">
                <a:latin typeface="Arial"/>
                <a:cs typeface="Arial"/>
              </a:rPr>
              <a:t>Crating</a:t>
            </a:r>
            <a:endParaRPr sz="1600" dirty="0">
              <a:latin typeface="Arial"/>
              <a:cs typeface="Arial"/>
            </a:endParaRPr>
          </a:p>
        </p:txBody>
      </p:sp>
      <p:grpSp>
        <p:nvGrpSpPr>
          <p:cNvPr id="13" name="object 13"/>
          <p:cNvGrpSpPr/>
          <p:nvPr/>
        </p:nvGrpSpPr>
        <p:grpSpPr>
          <a:xfrm>
            <a:off x="749300" y="2854070"/>
            <a:ext cx="4495165" cy="3630295"/>
            <a:chOff x="749300" y="2854070"/>
            <a:chExt cx="4495165" cy="3630295"/>
          </a:xfrm>
        </p:grpSpPr>
        <p:pic>
          <p:nvPicPr>
            <p:cNvPr id="14" name="object 14"/>
            <p:cNvPicPr/>
            <p:nvPr/>
          </p:nvPicPr>
          <p:blipFill>
            <a:blip r:embed="rId6" cstate="print"/>
            <a:stretch>
              <a:fillRect/>
            </a:stretch>
          </p:blipFill>
          <p:spPr>
            <a:xfrm>
              <a:off x="799376" y="4647133"/>
              <a:ext cx="4356735" cy="1637411"/>
            </a:xfrm>
            <a:prstGeom prst="rect">
              <a:avLst/>
            </a:prstGeom>
          </p:spPr>
        </p:pic>
        <p:pic>
          <p:nvPicPr>
            <p:cNvPr id="15" name="object 15"/>
            <p:cNvPicPr/>
            <p:nvPr/>
          </p:nvPicPr>
          <p:blipFill>
            <a:blip r:embed="rId7" cstate="print"/>
            <a:stretch>
              <a:fillRect/>
            </a:stretch>
          </p:blipFill>
          <p:spPr>
            <a:xfrm>
              <a:off x="805688" y="4513719"/>
              <a:ext cx="4403598" cy="1970024"/>
            </a:xfrm>
            <a:prstGeom prst="rect">
              <a:avLst/>
            </a:prstGeom>
          </p:spPr>
        </p:pic>
        <p:sp>
          <p:nvSpPr>
            <p:cNvPr id="16" name="object 16"/>
            <p:cNvSpPr/>
            <p:nvPr/>
          </p:nvSpPr>
          <p:spPr>
            <a:xfrm>
              <a:off x="1012952" y="4980050"/>
              <a:ext cx="3717290" cy="996950"/>
            </a:xfrm>
            <a:custGeom>
              <a:avLst/>
              <a:gdLst/>
              <a:ahLst/>
              <a:cxnLst/>
              <a:rect l="l" t="t" r="r" b="b"/>
              <a:pathLst>
                <a:path w="3717290" h="996950">
                  <a:moveTo>
                    <a:pt x="3564128" y="0"/>
                  </a:moveTo>
                  <a:lnTo>
                    <a:pt x="152920" y="0"/>
                  </a:lnTo>
                  <a:lnTo>
                    <a:pt x="104584" y="7874"/>
                  </a:lnTo>
                  <a:lnTo>
                    <a:pt x="62610" y="29591"/>
                  </a:lnTo>
                  <a:lnTo>
                    <a:pt x="29502" y="62611"/>
                  </a:lnTo>
                  <a:lnTo>
                    <a:pt x="7797" y="104648"/>
                  </a:lnTo>
                  <a:lnTo>
                    <a:pt x="0" y="152907"/>
                  </a:lnTo>
                  <a:lnTo>
                    <a:pt x="0" y="843838"/>
                  </a:lnTo>
                  <a:lnTo>
                    <a:pt x="7797" y="892175"/>
                  </a:lnTo>
                  <a:lnTo>
                    <a:pt x="29502" y="934148"/>
                  </a:lnTo>
                  <a:lnTo>
                    <a:pt x="62610" y="967244"/>
                  </a:lnTo>
                  <a:lnTo>
                    <a:pt x="104584" y="988961"/>
                  </a:lnTo>
                  <a:lnTo>
                    <a:pt x="152920" y="996759"/>
                  </a:lnTo>
                  <a:lnTo>
                    <a:pt x="3564128" y="996759"/>
                  </a:lnTo>
                  <a:lnTo>
                    <a:pt x="3612515" y="988961"/>
                  </a:lnTo>
                  <a:lnTo>
                    <a:pt x="3654425" y="967244"/>
                  </a:lnTo>
                  <a:lnTo>
                    <a:pt x="3687572" y="934148"/>
                  </a:lnTo>
                  <a:lnTo>
                    <a:pt x="3709289" y="892175"/>
                  </a:lnTo>
                  <a:lnTo>
                    <a:pt x="3717036" y="843838"/>
                  </a:lnTo>
                  <a:lnTo>
                    <a:pt x="3717036" y="152907"/>
                  </a:lnTo>
                  <a:lnTo>
                    <a:pt x="3709289" y="104648"/>
                  </a:lnTo>
                  <a:lnTo>
                    <a:pt x="3687572" y="62611"/>
                  </a:lnTo>
                  <a:lnTo>
                    <a:pt x="3654425" y="29591"/>
                  </a:lnTo>
                  <a:lnTo>
                    <a:pt x="3612515" y="7874"/>
                  </a:lnTo>
                  <a:lnTo>
                    <a:pt x="3564128" y="0"/>
                  </a:lnTo>
                  <a:close/>
                </a:path>
              </a:pathLst>
            </a:custGeom>
            <a:solidFill>
              <a:srgbClr val="092062"/>
            </a:solidFill>
          </p:spPr>
          <p:txBody>
            <a:bodyPr wrap="square" lIns="0" tIns="0" rIns="0" bIns="0" rtlCol="0"/>
            <a:lstStyle/>
            <a:p>
              <a:endParaRPr/>
            </a:p>
          </p:txBody>
        </p:sp>
        <p:pic>
          <p:nvPicPr>
            <p:cNvPr id="17" name="object 17"/>
            <p:cNvPicPr/>
            <p:nvPr/>
          </p:nvPicPr>
          <p:blipFill>
            <a:blip r:embed="rId8" cstate="print"/>
            <a:stretch>
              <a:fillRect/>
            </a:stretch>
          </p:blipFill>
          <p:spPr>
            <a:xfrm>
              <a:off x="749300" y="2854070"/>
              <a:ext cx="4444746" cy="1689227"/>
            </a:xfrm>
            <a:prstGeom prst="rect">
              <a:avLst/>
            </a:prstGeom>
          </p:spPr>
        </p:pic>
        <p:pic>
          <p:nvPicPr>
            <p:cNvPr id="18" name="object 18"/>
            <p:cNvPicPr/>
            <p:nvPr/>
          </p:nvPicPr>
          <p:blipFill>
            <a:blip r:embed="rId9" cstate="print"/>
            <a:stretch>
              <a:fillRect/>
            </a:stretch>
          </p:blipFill>
          <p:spPr>
            <a:xfrm>
              <a:off x="787400" y="3043046"/>
              <a:ext cx="4456938" cy="1405508"/>
            </a:xfrm>
            <a:prstGeom prst="rect">
              <a:avLst/>
            </a:prstGeom>
          </p:spPr>
        </p:pic>
        <p:sp>
          <p:nvSpPr>
            <p:cNvPr id="19" name="object 19"/>
            <p:cNvSpPr/>
            <p:nvPr/>
          </p:nvSpPr>
          <p:spPr>
            <a:xfrm>
              <a:off x="1012952" y="3236594"/>
              <a:ext cx="3705225" cy="949960"/>
            </a:xfrm>
            <a:custGeom>
              <a:avLst/>
              <a:gdLst/>
              <a:ahLst/>
              <a:cxnLst/>
              <a:rect l="l" t="t" r="r" b="b"/>
              <a:pathLst>
                <a:path w="3705225" h="949960">
                  <a:moveTo>
                    <a:pt x="3551428" y="0"/>
                  </a:moveTo>
                  <a:lnTo>
                    <a:pt x="153415" y="0"/>
                  </a:lnTo>
                  <a:lnTo>
                    <a:pt x="104927" y="7874"/>
                  </a:lnTo>
                  <a:lnTo>
                    <a:pt x="62814" y="29717"/>
                  </a:lnTo>
                  <a:lnTo>
                    <a:pt x="29603" y="62864"/>
                  </a:lnTo>
                  <a:lnTo>
                    <a:pt x="7823" y="105028"/>
                  </a:lnTo>
                  <a:lnTo>
                    <a:pt x="0" y="153415"/>
                  </a:lnTo>
                  <a:lnTo>
                    <a:pt x="0" y="796035"/>
                  </a:lnTo>
                  <a:lnTo>
                    <a:pt x="7823" y="844549"/>
                  </a:lnTo>
                  <a:lnTo>
                    <a:pt x="29603" y="886713"/>
                  </a:lnTo>
                  <a:lnTo>
                    <a:pt x="62814" y="919860"/>
                  </a:lnTo>
                  <a:lnTo>
                    <a:pt x="104927" y="941704"/>
                  </a:lnTo>
                  <a:lnTo>
                    <a:pt x="153415" y="949451"/>
                  </a:lnTo>
                  <a:lnTo>
                    <a:pt x="3551428" y="949451"/>
                  </a:lnTo>
                  <a:lnTo>
                    <a:pt x="3599942" y="941704"/>
                  </a:lnTo>
                  <a:lnTo>
                    <a:pt x="3641979" y="919860"/>
                  </a:lnTo>
                  <a:lnTo>
                    <a:pt x="3675253" y="886713"/>
                  </a:lnTo>
                  <a:lnTo>
                    <a:pt x="3696970" y="844549"/>
                  </a:lnTo>
                  <a:lnTo>
                    <a:pt x="3704844" y="796035"/>
                  </a:lnTo>
                  <a:lnTo>
                    <a:pt x="3704844" y="153415"/>
                  </a:lnTo>
                  <a:lnTo>
                    <a:pt x="3696970" y="105028"/>
                  </a:lnTo>
                  <a:lnTo>
                    <a:pt x="3675253" y="62864"/>
                  </a:lnTo>
                  <a:lnTo>
                    <a:pt x="3641979" y="29717"/>
                  </a:lnTo>
                  <a:lnTo>
                    <a:pt x="3599942" y="7874"/>
                  </a:lnTo>
                  <a:lnTo>
                    <a:pt x="3551428" y="0"/>
                  </a:lnTo>
                  <a:close/>
                </a:path>
              </a:pathLst>
            </a:custGeom>
            <a:solidFill>
              <a:srgbClr val="092062"/>
            </a:solidFill>
          </p:spPr>
          <p:txBody>
            <a:bodyPr wrap="square" lIns="0" tIns="0" rIns="0" bIns="0" rtlCol="0"/>
            <a:lstStyle/>
            <a:p>
              <a:endParaRPr/>
            </a:p>
          </p:txBody>
        </p:sp>
        <p:sp>
          <p:nvSpPr>
            <p:cNvPr id="20" name="object 20"/>
            <p:cNvSpPr/>
            <p:nvPr/>
          </p:nvSpPr>
          <p:spPr>
            <a:xfrm>
              <a:off x="934465" y="4717160"/>
              <a:ext cx="3977640" cy="1509395"/>
            </a:xfrm>
            <a:custGeom>
              <a:avLst/>
              <a:gdLst/>
              <a:ahLst/>
              <a:cxnLst/>
              <a:rect l="l" t="t" r="r" b="b"/>
              <a:pathLst>
                <a:path w="3977640" h="1509395">
                  <a:moveTo>
                    <a:pt x="3808349" y="0"/>
                  </a:moveTo>
                  <a:lnTo>
                    <a:pt x="169265" y="0"/>
                  </a:lnTo>
                  <a:lnTo>
                    <a:pt x="124269" y="6095"/>
                  </a:lnTo>
                  <a:lnTo>
                    <a:pt x="83832" y="23240"/>
                  </a:lnTo>
                  <a:lnTo>
                    <a:pt x="49580" y="49656"/>
                  </a:lnTo>
                  <a:lnTo>
                    <a:pt x="23114" y="83946"/>
                  </a:lnTo>
                  <a:lnTo>
                    <a:pt x="6045" y="124332"/>
                  </a:lnTo>
                  <a:lnTo>
                    <a:pt x="0" y="169290"/>
                  </a:lnTo>
                  <a:lnTo>
                    <a:pt x="0" y="1339557"/>
                  </a:lnTo>
                  <a:lnTo>
                    <a:pt x="6045" y="1384554"/>
                  </a:lnTo>
                  <a:lnTo>
                    <a:pt x="23114" y="1424990"/>
                  </a:lnTo>
                  <a:lnTo>
                    <a:pt x="49580" y="1459242"/>
                  </a:lnTo>
                  <a:lnTo>
                    <a:pt x="83832" y="1485709"/>
                  </a:lnTo>
                  <a:lnTo>
                    <a:pt x="124269" y="1502778"/>
                  </a:lnTo>
                  <a:lnTo>
                    <a:pt x="169265" y="1508823"/>
                  </a:lnTo>
                  <a:lnTo>
                    <a:pt x="3808349" y="1508823"/>
                  </a:lnTo>
                  <a:lnTo>
                    <a:pt x="3853307" y="1502778"/>
                  </a:lnTo>
                  <a:lnTo>
                    <a:pt x="3893820" y="1485709"/>
                  </a:lnTo>
                  <a:lnTo>
                    <a:pt x="3927983" y="1459242"/>
                  </a:lnTo>
                  <a:lnTo>
                    <a:pt x="3954526" y="1424990"/>
                  </a:lnTo>
                  <a:lnTo>
                    <a:pt x="3971544" y="1384554"/>
                  </a:lnTo>
                  <a:lnTo>
                    <a:pt x="3977640" y="1339557"/>
                  </a:lnTo>
                  <a:lnTo>
                    <a:pt x="3977640" y="169290"/>
                  </a:lnTo>
                  <a:lnTo>
                    <a:pt x="3971544" y="124332"/>
                  </a:lnTo>
                  <a:lnTo>
                    <a:pt x="3954526" y="83946"/>
                  </a:lnTo>
                  <a:lnTo>
                    <a:pt x="3927983" y="49656"/>
                  </a:lnTo>
                  <a:lnTo>
                    <a:pt x="3893820" y="23240"/>
                  </a:lnTo>
                  <a:lnTo>
                    <a:pt x="3853307" y="6095"/>
                  </a:lnTo>
                  <a:lnTo>
                    <a:pt x="3808349" y="0"/>
                  </a:lnTo>
                  <a:close/>
                </a:path>
              </a:pathLst>
            </a:custGeom>
            <a:solidFill>
              <a:srgbClr val="A0110D">
                <a:alpha val="47842"/>
              </a:srgbClr>
            </a:solidFill>
          </p:spPr>
          <p:txBody>
            <a:bodyPr wrap="square" lIns="0" tIns="0" rIns="0" bIns="0" rtlCol="0"/>
            <a:lstStyle/>
            <a:p>
              <a:endParaRPr/>
            </a:p>
          </p:txBody>
        </p:sp>
        <p:sp>
          <p:nvSpPr>
            <p:cNvPr id="21" name="object 21"/>
            <p:cNvSpPr/>
            <p:nvPr/>
          </p:nvSpPr>
          <p:spPr>
            <a:xfrm>
              <a:off x="934465" y="4717160"/>
              <a:ext cx="3977640" cy="1509395"/>
            </a:xfrm>
            <a:custGeom>
              <a:avLst/>
              <a:gdLst/>
              <a:ahLst/>
              <a:cxnLst/>
              <a:rect l="l" t="t" r="r" b="b"/>
              <a:pathLst>
                <a:path w="3977640" h="1509395">
                  <a:moveTo>
                    <a:pt x="0" y="169290"/>
                  </a:moveTo>
                  <a:lnTo>
                    <a:pt x="6045" y="124332"/>
                  </a:lnTo>
                  <a:lnTo>
                    <a:pt x="23114" y="83946"/>
                  </a:lnTo>
                  <a:lnTo>
                    <a:pt x="49580" y="49656"/>
                  </a:lnTo>
                  <a:lnTo>
                    <a:pt x="83832" y="23240"/>
                  </a:lnTo>
                  <a:lnTo>
                    <a:pt x="124269" y="6095"/>
                  </a:lnTo>
                  <a:lnTo>
                    <a:pt x="169265" y="0"/>
                  </a:lnTo>
                  <a:lnTo>
                    <a:pt x="3808349" y="0"/>
                  </a:lnTo>
                  <a:lnTo>
                    <a:pt x="3853307" y="6095"/>
                  </a:lnTo>
                  <a:lnTo>
                    <a:pt x="3893820" y="23240"/>
                  </a:lnTo>
                  <a:lnTo>
                    <a:pt x="3927983" y="49656"/>
                  </a:lnTo>
                  <a:lnTo>
                    <a:pt x="3954526" y="83946"/>
                  </a:lnTo>
                  <a:lnTo>
                    <a:pt x="3971544" y="124332"/>
                  </a:lnTo>
                  <a:lnTo>
                    <a:pt x="3977640" y="169290"/>
                  </a:lnTo>
                  <a:lnTo>
                    <a:pt x="3977640" y="1339557"/>
                  </a:lnTo>
                  <a:lnTo>
                    <a:pt x="3971544" y="1384554"/>
                  </a:lnTo>
                  <a:lnTo>
                    <a:pt x="3954526" y="1424990"/>
                  </a:lnTo>
                  <a:lnTo>
                    <a:pt x="3927983" y="1459242"/>
                  </a:lnTo>
                  <a:lnTo>
                    <a:pt x="3893820" y="1485709"/>
                  </a:lnTo>
                  <a:lnTo>
                    <a:pt x="3853307" y="1502778"/>
                  </a:lnTo>
                  <a:lnTo>
                    <a:pt x="3808349" y="1508823"/>
                  </a:lnTo>
                  <a:lnTo>
                    <a:pt x="169265" y="1508823"/>
                  </a:lnTo>
                  <a:lnTo>
                    <a:pt x="124269" y="1502778"/>
                  </a:lnTo>
                  <a:lnTo>
                    <a:pt x="83832" y="1485709"/>
                  </a:lnTo>
                  <a:lnTo>
                    <a:pt x="49580" y="1459242"/>
                  </a:lnTo>
                  <a:lnTo>
                    <a:pt x="23114" y="1424990"/>
                  </a:lnTo>
                  <a:lnTo>
                    <a:pt x="6045" y="1384554"/>
                  </a:lnTo>
                  <a:lnTo>
                    <a:pt x="0" y="1339557"/>
                  </a:lnTo>
                  <a:lnTo>
                    <a:pt x="0" y="169290"/>
                  </a:lnTo>
                  <a:close/>
                </a:path>
              </a:pathLst>
            </a:custGeom>
            <a:ln w="25908">
              <a:solidFill>
                <a:srgbClr val="5B9BD3"/>
              </a:solidFill>
            </a:ln>
          </p:spPr>
          <p:txBody>
            <a:bodyPr wrap="square" lIns="0" tIns="0" rIns="0" bIns="0" rtlCol="0"/>
            <a:lstStyle/>
            <a:p>
              <a:endParaRPr/>
            </a:p>
          </p:txBody>
        </p:sp>
      </p:grpSp>
      <p:sp>
        <p:nvSpPr>
          <p:cNvPr id="22" name="object 22"/>
          <p:cNvSpPr txBox="1"/>
          <p:nvPr/>
        </p:nvSpPr>
        <p:spPr>
          <a:xfrm>
            <a:off x="1228140" y="690237"/>
            <a:ext cx="10455275" cy="3216275"/>
          </a:xfrm>
          <a:prstGeom prst="rect">
            <a:avLst/>
          </a:prstGeom>
        </p:spPr>
        <p:txBody>
          <a:bodyPr vert="horz" wrap="square" lIns="0" tIns="210185" rIns="0" bIns="0" rtlCol="0">
            <a:spAutoFit/>
          </a:bodyPr>
          <a:lstStyle/>
          <a:p>
            <a:pPr marL="4091940">
              <a:lnSpc>
                <a:spcPct val="100000"/>
              </a:lnSpc>
              <a:spcBef>
                <a:spcPts val="1655"/>
              </a:spcBef>
            </a:pPr>
            <a:r>
              <a:rPr sz="2800" b="1" u="sng" spc="-10" dirty="0">
                <a:solidFill>
                  <a:srgbClr val="092062"/>
                </a:solidFill>
                <a:uFill>
                  <a:solidFill>
                    <a:srgbClr val="092062"/>
                  </a:solidFill>
                </a:uFill>
                <a:latin typeface="Arial"/>
                <a:cs typeface="Arial"/>
              </a:rPr>
              <a:t>DOMESTIC</a:t>
            </a:r>
            <a:r>
              <a:rPr sz="2800" b="1" u="sng" spc="-175" dirty="0">
                <a:solidFill>
                  <a:srgbClr val="092062"/>
                </a:solidFill>
                <a:uFill>
                  <a:solidFill>
                    <a:srgbClr val="092062"/>
                  </a:solidFill>
                </a:uFill>
                <a:latin typeface="Arial"/>
                <a:cs typeface="Arial"/>
              </a:rPr>
              <a:t> </a:t>
            </a:r>
            <a:r>
              <a:rPr sz="2800" b="1" u="sng" spc="-10" dirty="0">
                <a:solidFill>
                  <a:srgbClr val="092062"/>
                </a:solidFill>
                <a:uFill>
                  <a:solidFill>
                    <a:srgbClr val="092062"/>
                  </a:solidFill>
                </a:uFill>
                <a:latin typeface="Arial"/>
                <a:cs typeface="Arial"/>
              </a:rPr>
              <a:t>DISTRIBUTION</a:t>
            </a:r>
            <a:r>
              <a:rPr sz="2800" b="1" u="sng" spc="-130" dirty="0">
                <a:solidFill>
                  <a:srgbClr val="092062"/>
                </a:solidFill>
                <a:uFill>
                  <a:solidFill>
                    <a:srgbClr val="092062"/>
                  </a:solidFill>
                </a:uFill>
                <a:latin typeface="Arial"/>
                <a:cs typeface="Arial"/>
              </a:rPr>
              <a:t> </a:t>
            </a:r>
            <a:r>
              <a:rPr sz="2800" b="1" u="sng" spc="-10" dirty="0">
                <a:solidFill>
                  <a:srgbClr val="092062"/>
                </a:solidFill>
                <a:uFill>
                  <a:solidFill>
                    <a:srgbClr val="092062"/>
                  </a:solidFill>
                </a:uFill>
                <a:latin typeface="Arial"/>
                <a:cs typeface="Arial"/>
              </a:rPr>
              <a:t>SERVICES</a:t>
            </a:r>
            <a:endParaRPr sz="2800" dirty="0">
              <a:latin typeface="Arial"/>
              <a:cs typeface="Arial"/>
            </a:endParaRPr>
          </a:p>
          <a:p>
            <a:pPr marL="4265295">
              <a:lnSpc>
                <a:spcPts val="2440"/>
              </a:lnSpc>
              <a:spcBef>
                <a:spcPts val="1230"/>
              </a:spcBef>
            </a:pPr>
            <a:r>
              <a:rPr sz="2200" b="1" dirty="0">
                <a:latin typeface="Arial"/>
                <a:cs typeface="Arial"/>
              </a:rPr>
              <a:t>4,000</a:t>
            </a:r>
            <a:r>
              <a:rPr sz="2200" b="1" spc="-95" dirty="0">
                <a:latin typeface="Arial"/>
                <a:cs typeface="Arial"/>
              </a:rPr>
              <a:t> </a:t>
            </a:r>
            <a:r>
              <a:rPr sz="2200" b="1" dirty="0">
                <a:latin typeface="Arial"/>
                <a:cs typeface="Arial"/>
              </a:rPr>
              <a:t>SQM</a:t>
            </a:r>
            <a:r>
              <a:rPr sz="2200" b="1" spc="-60" dirty="0">
                <a:latin typeface="Arial"/>
                <a:cs typeface="Arial"/>
              </a:rPr>
              <a:t> </a:t>
            </a:r>
            <a:r>
              <a:rPr sz="2200" b="1" dirty="0">
                <a:latin typeface="Arial"/>
                <a:cs typeface="Arial"/>
              </a:rPr>
              <a:t>Located</a:t>
            </a:r>
            <a:r>
              <a:rPr sz="2200" b="1" spc="-70" dirty="0">
                <a:latin typeface="Arial"/>
                <a:cs typeface="Arial"/>
              </a:rPr>
              <a:t> </a:t>
            </a:r>
            <a:r>
              <a:rPr sz="2200" b="1" dirty="0">
                <a:latin typeface="Arial"/>
                <a:cs typeface="Arial"/>
              </a:rPr>
              <a:t>at</a:t>
            </a:r>
            <a:r>
              <a:rPr sz="2200" b="1" spc="-100" dirty="0">
                <a:latin typeface="Arial"/>
                <a:cs typeface="Arial"/>
              </a:rPr>
              <a:t> </a:t>
            </a:r>
            <a:r>
              <a:rPr sz="2200" b="1" spc="-10" dirty="0">
                <a:latin typeface="Arial"/>
                <a:cs typeface="Arial"/>
              </a:rPr>
              <a:t>Carmona,</a:t>
            </a:r>
            <a:r>
              <a:rPr lang="en-US" sz="2200" b="1" spc="-10" dirty="0">
                <a:latin typeface="Arial"/>
                <a:cs typeface="Arial"/>
              </a:rPr>
              <a:t> </a:t>
            </a:r>
            <a:r>
              <a:rPr lang="en-US" sz="2200" b="1" spc="-10" dirty="0" err="1">
                <a:latin typeface="Arial"/>
                <a:cs typeface="Arial"/>
              </a:rPr>
              <a:t>Cavie</a:t>
            </a:r>
            <a:endParaRPr sz="2200" dirty="0">
              <a:latin typeface="Arial"/>
              <a:cs typeface="Arial"/>
            </a:endParaRPr>
          </a:p>
          <a:p>
            <a:pPr marL="930275">
              <a:lnSpc>
                <a:spcPts val="2800"/>
              </a:lnSpc>
            </a:pPr>
            <a:r>
              <a:rPr sz="2500" b="1" spc="-10" dirty="0">
                <a:solidFill>
                  <a:srgbClr val="FFFFFF"/>
                </a:solidFill>
                <a:latin typeface="Arial"/>
                <a:cs typeface="Arial"/>
              </a:rPr>
              <a:t>Trucking</a:t>
            </a:r>
            <a:endParaRPr sz="2500" dirty="0">
              <a:latin typeface="Arial"/>
              <a:cs typeface="Arial"/>
            </a:endParaRPr>
          </a:p>
          <a:p>
            <a:pPr marL="4265295">
              <a:lnSpc>
                <a:spcPct val="100000"/>
              </a:lnSpc>
              <a:spcBef>
                <a:spcPts val="735"/>
              </a:spcBef>
            </a:pPr>
            <a:r>
              <a:rPr sz="2200" b="1" dirty="0">
                <a:latin typeface="Arial"/>
                <a:cs typeface="Arial"/>
              </a:rPr>
              <a:t>4,500</a:t>
            </a:r>
            <a:r>
              <a:rPr sz="2200" b="1" spc="-95" dirty="0">
                <a:latin typeface="Arial"/>
                <a:cs typeface="Arial"/>
              </a:rPr>
              <a:t> </a:t>
            </a:r>
            <a:r>
              <a:rPr sz="2200" b="1" dirty="0">
                <a:latin typeface="Arial"/>
                <a:cs typeface="Arial"/>
              </a:rPr>
              <a:t>pallet</a:t>
            </a:r>
            <a:r>
              <a:rPr sz="2200" b="1" spc="-75" dirty="0">
                <a:latin typeface="Arial"/>
                <a:cs typeface="Arial"/>
              </a:rPr>
              <a:t> </a:t>
            </a:r>
            <a:r>
              <a:rPr sz="2200" b="1" dirty="0">
                <a:latin typeface="Arial"/>
                <a:cs typeface="Arial"/>
              </a:rPr>
              <a:t>positions</a:t>
            </a:r>
            <a:r>
              <a:rPr sz="2200" b="1" spc="-60" dirty="0">
                <a:latin typeface="Arial"/>
                <a:cs typeface="Arial"/>
              </a:rPr>
              <a:t> </a:t>
            </a:r>
            <a:r>
              <a:rPr sz="2200" b="1" dirty="0">
                <a:latin typeface="Arial"/>
                <a:cs typeface="Arial"/>
              </a:rPr>
              <a:t>-</a:t>
            </a:r>
            <a:r>
              <a:rPr sz="2200" b="1" spc="-120" dirty="0">
                <a:latin typeface="Arial"/>
                <a:cs typeface="Arial"/>
              </a:rPr>
              <a:t> </a:t>
            </a:r>
            <a:r>
              <a:rPr sz="2200" b="1" spc="-10" dirty="0">
                <a:latin typeface="Arial"/>
                <a:cs typeface="Arial"/>
              </a:rPr>
              <a:t>Ambient</a:t>
            </a:r>
            <a:endParaRPr sz="2200" dirty="0">
              <a:latin typeface="Arial"/>
              <a:cs typeface="Arial"/>
            </a:endParaRPr>
          </a:p>
          <a:p>
            <a:pPr>
              <a:lnSpc>
                <a:spcPct val="100000"/>
              </a:lnSpc>
              <a:spcBef>
                <a:spcPts val="110"/>
              </a:spcBef>
            </a:pPr>
            <a:endParaRPr sz="2200" dirty="0">
              <a:latin typeface="Arial"/>
              <a:cs typeface="Arial"/>
            </a:endParaRPr>
          </a:p>
          <a:p>
            <a:pPr marL="4265295" marR="337820">
              <a:lnSpc>
                <a:spcPct val="100000"/>
              </a:lnSpc>
            </a:pPr>
            <a:r>
              <a:rPr sz="2200" b="1" dirty="0">
                <a:latin typeface="Arial"/>
                <a:cs typeface="Arial"/>
              </a:rPr>
              <a:t>500</a:t>
            </a:r>
            <a:r>
              <a:rPr sz="2200" b="1" spc="-100" dirty="0">
                <a:latin typeface="Arial"/>
                <a:cs typeface="Arial"/>
              </a:rPr>
              <a:t> </a:t>
            </a:r>
            <a:r>
              <a:rPr sz="2200" b="1" dirty="0">
                <a:latin typeface="Arial"/>
                <a:cs typeface="Arial"/>
              </a:rPr>
              <a:t>pallet</a:t>
            </a:r>
            <a:r>
              <a:rPr sz="2200" b="1" spc="-65" dirty="0">
                <a:latin typeface="Arial"/>
                <a:cs typeface="Arial"/>
              </a:rPr>
              <a:t> </a:t>
            </a:r>
            <a:r>
              <a:rPr sz="2200" b="1" spc="-10" dirty="0">
                <a:latin typeface="Arial"/>
                <a:cs typeface="Arial"/>
              </a:rPr>
              <a:t>positions</a:t>
            </a:r>
            <a:r>
              <a:rPr sz="2200" b="1" spc="-90" dirty="0">
                <a:latin typeface="Arial"/>
                <a:cs typeface="Arial"/>
              </a:rPr>
              <a:t> </a:t>
            </a:r>
            <a:r>
              <a:rPr sz="2200" b="1" dirty="0">
                <a:latin typeface="Arial"/>
                <a:cs typeface="Arial"/>
              </a:rPr>
              <a:t>-</a:t>
            </a:r>
            <a:r>
              <a:rPr sz="2200" b="1" spc="-70" dirty="0">
                <a:latin typeface="Arial"/>
                <a:cs typeface="Arial"/>
              </a:rPr>
              <a:t> </a:t>
            </a:r>
            <a:r>
              <a:rPr sz="2200" b="1" dirty="0">
                <a:latin typeface="Arial"/>
                <a:cs typeface="Arial"/>
              </a:rPr>
              <a:t>controlled</a:t>
            </a:r>
            <a:r>
              <a:rPr sz="2200" b="1" spc="-100" dirty="0">
                <a:latin typeface="Arial"/>
                <a:cs typeface="Arial"/>
              </a:rPr>
              <a:t> </a:t>
            </a:r>
            <a:r>
              <a:rPr sz="2200" b="1" spc="-10" dirty="0">
                <a:latin typeface="Arial"/>
                <a:cs typeface="Arial"/>
              </a:rPr>
              <a:t>temperature </a:t>
            </a:r>
            <a:r>
              <a:rPr sz="2200" b="1" spc="-20" dirty="0">
                <a:latin typeface="Arial"/>
                <a:cs typeface="Arial"/>
              </a:rPr>
              <a:t>room</a:t>
            </a:r>
            <a:endParaRPr sz="2200" dirty="0">
              <a:latin typeface="Arial"/>
              <a:cs typeface="Arial"/>
            </a:endParaRPr>
          </a:p>
          <a:p>
            <a:pPr marL="12700">
              <a:lnSpc>
                <a:spcPts val="2440"/>
              </a:lnSpc>
            </a:pPr>
            <a:r>
              <a:rPr sz="2500" b="1" spc="-10" dirty="0">
                <a:solidFill>
                  <a:srgbClr val="FFFFFF"/>
                </a:solidFill>
                <a:latin typeface="Arial"/>
                <a:cs typeface="Arial"/>
              </a:rPr>
              <a:t>Domestic</a:t>
            </a:r>
            <a:r>
              <a:rPr sz="2500" b="1" spc="-100" dirty="0">
                <a:solidFill>
                  <a:srgbClr val="FFFFFF"/>
                </a:solidFill>
                <a:latin typeface="Arial"/>
                <a:cs typeface="Arial"/>
              </a:rPr>
              <a:t> </a:t>
            </a:r>
            <a:r>
              <a:rPr sz="2500" b="1" spc="-10" dirty="0">
                <a:solidFill>
                  <a:srgbClr val="FFFFFF"/>
                </a:solidFill>
                <a:latin typeface="Arial"/>
                <a:cs typeface="Arial"/>
              </a:rPr>
              <a:t>Forwarding</a:t>
            </a:r>
            <a:endParaRPr sz="2500" dirty="0">
              <a:latin typeface="Arial"/>
              <a:cs typeface="Arial"/>
            </a:endParaRPr>
          </a:p>
        </p:txBody>
      </p:sp>
      <p:sp>
        <p:nvSpPr>
          <p:cNvPr id="23" name="object 23"/>
          <p:cNvSpPr txBox="1"/>
          <p:nvPr/>
        </p:nvSpPr>
        <p:spPr>
          <a:xfrm>
            <a:off x="1197660" y="4945760"/>
            <a:ext cx="3347085" cy="1056640"/>
          </a:xfrm>
          <a:prstGeom prst="rect">
            <a:avLst/>
          </a:prstGeom>
        </p:spPr>
        <p:txBody>
          <a:bodyPr vert="horz" wrap="square" lIns="0" tIns="12700" rIns="0" bIns="0" rtlCol="0">
            <a:spAutoFit/>
          </a:bodyPr>
          <a:lstStyle/>
          <a:p>
            <a:pPr marL="5080" algn="ctr">
              <a:lnSpc>
                <a:spcPts val="2014"/>
              </a:lnSpc>
              <a:spcBef>
                <a:spcPts val="100"/>
              </a:spcBef>
            </a:pPr>
            <a:r>
              <a:rPr sz="1700" b="1" spc="-10" dirty="0">
                <a:solidFill>
                  <a:srgbClr val="FFFFFF"/>
                </a:solidFill>
                <a:latin typeface="Arial"/>
                <a:cs typeface="Arial"/>
              </a:rPr>
              <a:t>Warehousing</a:t>
            </a:r>
            <a:endParaRPr sz="1700">
              <a:latin typeface="Arial"/>
              <a:cs typeface="Arial"/>
            </a:endParaRPr>
          </a:p>
          <a:p>
            <a:pPr algn="ctr">
              <a:lnSpc>
                <a:spcPts val="2014"/>
              </a:lnSpc>
            </a:pPr>
            <a:r>
              <a:rPr sz="1700" b="1" dirty="0">
                <a:solidFill>
                  <a:srgbClr val="FFFFFF"/>
                </a:solidFill>
                <a:latin typeface="Arial"/>
                <a:cs typeface="Arial"/>
              </a:rPr>
              <a:t>Value</a:t>
            </a:r>
            <a:r>
              <a:rPr sz="1700" b="1" spc="-65" dirty="0">
                <a:solidFill>
                  <a:srgbClr val="FFFFFF"/>
                </a:solidFill>
                <a:latin typeface="Arial"/>
                <a:cs typeface="Arial"/>
              </a:rPr>
              <a:t> </a:t>
            </a:r>
            <a:r>
              <a:rPr sz="1700" b="1" dirty="0">
                <a:solidFill>
                  <a:srgbClr val="FFFFFF"/>
                </a:solidFill>
                <a:latin typeface="Arial"/>
                <a:cs typeface="Arial"/>
              </a:rPr>
              <a:t>Added</a:t>
            </a:r>
            <a:r>
              <a:rPr sz="1700" b="1" spc="-85" dirty="0">
                <a:solidFill>
                  <a:srgbClr val="FFFFFF"/>
                </a:solidFill>
                <a:latin typeface="Arial"/>
                <a:cs typeface="Arial"/>
              </a:rPr>
              <a:t> </a:t>
            </a:r>
            <a:r>
              <a:rPr sz="1700" b="1" dirty="0">
                <a:solidFill>
                  <a:srgbClr val="FFFFFF"/>
                </a:solidFill>
                <a:latin typeface="Arial"/>
                <a:cs typeface="Arial"/>
              </a:rPr>
              <a:t>Services</a:t>
            </a:r>
            <a:r>
              <a:rPr sz="1700" b="1" spc="-60" dirty="0">
                <a:solidFill>
                  <a:srgbClr val="FFFFFF"/>
                </a:solidFill>
                <a:latin typeface="Arial"/>
                <a:cs typeface="Arial"/>
              </a:rPr>
              <a:t> </a:t>
            </a:r>
            <a:r>
              <a:rPr sz="1700" b="1" dirty="0">
                <a:solidFill>
                  <a:srgbClr val="FFFFFF"/>
                </a:solidFill>
                <a:latin typeface="Arial"/>
                <a:cs typeface="Arial"/>
              </a:rPr>
              <a:t>-</a:t>
            </a:r>
            <a:r>
              <a:rPr sz="1700" b="1" spc="-90" dirty="0">
                <a:solidFill>
                  <a:srgbClr val="FFFFFF"/>
                </a:solidFill>
                <a:latin typeface="Arial"/>
                <a:cs typeface="Arial"/>
              </a:rPr>
              <a:t> </a:t>
            </a:r>
            <a:r>
              <a:rPr sz="1700" b="1" dirty="0">
                <a:solidFill>
                  <a:srgbClr val="FFFFFF"/>
                </a:solidFill>
                <a:latin typeface="Arial"/>
                <a:cs typeface="Arial"/>
              </a:rPr>
              <a:t>Pick</a:t>
            </a:r>
            <a:r>
              <a:rPr sz="1700" b="1" spc="-80" dirty="0">
                <a:solidFill>
                  <a:srgbClr val="FFFFFF"/>
                </a:solidFill>
                <a:latin typeface="Arial"/>
                <a:cs typeface="Arial"/>
              </a:rPr>
              <a:t> </a:t>
            </a:r>
            <a:r>
              <a:rPr sz="1700" b="1" spc="-25" dirty="0">
                <a:solidFill>
                  <a:srgbClr val="FFFFFF"/>
                </a:solidFill>
                <a:latin typeface="Arial"/>
                <a:cs typeface="Arial"/>
              </a:rPr>
              <a:t>and</a:t>
            </a:r>
            <a:endParaRPr sz="1700">
              <a:latin typeface="Arial"/>
              <a:cs typeface="Arial"/>
            </a:endParaRPr>
          </a:p>
          <a:p>
            <a:pPr marL="384175" marR="378460" algn="ctr">
              <a:lnSpc>
                <a:spcPct val="100000"/>
              </a:lnSpc>
              <a:spcBef>
                <a:spcPts val="5"/>
              </a:spcBef>
            </a:pPr>
            <a:r>
              <a:rPr sz="1700" b="1" dirty="0">
                <a:solidFill>
                  <a:srgbClr val="FFFFFF"/>
                </a:solidFill>
                <a:latin typeface="Arial"/>
                <a:cs typeface="Arial"/>
              </a:rPr>
              <a:t>Pack,</a:t>
            </a:r>
            <a:r>
              <a:rPr sz="1700" b="1" spc="-40" dirty="0">
                <a:solidFill>
                  <a:srgbClr val="FFFFFF"/>
                </a:solidFill>
                <a:latin typeface="Arial"/>
                <a:cs typeface="Arial"/>
              </a:rPr>
              <a:t> </a:t>
            </a:r>
            <a:r>
              <a:rPr sz="1700" b="1" spc="-10" dirty="0">
                <a:solidFill>
                  <a:srgbClr val="FFFFFF"/>
                </a:solidFill>
                <a:latin typeface="Arial"/>
                <a:cs typeface="Arial"/>
              </a:rPr>
              <a:t>Assembly,</a:t>
            </a:r>
            <a:r>
              <a:rPr sz="1700" b="1" spc="-60" dirty="0">
                <a:solidFill>
                  <a:srgbClr val="FFFFFF"/>
                </a:solidFill>
                <a:latin typeface="Arial"/>
                <a:cs typeface="Arial"/>
              </a:rPr>
              <a:t> </a:t>
            </a:r>
            <a:r>
              <a:rPr sz="1700" b="1" spc="-10" dirty="0">
                <a:solidFill>
                  <a:srgbClr val="FFFFFF"/>
                </a:solidFill>
                <a:latin typeface="Arial"/>
                <a:cs typeface="Arial"/>
              </a:rPr>
              <a:t>Sorting, Labelling</a:t>
            </a:r>
            <a:endParaRPr sz="1700">
              <a:latin typeface="Arial"/>
              <a:cs typeface="Arial"/>
            </a:endParaRPr>
          </a:p>
        </p:txBody>
      </p:sp>
      <p:pic>
        <p:nvPicPr>
          <p:cNvPr id="24" name="object 24"/>
          <p:cNvPicPr/>
          <p:nvPr/>
        </p:nvPicPr>
        <p:blipFill>
          <a:blip r:embed="rId10" cstate="print"/>
          <a:stretch>
            <a:fillRect/>
          </a:stretch>
        </p:blipFill>
        <p:spPr>
          <a:xfrm>
            <a:off x="5449570" y="5049434"/>
            <a:ext cx="71120" cy="75523"/>
          </a:xfrm>
          <a:prstGeom prst="rect">
            <a:avLst/>
          </a:prstGeom>
        </p:spPr>
      </p:pic>
      <p:pic>
        <p:nvPicPr>
          <p:cNvPr id="25" name="object 25"/>
          <p:cNvPicPr/>
          <p:nvPr/>
        </p:nvPicPr>
        <p:blipFill>
          <a:blip r:embed="rId10" cstate="print"/>
          <a:stretch>
            <a:fillRect/>
          </a:stretch>
        </p:blipFill>
        <p:spPr>
          <a:xfrm>
            <a:off x="5449570" y="5293909"/>
            <a:ext cx="71120" cy="75523"/>
          </a:xfrm>
          <a:prstGeom prst="rect">
            <a:avLst/>
          </a:prstGeom>
        </p:spPr>
      </p:pic>
      <p:pic>
        <p:nvPicPr>
          <p:cNvPr id="26" name="object 26"/>
          <p:cNvPicPr/>
          <p:nvPr/>
        </p:nvPicPr>
        <p:blipFill>
          <a:blip r:embed="rId10" cstate="print"/>
          <a:stretch>
            <a:fillRect/>
          </a:stretch>
        </p:blipFill>
        <p:spPr>
          <a:xfrm>
            <a:off x="5449570" y="5537724"/>
            <a:ext cx="71120" cy="75523"/>
          </a:xfrm>
          <a:prstGeom prst="rect">
            <a:avLst/>
          </a:prstGeom>
        </p:spPr>
      </p:pic>
      <p:pic>
        <p:nvPicPr>
          <p:cNvPr id="27" name="object 27"/>
          <p:cNvPicPr/>
          <p:nvPr/>
        </p:nvPicPr>
        <p:blipFill>
          <a:blip r:embed="rId10" cstate="print"/>
          <a:stretch>
            <a:fillRect/>
          </a:stretch>
        </p:blipFill>
        <p:spPr>
          <a:xfrm>
            <a:off x="5449570" y="5780916"/>
            <a:ext cx="71120" cy="75523"/>
          </a:xfrm>
          <a:prstGeom prst="rect">
            <a:avLst/>
          </a:prstGeom>
        </p:spPr>
      </p:pic>
      <p:pic>
        <p:nvPicPr>
          <p:cNvPr id="28" name="object 28"/>
          <p:cNvPicPr/>
          <p:nvPr/>
        </p:nvPicPr>
        <p:blipFill>
          <a:blip r:embed="rId10" cstate="print"/>
          <a:stretch>
            <a:fillRect/>
          </a:stretch>
        </p:blipFill>
        <p:spPr>
          <a:xfrm>
            <a:off x="6211570" y="6024731"/>
            <a:ext cx="71120" cy="75523"/>
          </a:xfrm>
          <a:prstGeom prst="rect">
            <a:avLst/>
          </a:prstGeom>
        </p:spPr>
      </p:pic>
      <p:pic>
        <p:nvPicPr>
          <p:cNvPr id="29" name="object 29"/>
          <p:cNvPicPr/>
          <p:nvPr/>
        </p:nvPicPr>
        <p:blipFill>
          <a:blip r:embed="rId10" cstate="print"/>
          <a:stretch>
            <a:fillRect/>
          </a:stretch>
        </p:blipFill>
        <p:spPr>
          <a:xfrm>
            <a:off x="6211570" y="6268571"/>
            <a:ext cx="71120" cy="75523"/>
          </a:xfrm>
          <a:prstGeom prst="rect">
            <a:avLst/>
          </a:prstGeom>
        </p:spPr>
      </p:pic>
      <p:pic>
        <p:nvPicPr>
          <p:cNvPr id="30" name="object 30"/>
          <p:cNvPicPr/>
          <p:nvPr/>
        </p:nvPicPr>
        <p:blipFill>
          <a:blip r:embed="rId11" cstate="print"/>
          <a:stretch>
            <a:fillRect/>
          </a:stretch>
        </p:blipFill>
        <p:spPr>
          <a:xfrm>
            <a:off x="6210300" y="6509867"/>
            <a:ext cx="69484" cy="78104"/>
          </a:xfrm>
          <a:prstGeom prst="rect">
            <a:avLst/>
          </a:prstGeom>
        </p:spPr>
      </p:pic>
      <p:pic>
        <p:nvPicPr>
          <p:cNvPr id="31" name="object 31"/>
          <p:cNvPicPr/>
          <p:nvPr/>
        </p:nvPicPr>
        <p:blipFill>
          <a:blip r:embed="rId11" cstate="print"/>
          <a:stretch>
            <a:fillRect/>
          </a:stretch>
        </p:blipFill>
        <p:spPr>
          <a:xfrm>
            <a:off x="5336540" y="1746757"/>
            <a:ext cx="104764" cy="107950"/>
          </a:xfrm>
          <a:prstGeom prst="rect">
            <a:avLst/>
          </a:prstGeom>
        </p:spPr>
      </p:pic>
      <p:pic>
        <p:nvPicPr>
          <p:cNvPr id="32" name="object 32"/>
          <p:cNvPicPr/>
          <p:nvPr/>
        </p:nvPicPr>
        <p:blipFill>
          <a:blip r:embed="rId11" cstate="print"/>
          <a:stretch>
            <a:fillRect/>
          </a:stretch>
        </p:blipFill>
        <p:spPr>
          <a:xfrm>
            <a:off x="5336540" y="2416936"/>
            <a:ext cx="104764" cy="107950"/>
          </a:xfrm>
          <a:prstGeom prst="rect">
            <a:avLst/>
          </a:prstGeom>
        </p:spPr>
      </p:pic>
      <p:pic>
        <p:nvPicPr>
          <p:cNvPr id="33" name="object 33"/>
          <p:cNvPicPr/>
          <p:nvPr/>
        </p:nvPicPr>
        <p:blipFill>
          <a:blip r:embed="rId11" cstate="print"/>
          <a:stretch>
            <a:fillRect/>
          </a:stretch>
        </p:blipFill>
        <p:spPr>
          <a:xfrm>
            <a:off x="5336540" y="3087116"/>
            <a:ext cx="104764" cy="107950"/>
          </a:xfrm>
          <a:prstGeom prst="rect">
            <a:avLst/>
          </a:prstGeom>
        </p:spPr>
      </p:pic>
      <p:pic>
        <p:nvPicPr>
          <p:cNvPr id="34" name="object 34"/>
          <p:cNvPicPr/>
          <p:nvPr/>
        </p:nvPicPr>
        <p:blipFill>
          <a:blip r:embed="rId11" cstate="print"/>
          <a:stretch>
            <a:fillRect/>
          </a:stretch>
        </p:blipFill>
        <p:spPr>
          <a:xfrm>
            <a:off x="5336540" y="4093845"/>
            <a:ext cx="104764" cy="107950"/>
          </a:xfrm>
          <a:prstGeom prst="rect">
            <a:avLst/>
          </a:prstGeom>
        </p:spPr>
      </p:pic>
      <p:sp>
        <p:nvSpPr>
          <p:cNvPr id="35" name="object 35"/>
          <p:cNvSpPr/>
          <p:nvPr/>
        </p:nvSpPr>
        <p:spPr>
          <a:xfrm>
            <a:off x="0" y="6695292"/>
            <a:ext cx="11363325" cy="155575"/>
          </a:xfrm>
          <a:custGeom>
            <a:avLst/>
            <a:gdLst/>
            <a:ahLst/>
            <a:cxnLst/>
            <a:rect l="l" t="t" r="r" b="b"/>
            <a:pathLst>
              <a:path w="11363325" h="155575">
                <a:moveTo>
                  <a:pt x="11362944" y="0"/>
                </a:moveTo>
                <a:lnTo>
                  <a:pt x="0" y="0"/>
                </a:lnTo>
                <a:lnTo>
                  <a:pt x="0" y="155448"/>
                </a:lnTo>
                <a:lnTo>
                  <a:pt x="11362944" y="155448"/>
                </a:lnTo>
                <a:lnTo>
                  <a:pt x="11362944" y="0"/>
                </a:lnTo>
                <a:close/>
              </a:path>
            </a:pathLst>
          </a:custGeom>
          <a:solidFill>
            <a:srgbClr val="001543"/>
          </a:solidFill>
        </p:spPr>
        <p:txBody>
          <a:bodyPr wrap="square" lIns="0" tIns="0" rIns="0" bIns="0" rtlCol="0"/>
          <a:lstStyle/>
          <a:p>
            <a:endParaRPr/>
          </a:p>
        </p:txBody>
      </p:sp>
      <p:pic>
        <p:nvPicPr>
          <p:cNvPr id="36" name="object 36"/>
          <p:cNvPicPr/>
          <p:nvPr/>
        </p:nvPicPr>
        <p:blipFill>
          <a:blip r:embed="rId12" cstate="print"/>
          <a:stretch>
            <a:fillRect/>
          </a:stretch>
        </p:blipFill>
        <p:spPr>
          <a:xfrm>
            <a:off x="11499850" y="6474310"/>
            <a:ext cx="564705" cy="32258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61365" y="842772"/>
            <a:ext cx="11346815" cy="1908175"/>
            <a:chOff x="761365" y="842772"/>
            <a:chExt cx="11346815" cy="1908175"/>
          </a:xfrm>
        </p:grpSpPr>
        <p:pic>
          <p:nvPicPr>
            <p:cNvPr id="3" name="object 3"/>
            <p:cNvPicPr/>
            <p:nvPr/>
          </p:nvPicPr>
          <p:blipFill>
            <a:blip r:embed="rId2" cstate="print"/>
            <a:stretch>
              <a:fillRect/>
            </a:stretch>
          </p:blipFill>
          <p:spPr>
            <a:xfrm>
              <a:off x="761365" y="1162304"/>
              <a:ext cx="4343400" cy="1588515"/>
            </a:xfrm>
            <a:prstGeom prst="rect">
              <a:avLst/>
            </a:prstGeom>
          </p:spPr>
        </p:pic>
        <p:pic>
          <p:nvPicPr>
            <p:cNvPr id="4" name="object 4"/>
            <p:cNvPicPr/>
            <p:nvPr/>
          </p:nvPicPr>
          <p:blipFill>
            <a:blip r:embed="rId3" cstate="print"/>
            <a:stretch>
              <a:fillRect/>
            </a:stretch>
          </p:blipFill>
          <p:spPr>
            <a:xfrm>
              <a:off x="1703578" y="1299972"/>
              <a:ext cx="2460244" cy="1407033"/>
            </a:xfrm>
            <a:prstGeom prst="rect">
              <a:avLst/>
            </a:prstGeom>
          </p:spPr>
        </p:pic>
        <p:sp>
          <p:nvSpPr>
            <p:cNvPr id="5" name="object 5"/>
            <p:cNvSpPr/>
            <p:nvPr/>
          </p:nvSpPr>
          <p:spPr>
            <a:xfrm>
              <a:off x="975093" y="1495044"/>
              <a:ext cx="3703954" cy="948055"/>
            </a:xfrm>
            <a:custGeom>
              <a:avLst/>
              <a:gdLst/>
              <a:ahLst/>
              <a:cxnLst/>
              <a:rect l="l" t="t" r="r" b="b"/>
              <a:pathLst>
                <a:path w="3703954" h="948055">
                  <a:moveTo>
                    <a:pt x="3550170" y="0"/>
                  </a:moveTo>
                  <a:lnTo>
                    <a:pt x="153162" y="0"/>
                  </a:lnTo>
                  <a:lnTo>
                    <a:pt x="104749" y="7873"/>
                  </a:lnTo>
                  <a:lnTo>
                    <a:pt x="62712" y="29590"/>
                  </a:lnTo>
                  <a:lnTo>
                    <a:pt x="29552" y="62737"/>
                  </a:lnTo>
                  <a:lnTo>
                    <a:pt x="7810" y="104775"/>
                  </a:lnTo>
                  <a:lnTo>
                    <a:pt x="0" y="153161"/>
                  </a:lnTo>
                  <a:lnTo>
                    <a:pt x="0" y="794765"/>
                  </a:lnTo>
                  <a:lnTo>
                    <a:pt x="7810" y="843279"/>
                  </a:lnTo>
                  <a:lnTo>
                    <a:pt x="29552" y="885316"/>
                  </a:lnTo>
                  <a:lnTo>
                    <a:pt x="62712" y="918463"/>
                  </a:lnTo>
                  <a:lnTo>
                    <a:pt x="104749" y="940180"/>
                  </a:lnTo>
                  <a:lnTo>
                    <a:pt x="153162" y="947927"/>
                  </a:lnTo>
                  <a:lnTo>
                    <a:pt x="3550170" y="947927"/>
                  </a:lnTo>
                  <a:lnTo>
                    <a:pt x="3598557" y="940180"/>
                  </a:lnTo>
                  <a:lnTo>
                    <a:pt x="3640594" y="918463"/>
                  </a:lnTo>
                  <a:lnTo>
                    <a:pt x="3673741" y="885316"/>
                  </a:lnTo>
                  <a:lnTo>
                    <a:pt x="3695458" y="843279"/>
                  </a:lnTo>
                  <a:lnTo>
                    <a:pt x="3703332" y="794765"/>
                  </a:lnTo>
                  <a:lnTo>
                    <a:pt x="3703332" y="153161"/>
                  </a:lnTo>
                  <a:lnTo>
                    <a:pt x="3695458" y="104775"/>
                  </a:lnTo>
                  <a:lnTo>
                    <a:pt x="3673741" y="62737"/>
                  </a:lnTo>
                  <a:lnTo>
                    <a:pt x="3640594" y="29590"/>
                  </a:lnTo>
                  <a:lnTo>
                    <a:pt x="3598557" y="7873"/>
                  </a:lnTo>
                  <a:lnTo>
                    <a:pt x="3550170" y="0"/>
                  </a:lnTo>
                  <a:close/>
                </a:path>
              </a:pathLst>
            </a:custGeom>
            <a:solidFill>
              <a:srgbClr val="092062"/>
            </a:solidFill>
          </p:spPr>
          <p:txBody>
            <a:bodyPr wrap="square" lIns="0" tIns="0" rIns="0" bIns="0" rtlCol="0"/>
            <a:lstStyle/>
            <a:p>
              <a:endParaRPr/>
            </a:p>
          </p:txBody>
        </p:sp>
        <p:sp>
          <p:nvSpPr>
            <p:cNvPr id="6" name="object 6"/>
            <p:cNvSpPr/>
            <p:nvPr/>
          </p:nvSpPr>
          <p:spPr>
            <a:xfrm>
              <a:off x="4847590" y="842772"/>
              <a:ext cx="7260590" cy="798830"/>
            </a:xfrm>
            <a:custGeom>
              <a:avLst/>
              <a:gdLst/>
              <a:ahLst/>
              <a:cxnLst/>
              <a:rect l="l" t="t" r="r" b="b"/>
              <a:pathLst>
                <a:path w="7260590" h="798830">
                  <a:moveTo>
                    <a:pt x="7128636" y="0"/>
                  </a:moveTo>
                  <a:lnTo>
                    <a:pt x="131699" y="0"/>
                  </a:lnTo>
                  <a:lnTo>
                    <a:pt x="90043" y="6730"/>
                  </a:lnTo>
                  <a:lnTo>
                    <a:pt x="53848" y="25400"/>
                  </a:lnTo>
                  <a:lnTo>
                    <a:pt x="25400" y="53975"/>
                  </a:lnTo>
                  <a:lnTo>
                    <a:pt x="6731" y="90169"/>
                  </a:lnTo>
                  <a:lnTo>
                    <a:pt x="0" y="131699"/>
                  </a:lnTo>
                  <a:lnTo>
                    <a:pt x="0" y="666876"/>
                  </a:lnTo>
                  <a:lnTo>
                    <a:pt x="6731" y="708532"/>
                  </a:lnTo>
                  <a:lnTo>
                    <a:pt x="25400" y="744727"/>
                  </a:lnTo>
                  <a:lnTo>
                    <a:pt x="53848" y="773176"/>
                  </a:lnTo>
                  <a:lnTo>
                    <a:pt x="90043" y="791972"/>
                  </a:lnTo>
                  <a:lnTo>
                    <a:pt x="131699" y="798576"/>
                  </a:lnTo>
                  <a:lnTo>
                    <a:pt x="7128636" y="798576"/>
                  </a:lnTo>
                  <a:lnTo>
                    <a:pt x="7170292" y="791972"/>
                  </a:lnTo>
                  <a:lnTo>
                    <a:pt x="7206361" y="773176"/>
                  </a:lnTo>
                  <a:lnTo>
                    <a:pt x="7234936" y="744727"/>
                  </a:lnTo>
                  <a:lnTo>
                    <a:pt x="7253605" y="708532"/>
                  </a:lnTo>
                  <a:lnTo>
                    <a:pt x="7260336" y="666876"/>
                  </a:lnTo>
                  <a:lnTo>
                    <a:pt x="7260336" y="131699"/>
                  </a:lnTo>
                  <a:lnTo>
                    <a:pt x="7253605" y="90169"/>
                  </a:lnTo>
                  <a:lnTo>
                    <a:pt x="7234936" y="53975"/>
                  </a:lnTo>
                  <a:lnTo>
                    <a:pt x="7206361" y="25400"/>
                  </a:lnTo>
                  <a:lnTo>
                    <a:pt x="7170292" y="6730"/>
                  </a:lnTo>
                  <a:lnTo>
                    <a:pt x="7128636" y="0"/>
                  </a:lnTo>
                  <a:close/>
                </a:path>
              </a:pathLst>
            </a:custGeom>
            <a:solidFill>
              <a:srgbClr val="FFFFFF"/>
            </a:solidFill>
          </p:spPr>
          <p:txBody>
            <a:bodyPr wrap="square" lIns="0" tIns="0" rIns="0" bIns="0" rtlCol="0"/>
            <a:lstStyle/>
            <a:p>
              <a:endParaRPr/>
            </a:p>
          </p:txBody>
        </p:sp>
      </p:grpSp>
      <p:sp>
        <p:nvSpPr>
          <p:cNvPr id="7" name="object 7"/>
          <p:cNvSpPr txBox="1">
            <a:spLocks noGrp="1"/>
          </p:cNvSpPr>
          <p:nvPr>
            <p:ph type="title"/>
          </p:nvPr>
        </p:nvSpPr>
        <p:spPr>
          <a:prstGeom prst="rect">
            <a:avLst/>
          </a:prstGeom>
        </p:spPr>
        <p:txBody>
          <a:bodyPr vert="horz" wrap="square" lIns="0" tIns="14605" rIns="0" bIns="0" rtlCol="0">
            <a:spAutoFit/>
          </a:bodyPr>
          <a:lstStyle/>
          <a:p>
            <a:pPr marL="661670">
              <a:lnSpc>
                <a:spcPct val="100000"/>
              </a:lnSpc>
              <a:spcBef>
                <a:spcPts val="115"/>
              </a:spcBef>
            </a:pPr>
            <a:r>
              <a:rPr sz="2700" dirty="0">
                <a:solidFill>
                  <a:srgbClr val="2A1680"/>
                </a:solidFill>
              </a:rPr>
              <a:t>OFII</a:t>
            </a:r>
            <a:r>
              <a:rPr sz="2700" spc="-80" dirty="0">
                <a:solidFill>
                  <a:srgbClr val="2A1680"/>
                </a:solidFill>
              </a:rPr>
              <a:t> </a:t>
            </a:r>
            <a:r>
              <a:rPr sz="2700" dirty="0">
                <a:solidFill>
                  <a:srgbClr val="2A1680"/>
                </a:solidFill>
              </a:rPr>
              <a:t>Services</a:t>
            </a:r>
            <a:r>
              <a:rPr sz="2700" spc="-60" dirty="0">
                <a:solidFill>
                  <a:srgbClr val="2A1680"/>
                </a:solidFill>
              </a:rPr>
              <a:t> </a:t>
            </a:r>
            <a:r>
              <a:rPr sz="2700" dirty="0">
                <a:solidFill>
                  <a:srgbClr val="2A1680"/>
                </a:solidFill>
              </a:rPr>
              <a:t>and</a:t>
            </a:r>
            <a:r>
              <a:rPr sz="2700" spc="-60" dirty="0">
                <a:solidFill>
                  <a:srgbClr val="2A1680"/>
                </a:solidFill>
              </a:rPr>
              <a:t> </a:t>
            </a:r>
            <a:r>
              <a:rPr sz="2700" spc="-10" dirty="0">
                <a:solidFill>
                  <a:srgbClr val="2A1680"/>
                </a:solidFill>
              </a:rPr>
              <a:t>Capabilities</a:t>
            </a:r>
            <a:endParaRPr sz="2700"/>
          </a:p>
        </p:txBody>
      </p:sp>
      <p:sp>
        <p:nvSpPr>
          <p:cNvPr id="8" name="object 8"/>
          <p:cNvSpPr txBox="1"/>
          <p:nvPr/>
        </p:nvSpPr>
        <p:spPr>
          <a:xfrm>
            <a:off x="2145919" y="999566"/>
            <a:ext cx="9498330" cy="2383155"/>
          </a:xfrm>
          <a:prstGeom prst="rect">
            <a:avLst/>
          </a:prstGeom>
        </p:spPr>
        <p:txBody>
          <a:bodyPr vert="horz" wrap="square" lIns="0" tIns="13970" rIns="0" bIns="0" rtlCol="0">
            <a:spAutoFit/>
          </a:bodyPr>
          <a:lstStyle/>
          <a:p>
            <a:pPr marL="3134360">
              <a:lnSpc>
                <a:spcPct val="100000"/>
              </a:lnSpc>
              <a:spcBef>
                <a:spcPts val="110"/>
              </a:spcBef>
            </a:pPr>
            <a:r>
              <a:rPr sz="2800" b="1" u="sng" spc="-10" dirty="0">
                <a:solidFill>
                  <a:srgbClr val="092062"/>
                </a:solidFill>
                <a:uFill>
                  <a:solidFill>
                    <a:srgbClr val="092062"/>
                  </a:solidFill>
                </a:uFill>
                <a:latin typeface="Arial"/>
                <a:cs typeface="Arial"/>
              </a:rPr>
              <a:t>DOMESTIC</a:t>
            </a:r>
            <a:r>
              <a:rPr sz="2800" b="1" u="sng" spc="-175" dirty="0">
                <a:solidFill>
                  <a:srgbClr val="092062"/>
                </a:solidFill>
                <a:uFill>
                  <a:solidFill>
                    <a:srgbClr val="092062"/>
                  </a:solidFill>
                </a:uFill>
                <a:latin typeface="Arial"/>
                <a:cs typeface="Arial"/>
              </a:rPr>
              <a:t> </a:t>
            </a:r>
            <a:r>
              <a:rPr sz="2800" b="1" u="sng" spc="-10" dirty="0">
                <a:solidFill>
                  <a:srgbClr val="092062"/>
                </a:solidFill>
                <a:uFill>
                  <a:solidFill>
                    <a:srgbClr val="092062"/>
                  </a:solidFill>
                </a:uFill>
                <a:latin typeface="Arial"/>
                <a:cs typeface="Arial"/>
              </a:rPr>
              <a:t>DISTRIBUTION</a:t>
            </a:r>
            <a:r>
              <a:rPr sz="2800" b="1" u="sng" spc="-130" dirty="0">
                <a:solidFill>
                  <a:srgbClr val="092062"/>
                </a:solidFill>
                <a:uFill>
                  <a:solidFill>
                    <a:srgbClr val="092062"/>
                  </a:solidFill>
                </a:uFill>
                <a:latin typeface="Arial"/>
                <a:cs typeface="Arial"/>
              </a:rPr>
              <a:t> </a:t>
            </a:r>
            <a:r>
              <a:rPr sz="2800" b="1" u="sng" spc="-10" dirty="0">
                <a:solidFill>
                  <a:srgbClr val="092062"/>
                </a:solidFill>
                <a:uFill>
                  <a:solidFill>
                    <a:srgbClr val="092062"/>
                  </a:solidFill>
                </a:uFill>
                <a:latin typeface="Arial"/>
                <a:cs typeface="Arial"/>
              </a:rPr>
              <a:t>SERVICES</a:t>
            </a:r>
            <a:endParaRPr sz="2800">
              <a:latin typeface="Arial"/>
              <a:cs typeface="Arial"/>
            </a:endParaRPr>
          </a:p>
          <a:p>
            <a:pPr marL="12700">
              <a:lnSpc>
                <a:spcPct val="100000"/>
              </a:lnSpc>
              <a:spcBef>
                <a:spcPts val="2555"/>
              </a:spcBef>
            </a:pPr>
            <a:r>
              <a:rPr sz="2500" b="1" spc="-10" dirty="0">
                <a:solidFill>
                  <a:srgbClr val="FFFFFF"/>
                </a:solidFill>
                <a:latin typeface="Arial"/>
                <a:cs typeface="Arial"/>
              </a:rPr>
              <a:t>Trucking</a:t>
            </a:r>
            <a:endParaRPr sz="2500">
              <a:latin typeface="Arial"/>
              <a:cs typeface="Arial"/>
            </a:endParaRPr>
          </a:p>
          <a:p>
            <a:pPr marL="3454400">
              <a:lnSpc>
                <a:spcPct val="100000"/>
              </a:lnSpc>
              <a:spcBef>
                <a:spcPts val="115"/>
              </a:spcBef>
            </a:pPr>
            <a:r>
              <a:rPr sz="2800" b="1" u="sng" dirty="0">
                <a:uFill>
                  <a:solidFill>
                    <a:srgbClr val="000000"/>
                  </a:solidFill>
                </a:uFill>
                <a:latin typeface="Arial"/>
                <a:cs typeface="Arial"/>
              </a:rPr>
              <a:t>KPIs</a:t>
            </a:r>
            <a:r>
              <a:rPr sz="2800" b="1" u="sng" spc="-30" dirty="0">
                <a:uFill>
                  <a:solidFill>
                    <a:srgbClr val="000000"/>
                  </a:solidFill>
                </a:uFill>
                <a:latin typeface="Arial"/>
                <a:cs typeface="Arial"/>
              </a:rPr>
              <a:t> </a:t>
            </a:r>
            <a:r>
              <a:rPr sz="2800" b="1" u="sng" dirty="0">
                <a:uFill>
                  <a:solidFill>
                    <a:srgbClr val="000000"/>
                  </a:solidFill>
                </a:uFill>
                <a:latin typeface="Arial"/>
                <a:cs typeface="Arial"/>
              </a:rPr>
              <a:t>-</a:t>
            </a:r>
            <a:r>
              <a:rPr sz="2800" b="1" u="sng" spc="-35" dirty="0">
                <a:uFill>
                  <a:solidFill>
                    <a:srgbClr val="000000"/>
                  </a:solidFill>
                </a:uFill>
                <a:latin typeface="Arial"/>
                <a:cs typeface="Arial"/>
              </a:rPr>
              <a:t> </a:t>
            </a:r>
            <a:r>
              <a:rPr sz="2800" b="1" u="sng" dirty="0">
                <a:uFill>
                  <a:solidFill>
                    <a:srgbClr val="000000"/>
                  </a:solidFill>
                </a:uFill>
                <a:latin typeface="Arial"/>
                <a:cs typeface="Arial"/>
              </a:rPr>
              <a:t>98%</a:t>
            </a:r>
            <a:r>
              <a:rPr sz="2800" b="1" u="sng" spc="-160" dirty="0">
                <a:uFill>
                  <a:solidFill>
                    <a:srgbClr val="000000"/>
                  </a:solidFill>
                </a:uFill>
                <a:latin typeface="Arial"/>
                <a:cs typeface="Arial"/>
              </a:rPr>
              <a:t> </a:t>
            </a:r>
            <a:r>
              <a:rPr sz="2800" b="1" u="sng" spc="-10" dirty="0">
                <a:uFill>
                  <a:solidFill>
                    <a:srgbClr val="000000"/>
                  </a:solidFill>
                </a:uFill>
                <a:latin typeface="Arial"/>
                <a:cs typeface="Arial"/>
              </a:rPr>
              <a:t>-</a:t>
            </a:r>
            <a:r>
              <a:rPr sz="2800" b="1" u="sng" dirty="0">
                <a:uFill>
                  <a:solidFill>
                    <a:srgbClr val="000000"/>
                  </a:solidFill>
                </a:uFill>
                <a:latin typeface="Arial"/>
                <a:cs typeface="Arial"/>
              </a:rPr>
              <a:t>100%</a:t>
            </a:r>
            <a:r>
              <a:rPr sz="2800" b="1" u="sng" spc="-80" dirty="0">
                <a:uFill>
                  <a:solidFill>
                    <a:srgbClr val="000000"/>
                  </a:solidFill>
                </a:uFill>
                <a:latin typeface="Arial"/>
                <a:cs typeface="Arial"/>
              </a:rPr>
              <a:t> </a:t>
            </a:r>
            <a:r>
              <a:rPr sz="2800" b="1" u="sng" dirty="0">
                <a:uFill>
                  <a:solidFill>
                    <a:srgbClr val="000000"/>
                  </a:solidFill>
                </a:uFill>
                <a:latin typeface="Arial"/>
                <a:cs typeface="Arial"/>
              </a:rPr>
              <a:t>Hit</a:t>
            </a:r>
            <a:r>
              <a:rPr sz="2800" b="1" u="sng" spc="-30" dirty="0">
                <a:uFill>
                  <a:solidFill>
                    <a:srgbClr val="000000"/>
                  </a:solidFill>
                </a:uFill>
                <a:latin typeface="Arial"/>
                <a:cs typeface="Arial"/>
              </a:rPr>
              <a:t> </a:t>
            </a:r>
            <a:r>
              <a:rPr sz="2800" b="1" u="sng" spc="-20" dirty="0">
                <a:uFill>
                  <a:solidFill>
                    <a:srgbClr val="000000"/>
                  </a:solidFill>
                </a:uFill>
                <a:latin typeface="Arial"/>
                <a:cs typeface="Arial"/>
              </a:rPr>
              <a:t>Rate</a:t>
            </a:r>
            <a:endParaRPr sz="2800">
              <a:latin typeface="Arial"/>
              <a:cs typeface="Arial"/>
            </a:endParaRPr>
          </a:p>
          <a:p>
            <a:pPr>
              <a:lnSpc>
                <a:spcPct val="100000"/>
              </a:lnSpc>
              <a:spcBef>
                <a:spcPts val="60"/>
              </a:spcBef>
            </a:pPr>
            <a:endParaRPr sz="2800">
              <a:latin typeface="Arial"/>
              <a:cs typeface="Arial"/>
            </a:endParaRPr>
          </a:p>
          <a:p>
            <a:pPr marL="3683000">
              <a:lnSpc>
                <a:spcPct val="100000"/>
              </a:lnSpc>
            </a:pPr>
            <a:r>
              <a:rPr sz="2400" b="1" dirty="0">
                <a:latin typeface="Arial"/>
                <a:cs typeface="Arial"/>
              </a:rPr>
              <a:t>Inventory</a:t>
            </a:r>
            <a:r>
              <a:rPr sz="2400" b="1" spc="-60" dirty="0">
                <a:latin typeface="Arial"/>
                <a:cs typeface="Arial"/>
              </a:rPr>
              <a:t> </a:t>
            </a:r>
            <a:r>
              <a:rPr sz="2400" b="1" spc="-10" dirty="0">
                <a:latin typeface="Arial"/>
                <a:cs typeface="Arial"/>
              </a:rPr>
              <a:t>Accuracy</a:t>
            </a:r>
            <a:endParaRPr sz="2400">
              <a:latin typeface="Arial"/>
              <a:cs typeface="Arial"/>
            </a:endParaRPr>
          </a:p>
        </p:txBody>
      </p:sp>
      <p:sp>
        <p:nvSpPr>
          <p:cNvPr id="9" name="object 9"/>
          <p:cNvSpPr txBox="1"/>
          <p:nvPr/>
        </p:nvSpPr>
        <p:spPr>
          <a:xfrm>
            <a:off x="5816600" y="3722878"/>
            <a:ext cx="2112645"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Arial"/>
                <a:cs typeface="Arial"/>
              </a:rPr>
              <a:t>Order</a:t>
            </a:r>
            <a:r>
              <a:rPr sz="2400" b="1" spc="-15" dirty="0">
                <a:latin typeface="Arial"/>
                <a:cs typeface="Arial"/>
              </a:rPr>
              <a:t> </a:t>
            </a:r>
            <a:r>
              <a:rPr sz="2400" b="1" dirty="0">
                <a:latin typeface="Arial"/>
                <a:cs typeface="Arial"/>
              </a:rPr>
              <a:t>Fill</a:t>
            </a:r>
            <a:r>
              <a:rPr sz="2400" b="1" spc="-30" dirty="0">
                <a:latin typeface="Arial"/>
                <a:cs typeface="Arial"/>
              </a:rPr>
              <a:t> </a:t>
            </a:r>
            <a:r>
              <a:rPr sz="2400" b="1" spc="-20" dirty="0">
                <a:latin typeface="Arial"/>
                <a:cs typeface="Arial"/>
              </a:rPr>
              <a:t>Rate</a:t>
            </a:r>
            <a:endParaRPr sz="2400">
              <a:latin typeface="Arial"/>
              <a:cs typeface="Arial"/>
            </a:endParaRPr>
          </a:p>
        </p:txBody>
      </p:sp>
      <p:sp>
        <p:nvSpPr>
          <p:cNvPr id="10" name="object 10"/>
          <p:cNvSpPr txBox="1"/>
          <p:nvPr/>
        </p:nvSpPr>
        <p:spPr>
          <a:xfrm>
            <a:off x="5816600" y="4454779"/>
            <a:ext cx="3139440" cy="391160"/>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Arial"/>
                <a:cs typeface="Arial"/>
              </a:rPr>
              <a:t>Delivery</a:t>
            </a:r>
            <a:r>
              <a:rPr sz="2400" b="1" spc="-100" dirty="0">
                <a:latin typeface="Arial"/>
                <a:cs typeface="Arial"/>
              </a:rPr>
              <a:t> </a:t>
            </a:r>
            <a:r>
              <a:rPr sz="2400" b="1" spc="-10" dirty="0">
                <a:latin typeface="Arial"/>
                <a:cs typeface="Arial"/>
              </a:rPr>
              <a:t>Performance</a:t>
            </a:r>
            <a:endParaRPr sz="2400">
              <a:latin typeface="Arial"/>
              <a:cs typeface="Arial"/>
            </a:endParaRPr>
          </a:p>
        </p:txBody>
      </p:sp>
      <p:sp>
        <p:nvSpPr>
          <p:cNvPr id="11" name="object 11"/>
          <p:cNvSpPr txBox="1"/>
          <p:nvPr/>
        </p:nvSpPr>
        <p:spPr>
          <a:xfrm>
            <a:off x="5816600" y="5186553"/>
            <a:ext cx="4508500"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Arial"/>
                <a:cs typeface="Arial"/>
              </a:rPr>
              <a:t>Document</a:t>
            </a:r>
            <a:r>
              <a:rPr sz="2400" b="1" spc="-140" dirty="0">
                <a:latin typeface="Arial"/>
                <a:cs typeface="Arial"/>
              </a:rPr>
              <a:t> </a:t>
            </a:r>
            <a:r>
              <a:rPr sz="2400" b="1" dirty="0">
                <a:latin typeface="Arial"/>
                <a:cs typeface="Arial"/>
              </a:rPr>
              <a:t>Return</a:t>
            </a:r>
            <a:r>
              <a:rPr sz="2400" b="1" spc="-130" dirty="0">
                <a:latin typeface="Arial"/>
                <a:cs typeface="Arial"/>
              </a:rPr>
              <a:t> </a:t>
            </a:r>
            <a:r>
              <a:rPr sz="2400" b="1" spc="-10" dirty="0">
                <a:latin typeface="Arial"/>
                <a:cs typeface="Arial"/>
              </a:rPr>
              <a:t>Performance</a:t>
            </a:r>
            <a:endParaRPr sz="2400">
              <a:latin typeface="Arial"/>
              <a:cs typeface="Arial"/>
            </a:endParaRPr>
          </a:p>
        </p:txBody>
      </p:sp>
      <p:sp>
        <p:nvSpPr>
          <p:cNvPr id="12" name="object 12"/>
          <p:cNvSpPr txBox="1"/>
          <p:nvPr/>
        </p:nvSpPr>
        <p:spPr>
          <a:xfrm>
            <a:off x="5816600" y="5918708"/>
            <a:ext cx="5151755"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Arial"/>
                <a:cs typeface="Arial"/>
              </a:rPr>
              <a:t>Document</a:t>
            </a:r>
            <a:r>
              <a:rPr sz="2400" b="1" spc="-130" dirty="0">
                <a:latin typeface="Arial"/>
                <a:cs typeface="Arial"/>
              </a:rPr>
              <a:t> </a:t>
            </a:r>
            <a:r>
              <a:rPr sz="2400" b="1" dirty="0">
                <a:latin typeface="Arial"/>
                <a:cs typeface="Arial"/>
              </a:rPr>
              <a:t>Countering</a:t>
            </a:r>
            <a:r>
              <a:rPr sz="2400" b="1" spc="-120" dirty="0">
                <a:latin typeface="Arial"/>
                <a:cs typeface="Arial"/>
              </a:rPr>
              <a:t> </a:t>
            </a:r>
            <a:r>
              <a:rPr sz="2400" b="1" spc="-10" dirty="0">
                <a:latin typeface="Arial"/>
                <a:cs typeface="Arial"/>
              </a:rPr>
              <a:t>Performance</a:t>
            </a:r>
            <a:endParaRPr sz="2400">
              <a:latin typeface="Arial"/>
              <a:cs typeface="Arial"/>
            </a:endParaRPr>
          </a:p>
        </p:txBody>
      </p:sp>
      <p:grpSp>
        <p:nvGrpSpPr>
          <p:cNvPr id="13" name="object 13"/>
          <p:cNvGrpSpPr/>
          <p:nvPr/>
        </p:nvGrpSpPr>
        <p:grpSpPr>
          <a:xfrm>
            <a:off x="749300" y="2854325"/>
            <a:ext cx="4495165" cy="3629660"/>
            <a:chOff x="749300" y="2854325"/>
            <a:chExt cx="4495165" cy="3629660"/>
          </a:xfrm>
        </p:grpSpPr>
        <p:pic>
          <p:nvPicPr>
            <p:cNvPr id="14" name="object 14"/>
            <p:cNvPicPr/>
            <p:nvPr/>
          </p:nvPicPr>
          <p:blipFill>
            <a:blip r:embed="rId4" cstate="print"/>
            <a:stretch>
              <a:fillRect/>
            </a:stretch>
          </p:blipFill>
          <p:spPr>
            <a:xfrm>
              <a:off x="799376" y="4647310"/>
              <a:ext cx="4356735" cy="1637411"/>
            </a:xfrm>
            <a:prstGeom prst="rect">
              <a:avLst/>
            </a:prstGeom>
          </p:spPr>
        </p:pic>
        <p:pic>
          <p:nvPicPr>
            <p:cNvPr id="15" name="object 15"/>
            <p:cNvPicPr/>
            <p:nvPr/>
          </p:nvPicPr>
          <p:blipFill>
            <a:blip r:embed="rId5" cstate="print"/>
            <a:stretch>
              <a:fillRect/>
            </a:stretch>
          </p:blipFill>
          <p:spPr>
            <a:xfrm>
              <a:off x="805688" y="4513897"/>
              <a:ext cx="4403598" cy="1970024"/>
            </a:xfrm>
            <a:prstGeom prst="rect">
              <a:avLst/>
            </a:prstGeom>
          </p:spPr>
        </p:pic>
        <p:sp>
          <p:nvSpPr>
            <p:cNvPr id="16" name="object 16"/>
            <p:cNvSpPr/>
            <p:nvPr/>
          </p:nvSpPr>
          <p:spPr>
            <a:xfrm>
              <a:off x="1012952" y="4980304"/>
              <a:ext cx="3717290" cy="996950"/>
            </a:xfrm>
            <a:custGeom>
              <a:avLst/>
              <a:gdLst/>
              <a:ahLst/>
              <a:cxnLst/>
              <a:rect l="l" t="t" r="r" b="b"/>
              <a:pathLst>
                <a:path w="3717290" h="996950">
                  <a:moveTo>
                    <a:pt x="3564128" y="0"/>
                  </a:moveTo>
                  <a:lnTo>
                    <a:pt x="152920" y="0"/>
                  </a:lnTo>
                  <a:lnTo>
                    <a:pt x="104584" y="7747"/>
                  </a:lnTo>
                  <a:lnTo>
                    <a:pt x="62610" y="29464"/>
                  </a:lnTo>
                  <a:lnTo>
                    <a:pt x="29502" y="62611"/>
                  </a:lnTo>
                  <a:lnTo>
                    <a:pt x="7797" y="104521"/>
                  </a:lnTo>
                  <a:lnTo>
                    <a:pt x="0" y="152908"/>
                  </a:lnTo>
                  <a:lnTo>
                    <a:pt x="0" y="843762"/>
                  </a:lnTo>
                  <a:lnTo>
                    <a:pt x="7797" y="892098"/>
                  </a:lnTo>
                  <a:lnTo>
                    <a:pt x="29502" y="934072"/>
                  </a:lnTo>
                  <a:lnTo>
                    <a:pt x="62610" y="967181"/>
                  </a:lnTo>
                  <a:lnTo>
                    <a:pt x="104584" y="988885"/>
                  </a:lnTo>
                  <a:lnTo>
                    <a:pt x="152920" y="996683"/>
                  </a:lnTo>
                  <a:lnTo>
                    <a:pt x="3564128" y="996683"/>
                  </a:lnTo>
                  <a:lnTo>
                    <a:pt x="3612515" y="988885"/>
                  </a:lnTo>
                  <a:lnTo>
                    <a:pt x="3654425" y="967181"/>
                  </a:lnTo>
                  <a:lnTo>
                    <a:pt x="3687572" y="934072"/>
                  </a:lnTo>
                  <a:lnTo>
                    <a:pt x="3709289" y="892098"/>
                  </a:lnTo>
                  <a:lnTo>
                    <a:pt x="3717036" y="843762"/>
                  </a:lnTo>
                  <a:lnTo>
                    <a:pt x="3717036" y="152908"/>
                  </a:lnTo>
                  <a:lnTo>
                    <a:pt x="3709289" y="104521"/>
                  </a:lnTo>
                  <a:lnTo>
                    <a:pt x="3687572" y="62611"/>
                  </a:lnTo>
                  <a:lnTo>
                    <a:pt x="3654425" y="29464"/>
                  </a:lnTo>
                  <a:lnTo>
                    <a:pt x="3612515" y="7747"/>
                  </a:lnTo>
                  <a:lnTo>
                    <a:pt x="3564128" y="0"/>
                  </a:lnTo>
                  <a:close/>
                </a:path>
              </a:pathLst>
            </a:custGeom>
            <a:solidFill>
              <a:srgbClr val="092062"/>
            </a:solidFill>
          </p:spPr>
          <p:txBody>
            <a:bodyPr wrap="square" lIns="0" tIns="0" rIns="0" bIns="0" rtlCol="0"/>
            <a:lstStyle/>
            <a:p>
              <a:endParaRPr/>
            </a:p>
          </p:txBody>
        </p:sp>
        <p:pic>
          <p:nvPicPr>
            <p:cNvPr id="17" name="object 17"/>
            <p:cNvPicPr/>
            <p:nvPr/>
          </p:nvPicPr>
          <p:blipFill>
            <a:blip r:embed="rId6" cstate="print"/>
            <a:stretch>
              <a:fillRect/>
            </a:stretch>
          </p:blipFill>
          <p:spPr>
            <a:xfrm>
              <a:off x="749300" y="2854325"/>
              <a:ext cx="4444746" cy="1689227"/>
            </a:xfrm>
            <a:prstGeom prst="rect">
              <a:avLst/>
            </a:prstGeom>
          </p:spPr>
        </p:pic>
        <p:pic>
          <p:nvPicPr>
            <p:cNvPr id="18" name="object 18"/>
            <p:cNvPicPr/>
            <p:nvPr/>
          </p:nvPicPr>
          <p:blipFill>
            <a:blip r:embed="rId7" cstate="print"/>
            <a:stretch>
              <a:fillRect/>
            </a:stretch>
          </p:blipFill>
          <p:spPr>
            <a:xfrm>
              <a:off x="787400" y="3043301"/>
              <a:ext cx="4456938" cy="1405509"/>
            </a:xfrm>
            <a:prstGeom prst="rect">
              <a:avLst/>
            </a:prstGeom>
          </p:spPr>
        </p:pic>
        <p:sp>
          <p:nvSpPr>
            <p:cNvPr id="19" name="object 19"/>
            <p:cNvSpPr/>
            <p:nvPr/>
          </p:nvSpPr>
          <p:spPr>
            <a:xfrm>
              <a:off x="1012952" y="3236849"/>
              <a:ext cx="3705225" cy="949960"/>
            </a:xfrm>
            <a:custGeom>
              <a:avLst/>
              <a:gdLst/>
              <a:ahLst/>
              <a:cxnLst/>
              <a:rect l="l" t="t" r="r" b="b"/>
              <a:pathLst>
                <a:path w="3705225" h="949960">
                  <a:moveTo>
                    <a:pt x="3551428" y="0"/>
                  </a:moveTo>
                  <a:lnTo>
                    <a:pt x="153415" y="0"/>
                  </a:lnTo>
                  <a:lnTo>
                    <a:pt x="104927" y="7874"/>
                  </a:lnTo>
                  <a:lnTo>
                    <a:pt x="62814" y="29590"/>
                  </a:lnTo>
                  <a:lnTo>
                    <a:pt x="29603" y="62864"/>
                  </a:lnTo>
                  <a:lnTo>
                    <a:pt x="7823" y="104901"/>
                  </a:lnTo>
                  <a:lnTo>
                    <a:pt x="0" y="153415"/>
                  </a:lnTo>
                  <a:lnTo>
                    <a:pt x="0" y="796036"/>
                  </a:lnTo>
                  <a:lnTo>
                    <a:pt x="7823" y="844550"/>
                  </a:lnTo>
                  <a:lnTo>
                    <a:pt x="29603" y="886587"/>
                  </a:lnTo>
                  <a:lnTo>
                    <a:pt x="62814" y="919861"/>
                  </a:lnTo>
                  <a:lnTo>
                    <a:pt x="104927" y="941577"/>
                  </a:lnTo>
                  <a:lnTo>
                    <a:pt x="153415" y="949451"/>
                  </a:lnTo>
                  <a:lnTo>
                    <a:pt x="3551428" y="949451"/>
                  </a:lnTo>
                  <a:lnTo>
                    <a:pt x="3599942" y="941577"/>
                  </a:lnTo>
                  <a:lnTo>
                    <a:pt x="3641979" y="919861"/>
                  </a:lnTo>
                  <a:lnTo>
                    <a:pt x="3675253" y="886587"/>
                  </a:lnTo>
                  <a:lnTo>
                    <a:pt x="3696970" y="844550"/>
                  </a:lnTo>
                  <a:lnTo>
                    <a:pt x="3704844" y="796036"/>
                  </a:lnTo>
                  <a:lnTo>
                    <a:pt x="3704844" y="153415"/>
                  </a:lnTo>
                  <a:lnTo>
                    <a:pt x="3696970" y="104901"/>
                  </a:lnTo>
                  <a:lnTo>
                    <a:pt x="3675253" y="62864"/>
                  </a:lnTo>
                  <a:lnTo>
                    <a:pt x="3641979" y="29590"/>
                  </a:lnTo>
                  <a:lnTo>
                    <a:pt x="3599942" y="7874"/>
                  </a:lnTo>
                  <a:lnTo>
                    <a:pt x="3551428" y="0"/>
                  </a:lnTo>
                  <a:close/>
                </a:path>
              </a:pathLst>
            </a:custGeom>
            <a:solidFill>
              <a:srgbClr val="092062"/>
            </a:solidFill>
          </p:spPr>
          <p:txBody>
            <a:bodyPr wrap="square" lIns="0" tIns="0" rIns="0" bIns="0" rtlCol="0"/>
            <a:lstStyle/>
            <a:p>
              <a:endParaRPr/>
            </a:p>
          </p:txBody>
        </p:sp>
      </p:grpSp>
      <p:sp>
        <p:nvSpPr>
          <p:cNvPr id="20" name="object 20"/>
          <p:cNvSpPr txBox="1"/>
          <p:nvPr/>
        </p:nvSpPr>
        <p:spPr>
          <a:xfrm>
            <a:off x="1228140" y="3500373"/>
            <a:ext cx="3242945" cy="406400"/>
          </a:xfrm>
          <a:prstGeom prst="rect">
            <a:avLst/>
          </a:prstGeom>
        </p:spPr>
        <p:txBody>
          <a:bodyPr vert="horz" wrap="square" lIns="0" tIns="12065" rIns="0" bIns="0" rtlCol="0">
            <a:spAutoFit/>
          </a:bodyPr>
          <a:lstStyle/>
          <a:p>
            <a:pPr marL="12700">
              <a:lnSpc>
                <a:spcPct val="100000"/>
              </a:lnSpc>
              <a:spcBef>
                <a:spcPts val="95"/>
              </a:spcBef>
            </a:pPr>
            <a:r>
              <a:rPr sz="2500" b="1" spc="-10" dirty="0">
                <a:solidFill>
                  <a:srgbClr val="FFFFFF"/>
                </a:solidFill>
                <a:latin typeface="Arial"/>
                <a:cs typeface="Arial"/>
              </a:rPr>
              <a:t>Domestic</a:t>
            </a:r>
            <a:r>
              <a:rPr sz="2500" b="1" spc="-100" dirty="0">
                <a:solidFill>
                  <a:srgbClr val="FFFFFF"/>
                </a:solidFill>
                <a:latin typeface="Arial"/>
                <a:cs typeface="Arial"/>
              </a:rPr>
              <a:t> </a:t>
            </a:r>
            <a:r>
              <a:rPr sz="2500" b="1" spc="-10" dirty="0">
                <a:solidFill>
                  <a:srgbClr val="FFFFFF"/>
                </a:solidFill>
                <a:latin typeface="Arial"/>
                <a:cs typeface="Arial"/>
              </a:rPr>
              <a:t>Forwarding</a:t>
            </a:r>
            <a:endParaRPr sz="2500">
              <a:latin typeface="Arial"/>
              <a:cs typeface="Arial"/>
            </a:endParaRPr>
          </a:p>
        </p:txBody>
      </p:sp>
      <p:sp>
        <p:nvSpPr>
          <p:cNvPr id="21" name="object 21"/>
          <p:cNvSpPr txBox="1"/>
          <p:nvPr/>
        </p:nvSpPr>
        <p:spPr>
          <a:xfrm>
            <a:off x="1197660" y="4945760"/>
            <a:ext cx="3347085" cy="1056640"/>
          </a:xfrm>
          <a:prstGeom prst="rect">
            <a:avLst/>
          </a:prstGeom>
        </p:spPr>
        <p:txBody>
          <a:bodyPr vert="horz" wrap="square" lIns="0" tIns="12700" rIns="0" bIns="0" rtlCol="0">
            <a:spAutoFit/>
          </a:bodyPr>
          <a:lstStyle/>
          <a:p>
            <a:pPr marL="5080" algn="ctr">
              <a:lnSpc>
                <a:spcPts val="2014"/>
              </a:lnSpc>
              <a:spcBef>
                <a:spcPts val="100"/>
              </a:spcBef>
            </a:pPr>
            <a:r>
              <a:rPr sz="1700" b="1" spc="-10" dirty="0">
                <a:solidFill>
                  <a:srgbClr val="FFFFFF"/>
                </a:solidFill>
                <a:latin typeface="Arial"/>
                <a:cs typeface="Arial"/>
              </a:rPr>
              <a:t>Warehousing</a:t>
            </a:r>
            <a:endParaRPr sz="1700">
              <a:latin typeface="Arial"/>
              <a:cs typeface="Arial"/>
            </a:endParaRPr>
          </a:p>
          <a:p>
            <a:pPr algn="ctr">
              <a:lnSpc>
                <a:spcPts val="2014"/>
              </a:lnSpc>
            </a:pPr>
            <a:r>
              <a:rPr sz="1700" b="1" dirty="0">
                <a:solidFill>
                  <a:srgbClr val="FFFFFF"/>
                </a:solidFill>
                <a:latin typeface="Arial"/>
                <a:cs typeface="Arial"/>
              </a:rPr>
              <a:t>Value</a:t>
            </a:r>
            <a:r>
              <a:rPr sz="1700" b="1" spc="-65" dirty="0">
                <a:solidFill>
                  <a:srgbClr val="FFFFFF"/>
                </a:solidFill>
                <a:latin typeface="Arial"/>
                <a:cs typeface="Arial"/>
              </a:rPr>
              <a:t> </a:t>
            </a:r>
            <a:r>
              <a:rPr sz="1700" b="1" dirty="0">
                <a:solidFill>
                  <a:srgbClr val="FFFFFF"/>
                </a:solidFill>
                <a:latin typeface="Arial"/>
                <a:cs typeface="Arial"/>
              </a:rPr>
              <a:t>Added</a:t>
            </a:r>
            <a:r>
              <a:rPr sz="1700" b="1" spc="-85" dirty="0">
                <a:solidFill>
                  <a:srgbClr val="FFFFFF"/>
                </a:solidFill>
                <a:latin typeface="Arial"/>
                <a:cs typeface="Arial"/>
              </a:rPr>
              <a:t> </a:t>
            </a:r>
            <a:r>
              <a:rPr sz="1700" b="1" dirty="0">
                <a:solidFill>
                  <a:srgbClr val="FFFFFF"/>
                </a:solidFill>
                <a:latin typeface="Arial"/>
                <a:cs typeface="Arial"/>
              </a:rPr>
              <a:t>Services</a:t>
            </a:r>
            <a:r>
              <a:rPr sz="1700" b="1" spc="-60" dirty="0">
                <a:solidFill>
                  <a:srgbClr val="FFFFFF"/>
                </a:solidFill>
                <a:latin typeface="Arial"/>
                <a:cs typeface="Arial"/>
              </a:rPr>
              <a:t> </a:t>
            </a:r>
            <a:r>
              <a:rPr sz="1700" b="1" dirty="0">
                <a:solidFill>
                  <a:srgbClr val="FFFFFF"/>
                </a:solidFill>
                <a:latin typeface="Arial"/>
                <a:cs typeface="Arial"/>
              </a:rPr>
              <a:t>-</a:t>
            </a:r>
            <a:r>
              <a:rPr sz="1700" b="1" spc="-90" dirty="0">
                <a:solidFill>
                  <a:srgbClr val="FFFFFF"/>
                </a:solidFill>
                <a:latin typeface="Arial"/>
                <a:cs typeface="Arial"/>
              </a:rPr>
              <a:t> </a:t>
            </a:r>
            <a:r>
              <a:rPr sz="1700" b="1" dirty="0">
                <a:solidFill>
                  <a:srgbClr val="FFFFFF"/>
                </a:solidFill>
                <a:latin typeface="Arial"/>
                <a:cs typeface="Arial"/>
              </a:rPr>
              <a:t>Pick</a:t>
            </a:r>
            <a:r>
              <a:rPr sz="1700" b="1" spc="-80" dirty="0">
                <a:solidFill>
                  <a:srgbClr val="FFFFFF"/>
                </a:solidFill>
                <a:latin typeface="Arial"/>
                <a:cs typeface="Arial"/>
              </a:rPr>
              <a:t> </a:t>
            </a:r>
            <a:r>
              <a:rPr sz="1700" b="1" spc="-25" dirty="0">
                <a:solidFill>
                  <a:srgbClr val="FFFFFF"/>
                </a:solidFill>
                <a:latin typeface="Arial"/>
                <a:cs typeface="Arial"/>
              </a:rPr>
              <a:t>and</a:t>
            </a:r>
            <a:endParaRPr sz="1700">
              <a:latin typeface="Arial"/>
              <a:cs typeface="Arial"/>
            </a:endParaRPr>
          </a:p>
          <a:p>
            <a:pPr marL="384175" marR="378460" algn="ctr">
              <a:lnSpc>
                <a:spcPct val="100000"/>
              </a:lnSpc>
              <a:spcBef>
                <a:spcPts val="5"/>
              </a:spcBef>
            </a:pPr>
            <a:r>
              <a:rPr sz="1700" b="1" dirty="0">
                <a:solidFill>
                  <a:srgbClr val="FFFFFF"/>
                </a:solidFill>
                <a:latin typeface="Arial"/>
                <a:cs typeface="Arial"/>
              </a:rPr>
              <a:t>Pack,</a:t>
            </a:r>
            <a:r>
              <a:rPr sz="1700" b="1" spc="-40" dirty="0">
                <a:solidFill>
                  <a:srgbClr val="FFFFFF"/>
                </a:solidFill>
                <a:latin typeface="Arial"/>
                <a:cs typeface="Arial"/>
              </a:rPr>
              <a:t> </a:t>
            </a:r>
            <a:r>
              <a:rPr sz="1700" b="1" spc="-10" dirty="0">
                <a:solidFill>
                  <a:srgbClr val="FFFFFF"/>
                </a:solidFill>
                <a:latin typeface="Arial"/>
                <a:cs typeface="Arial"/>
              </a:rPr>
              <a:t>Assembly,</a:t>
            </a:r>
            <a:r>
              <a:rPr sz="1700" b="1" spc="-60" dirty="0">
                <a:solidFill>
                  <a:srgbClr val="FFFFFF"/>
                </a:solidFill>
                <a:latin typeface="Arial"/>
                <a:cs typeface="Arial"/>
              </a:rPr>
              <a:t> </a:t>
            </a:r>
            <a:r>
              <a:rPr sz="1700" b="1" spc="-10" dirty="0">
                <a:solidFill>
                  <a:srgbClr val="FFFFFF"/>
                </a:solidFill>
                <a:latin typeface="Arial"/>
                <a:cs typeface="Arial"/>
              </a:rPr>
              <a:t>Sorting, Labelling</a:t>
            </a:r>
            <a:endParaRPr sz="1700">
              <a:latin typeface="Arial"/>
              <a:cs typeface="Arial"/>
            </a:endParaRPr>
          </a:p>
        </p:txBody>
      </p:sp>
      <p:pic>
        <p:nvPicPr>
          <p:cNvPr id="22" name="object 22"/>
          <p:cNvPicPr/>
          <p:nvPr/>
        </p:nvPicPr>
        <p:blipFill>
          <a:blip r:embed="rId8" cstate="print"/>
          <a:stretch>
            <a:fillRect/>
          </a:stretch>
        </p:blipFill>
        <p:spPr>
          <a:xfrm>
            <a:off x="5594984" y="3194811"/>
            <a:ext cx="112311" cy="113664"/>
          </a:xfrm>
          <a:prstGeom prst="rect">
            <a:avLst/>
          </a:prstGeom>
        </p:spPr>
      </p:pic>
      <p:pic>
        <p:nvPicPr>
          <p:cNvPr id="23" name="object 23"/>
          <p:cNvPicPr/>
          <p:nvPr/>
        </p:nvPicPr>
        <p:blipFill>
          <a:blip r:embed="rId9" cstate="print"/>
          <a:stretch>
            <a:fillRect/>
          </a:stretch>
        </p:blipFill>
        <p:spPr>
          <a:xfrm>
            <a:off x="5594984" y="3926248"/>
            <a:ext cx="112395" cy="114256"/>
          </a:xfrm>
          <a:prstGeom prst="rect">
            <a:avLst/>
          </a:prstGeom>
        </p:spPr>
      </p:pic>
      <p:pic>
        <p:nvPicPr>
          <p:cNvPr id="24" name="object 24"/>
          <p:cNvPicPr/>
          <p:nvPr/>
        </p:nvPicPr>
        <p:blipFill>
          <a:blip r:embed="rId9" cstate="print"/>
          <a:stretch>
            <a:fillRect/>
          </a:stretch>
        </p:blipFill>
        <p:spPr>
          <a:xfrm>
            <a:off x="5594984" y="4657768"/>
            <a:ext cx="112395" cy="114256"/>
          </a:xfrm>
          <a:prstGeom prst="rect">
            <a:avLst/>
          </a:prstGeom>
        </p:spPr>
      </p:pic>
      <p:pic>
        <p:nvPicPr>
          <p:cNvPr id="25" name="object 25"/>
          <p:cNvPicPr/>
          <p:nvPr/>
        </p:nvPicPr>
        <p:blipFill>
          <a:blip r:embed="rId9" cstate="print"/>
          <a:stretch>
            <a:fillRect/>
          </a:stretch>
        </p:blipFill>
        <p:spPr>
          <a:xfrm>
            <a:off x="5594984" y="5389161"/>
            <a:ext cx="112395" cy="114256"/>
          </a:xfrm>
          <a:prstGeom prst="rect">
            <a:avLst/>
          </a:prstGeom>
        </p:spPr>
      </p:pic>
      <p:pic>
        <p:nvPicPr>
          <p:cNvPr id="26" name="object 26"/>
          <p:cNvPicPr/>
          <p:nvPr/>
        </p:nvPicPr>
        <p:blipFill>
          <a:blip r:embed="rId9" cstate="print"/>
          <a:stretch>
            <a:fillRect/>
          </a:stretch>
        </p:blipFill>
        <p:spPr>
          <a:xfrm>
            <a:off x="5594984" y="6120643"/>
            <a:ext cx="112395" cy="114256"/>
          </a:xfrm>
          <a:prstGeom prst="rect">
            <a:avLst/>
          </a:prstGeom>
        </p:spPr>
      </p:pic>
      <p:sp>
        <p:nvSpPr>
          <p:cNvPr id="27" name="object 27"/>
          <p:cNvSpPr/>
          <p:nvPr/>
        </p:nvSpPr>
        <p:spPr>
          <a:xfrm>
            <a:off x="1209675" y="674369"/>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pic>
        <p:nvPicPr>
          <p:cNvPr id="28" name="object 28"/>
          <p:cNvPicPr/>
          <p:nvPr/>
        </p:nvPicPr>
        <p:blipFill>
          <a:blip r:embed="rId10" cstate="print"/>
          <a:stretch>
            <a:fillRect/>
          </a:stretch>
        </p:blipFill>
        <p:spPr>
          <a:xfrm>
            <a:off x="25400" y="125095"/>
            <a:ext cx="1119543" cy="524509"/>
          </a:xfrm>
          <a:prstGeom prst="rect">
            <a:avLst/>
          </a:prstGeom>
        </p:spPr>
      </p:pic>
      <p:sp>
        <p:nvSpPr>
          <p:cNvPr id="29" name="object 29"/>
          <p:cNvSpPr/>
          <p:nvPr/>
        </p:nvSpPr>
        <p:spPr>
          <a:xfrm>
            <a:off x="0" y="6697218"/>
            <a:ext cx="11363325" cy="155575"/>
          </a:xfrm>
          <a:custGeom>
            <a:avLst/>
            <a:gdLst/>
            <a:ahLst/>
            <a:cxnLst/>
            <a:rect l="l" t="t" r="r" b="b"/>
            <a:pathLst>
              <a:path w="11363325" h="155575">
                <a:moveTo>
                  <a:pt x="11362944" y="0"/>
                </a:moveTo>
                <a:lnTo>
                  <a:pt x="0" y="0"/>
                </a:lnTo>
                <a:lnTo>
                  <a:pt x="0" y="155448"/>
                </a:lnTo>
                <a:lnTo>
                  <a:pt x="11362944" y="155448"/>
                </a:lnTo>
                <a:lnTo>
                  <a:pt x="11362944" y="0"/>
                </a:lnTo>
                <a:close/>
              </a:path>
            </a:pathLst>
          </a:custGeom>
          <a:solidFill>
            <a:srgbClr val="001543"/>
          </a:solidFill>
        </p:spPr>
        <p:txBody>
          <a:bodyPr wrap="square" lIns="0" tIns="0" rIns="0" bIns="0" rtlCol="0"/>
          <a:lstStyle/>
          <a:p>
            <a:endParaRPr/>
          </a:p>
        </p:txBody>
      </p:sp>
      <p:pic>
        <p:nvPicPr>
          <p:cNvPr id="30" name="object 30"/>
          <p:cNvPicPr/>
          <p:nvPr/>
        </p:nvPicPr>
        <p:blipFill>
          <a:blip r:embed="rId11" cstate="print"/>
          <a:stretch>
            <a:fillRect/>
          </a:stretch>
        </p:blipFill>
        <p:spPr>
          <a:xfrm>
            <a:off x="3147060" y="313054"/>
            <a:ext cx="112184" cy="182245"/>
          </a:xfrm>
          <a:prstGeom prst="rect">
            <a:avLst/>
          </a:prstGeom>
        </p:spPr>
      </p:pic>
      <p:pic>
        <p:nvPicPr>
          <p:cNvPr id="31" name="object 31"/>
          <p:cNvPicPr/>
          <p:nvPr/>
        </p:nvPicPr>
        <p:blipFill>
          <a:blip r:embed="rId12" cstate="print"/>
          <a:stretch>
            <a:fillRect/>
          </a:stretch>
        </p:blipFill>
        <p:spPr>
          <a:xfrm>
            <a:off x="11499850" y="6477003"/>
            <a:ext cx="560070" cy="31992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61365" y="1172210"/>
            <a:ext cx="4343400" cy="1588770"/>
            <a:chOff x="761365" y="1172210"/>
            <a:chExt cx="4343400" cy="1588770"/>
          </a:xfrm>
        </p:grpSpPr>
        <p:pic>
          <p:nvPicPr>
            <p:cNvPr id="3" name="object 3"/>
            <p:cNvPicPr/>
            <p:nvPr/>
          </p:nvPicPr>
          <p:blipFill>
            <a:blip r:embed="rId2" cstate="print"/>
            <a:stretch>
              <a:fillRect/>
            </a:stretch>
          </p:blipFill>
          <p:spPr>
            <a:xfrm>
              <a:off x="761365" y="1172210"/>
              <a:ext cx="4343400" cy="1588515"/>
            </a:xfrm>
            <a:prstGeom prst="rect">
              <a:avLst/>
            </a:prstGeom>
          </p:spPr>
        </p:pic>
        <p:pic>
          <p:nvPicPr>
            <p:cNvPr id="4" name="object 4"/>
            <p:cNvPicPr/>
            <p:nvPr/>
          </p:nvPicPr>
          <p:blipFill>
            <a:blip r:embed="rId3" cstate="print"/>
            <a:stretch>
              <a:fillRect/>
            </a:stretch>
          </p:blipFill>
          <p:spPr>
            <a:xfrm>
              <a:off x="1703578" y="1310005"/>
              <a:ext cx="2460244" cy="1407033"/>
            </a:xfrm>
            <a:prstGeom prst="rect">
              <a:avLst/>
            </a:prstGeom>
          </p:spPr>
        </p:pic>
        <p:sp>
          <p:nvSpPr>
            <p:cNvPr id="5" name="object 5"/>
            <p:cNvSpPr/>
            <p:nvPr/>
          </p:nvSpPr>
          <p:spPr>
            <a:xfrm>
              <a:off x="975093" y="1505077"/>
              <a:ext cx="3703954" cy="948055"/>
            </a:xfrm>
            <a:custGeom>
              <a:avLst/>
              <a:gdLst/>
              <a:ahLst/>
              <a:cxnLst/>
              <a:rect l="l" t="t" r="r" b="b"/>
              <a:pathLst>
                <a:path w="3703954" h="948055">
                  <a:moveTo>
                    <a:pt x="3550170" y="0"/>
                  </a:moveTo>
                  <a:lnTo>
                    <a:pt x="153162" y="0"/>
                  </a:lnTo>
                  <a:lnTo>
                    <a:pt x="104749" y="7747"/>
                  </a:lnTo>
                  <a:lnTo>
                    <a:pt x="62712" y="29463"/>
                  </a:lnTo>
                  <a:lnTo>
                    <a:pt x="29552" y="62611"/>
                  </a:lnTo>
                  <a:lnTo>
                    <a:pt x="7810" y="104775"/>
                  </a:lnTo>
                  <a:lnTo>
                    <a:pt x="0" y="153162"/>
                  </a:lnTo>
                  <a:lnTo>
                    <a:pt x="0" y="794765"/>
                  </a:lnTo>
                  <a:lnTo>
                    <a:pt x="7810" y="843152"/>
                  </a:lnTo>
                  <a:lnTo>
                    <a:pt x="29552" y="885189"/>
                  </a:lnTo>
                  <a:lnTo>
                    <a:pt x="62712" y="918337"/>
                  </a:lnTo>
                  <a:lnTo>
                    <a:pt x="104749" y="940053"/>
                  </a:lnTo>
                  <a:lnTo>
                    <a:pt x="153162" y="947927"/>
                  </a:lnTo>
                  <a:lnTo>
                    <a:pt x="3550170" y="947927"/>
                  </a:lnTo>
                  <a:lnTo>
                    <a:pt x="3598557" y="940053"/>
                  </a:lnTo>
                  <a:lnTo>
                    <a:pt x="3640594" y="918337"/>
                  </a:lnTo>
                  <a:lnTo>
                    <a:pt x="3673741" y="885189"/>
                  </a:lnTo>
                  <a:lnTo>
                    <a:pt x="3695458" y="843152"/>
                  </a:lnTo>
                  <a:lnTo>
                    <a:pt x="3703332" y="794765"/>
                  </a:lnTo>
                  <a:lnTo>
                    <a:pt x="3703332" y="153162"/>
                  </a:lnTo>
                  <a:lnTo>
                    <a:pt x="3695458" y="104775"/>
                  </a:lnTo>
                  <a:lnTo>
                    <a:pt x="3673741" y="62611"/>
                  </a:lnTo>
                  <a:lnTo>
                    <a:pt x="3640594" y="29463"/>
                  </a:lnTo>
                  <a:lnTo>
                    <a:pt x="3598557" y="7747"/>
                  </a:lnTo>
                  <a:lnTo>
                    <a:pt x="3550170" y="0"/>
                  </a:lnTo>
                  <a:close/>
                </a:path>
              </a:pathLst>
            </a:custGeom>
            <a:solidFill>
              <a:srgbClr val="092062"/>
            </a:solidFill>
          </p:spPr>
          <p:txBody>
            <a:bodyPr wrap="square" lIns="0" tIns="0" rIns="0" bIns="0" rtlCol="0"/>
            <a:lstStyle/>
            <a:p>
              <a:endParaRPr/>
            </a:p>
          </p:txBody>
        </p:sp>
      </p:grpSp>
      <p:sp>
        <p:nvSpPr>
          <p:cNvPr id="6" name="object 6"/>
          <p:cNvSpPr txBox="1">
            <a:spLocks noGrp="1"/>
          </p:cNvSpPr>
          <p:nvPr>
            <p:ph type="title"/>
          </p:nvPr>
        </p:nvSpPr>
        <p:spPr>
          <a:prstGeom prst="rect">
            <a:avLst/>
          </a:prstGeom>
        </p:spPr>
        <p:txBody>
          <a:bodyPr vert="horz" wrap="square" lIns="0" tIns="14605" rIns="0" bIns="0" rtlCol="0">
            <a:spAutoFit/>
          </a:bodyPr>
          <a:lstStyle/>
          <a:p>
            <a:pPr marL="661670">
              <a:lnSpc>
                <a:spcPct val="100000"/>
              </a:lnSpc>
              <a:spcBef>
                <a:spcPts val="115"/>
              </a:spcBef>
            </a:pPr>
            <a:r>
              <a:rPr sz="2700" dirty="0">
                <a:solidFill>
                  <a:srgbClr val="2A1680"/>
                </a:solidFill>
              </a:rPr>
              <a:t>OFII</a:t>
            </a:r>
            <a:r>
              <a:rPr sz="2700" spc="-80" dirty="0">
                <a:solidFill>
                  <a:srgbClr val="2A1680"/>
                </a:solidFill>
              </a:rPr>
              <a:t> </a:t>
            </a:r>
            <a:r>
              <a:rPr sz="2700" dirty="0">
                <a:solidFill>
                  <a:srgbClr val="2A1680"/>
                </a:solidFill>
              </a:rPr>
              <a:t>Services</a:t>
            </a:r>
            <a:r>
              <a:rPr sz="2700" spc="-60" dirty="0">
                <a:solidFill>
                  <a:srgbClr val="2A1680"/>
                </a:solidFill>
              </a:rPr>
              <a:t> </a:t>
            </a:r>
            <a:r>
              <a:rPr sz="2700" dirty="0">
                <a:solidFill>
                  <a:srgbClr val="2A1680"/>
                </a:solidFill>
              </a:rPr>
              <a:t>and</a:t>
            </a:r>
            <a:r>
              <a:rPr sz="2700" spc="-60" dirty="0">
                <a:solidFill>
                  <a:srgbClr val="2A1680"/>
                </a:solidFill>
              </a:rPr>
              <a:t> </a:t>
            </a:r>
            <a:r>
              <a:rPr sz="2700" spc="-10" dirty="0">
                <a:solidFill>
                  <a:srgbClr val="2A1680"/>
                </a:solidFill>
              </a:rPr>
              <a:t>Capabilities</a:t>
            </a:r>
            <a:endParaRPr sz="2700"/>
          </a:p>
        </p:txBody>
      </p:sp>
      <p:sp>
        <p:nvSpPr>
          <p:cNvPr id="7" name="object 7"/>
          <p:cNvSpPr txBox="1"/>
          <p:nvPr/>
        </p:nvSpPr>
        <p:spPr>
          <a:xfrm>
            <a:off x="2145919" y="1460068"/>
            <a:ext cx="1355725" cy="406400"/>
          </a:xfrm>
          <a:prstGeom prst="rect">
            <a:avLst/>
          </a:prstGeom>
        </p:spPr>
        <p:txBody>
          <a:bodyPr vert="horz" wrap="square" lIns="0" tIns="12065" rIns="0" bIns="0" rtlCol="0">
            <a:spAutoFit/>
          </a:bodyPr>
          <a:lstStyle/>
          <a:p>
            <a:pPr marL="12700">
              <a:lnSpc>
                <a:spcPct val="100000"/>
              </a:lnSpc>
              <a:spcBef>
                <a:spcPts val="95"/>
              </a:spcBef>
            </a:pPr>
            <a:r>
              <a:rPr sz="2500" b="1" spc="-10" dirty="0">
                <a:solidFill>
                  <a:srgbClr val="FFFFFF"/>
                </a:solidFill>
                <a:latin typeface="Arial"/>
                <a:cs typeface="Arial"/>
              </a:rPr>
              <a:t>Trucking</a:t>
            </a:r>
            <a:endParaRPr sz="2500">
              <a:latin typeface="Arial"/>
              <a:cs typeface="Arial"/>
            </a:endParaRPr>
          </a:p>
        </p:txBody>
      </p:sp>
      <p:sp>
        <p:nvSpPr>
          <p:cNvPr id="8" name="object 8"/>
          <p:cNvSpPr txBox="1"/>
          <p:nvPr/>
        </p:nvSpPr>
        <p:spPr>
          <a:xfrm>
            <a:off x="5156111" y="1448225"/>
            <a:ext cx="1656714" cy="935990"/>
          </a:xfrm>
          <a:prstGeom prst="rect">
            <a:avLst/>
          </a:prstGeom>
        </p:spPr>
        <p:txBody>
          <a:bodyPr vert="horz" wrap="square" lIns="0" tIns="13335" rIns="0" bIns="0" rtlCol="0">
            <a:spAutoFit/>
          </a:bodyPr>
          <a:lstStyle/>
          <a:p>
            <a:pPr marL="12700" marR="5080" algn="just">
              <a:lnSpc>
                <a:spcPct val="99500"/>
              </a:lnSpc>
              <a:spcBef>
                <a:spcPts val="105"/>
              </a:spcBef>
            </a:pPr>
            <a:r>
              <a:rPr sz="2000" dirty="0">
                <a:latin typeface="Microsoft Sans Serif"/>
                <a:cs typeface="Microsoft Sans Serif"/>
              </a:rPr>
              <a:t>Wider</a:t>
            </a:r>
            <a:r>
              <a:rPr sz="2000" spc="-85" dirty="0">
                <a:latin typeface="Microsoft Sans Serif"/>
                <a:cs typeface="Microsoft Sans Serif"/>
              </a:rPr>
              <a:t> </a:t>
            </a:r>
            <a:r>
              <a:rPr sz="2000" dirty="0">
                <a:latin typeface="Microsoft Sans Serif"/>
                <a:cs typeface="Microsoft Sans Serif"/>
              </a:rPr>
              <a:t>hub</a:t>
            </a:r>
            <a:r>
              <a:rPr sz="2000" spc="-75" dirty="0">
                <a:latin typeface="Microsoft Sans Serif"/>
                <a:cs typeface="Microsoft Sans Serif"/>
              </a:rPr>
              <a:t> </a:t>
            </a:r>
            <a:r>
              <a:rPr sz="2000" spc="-25" dirty="0">
                <a:latin typeface="Microsoft Sans Serif"/>
                <a:cs typeface="Microsoft Sans Serif"/>
              </a:rPr>
              <a:t>and </a:t>
            </a:r>
            <a:r>
              <a:rPr sz="2000" dirty="0">
                <a:latin typeface="Microsoft Sans Serif"/>
                <a:cs typeface="Microsoft Sans Serif"/>
              </a:rPr>
              <a:t>spoke</a:t>
            </a:r>
            <a:r>
              <a:rPr sz="2000" spc="-10" dirty="0">
                <a:latin typeface="Microsoft Sans Serif"/>
                <a:cs typeface="Microsoft Sans Serif"/>
              </a:rPr>
              <a:t> through partnership</a:t>
            </a:r>
            <a:endParaRPr sz="2000" dirty="0">
              <a:latin typeface="Microsoft Sans Serif"/>
              <a:cs typeface="Microsoft Sans Serif"/>
            </a:endParaRPr>
          </a:p>
        </p:txBody>
      </p:sp>
      <p:grpSp>
        <p:nvGrpSpPr>
          <p:cNvPr id="9" name="object 9"/>
          <p:cNvGrpSpPr/>
          <p:nvPr/>
        </p:nvGrpSpPr>
        <p:grpSpPr>
          <a:xfrm>
            <a:off x="749300" y="2864485"/>
            <a:ext cx="4495165" cy="3629660"/>
            <a:chOff x="749300" y="2864485"/>
            <a:chExt cx="4495165" cy="3629660"/>
          </a:xfrm>
        </p:grpSpPr>
        <p:pic>
          <p:nvPicPr>
            <p:cNvPr id="10" name="object 10"/>
            <p:cNvPicPr/>
            <p:nvPr/>
          </p:nvPicPr>
          <p:blipFill>
            <a:blip r:embed="rId4" cstate="print"/>
            <a:stretch>
              <a:fillRect/>
            </a:stretch>
          </p:blipFill>
          <p:spPr>
            <a:xfrm>
              <a:off x="799376" y="4657432"/>
              <a:ext cx="4356735" cy="1637411"/>
            </a:xfrm>
            <a:prstGeom prst="rect">
              <a:avLst/>
            </a:prstGeom>
          </p:spPr>
        </p:pic>
        <p:pic>
          <p:nvPicPr>
            <p:cNvPr id="11" name="object 11"/>
            <p:cNvPicPr/>
            <p:nvPr/>
          </p:nvPicPr>
          <p:blipFill>
            <a:blip r:embed="rId5" cstate="print"/>
            <a:stretch>
              <a:fillRect/>
            </a:stretch>
          </p:blipFill>
          <p:spPr>
            <a:xfrm>
              <a:off x="805688" y="4524019"/>
              <a:ext cx="4403598" cy="1970024"/>
            </a:xfrm>
            <a:prstGeom prst="rect">
              <a:avLst/>
            </a:prstGeom>
          </p:spPr>
        </p:pic>
        <p:sp>
          <p:nvSpPr>
            <p:cNvPr id="12" name="object 12"/>
            <p:cNvSpPr/>
            <p:nvPr/>
          </p:nvSpPr>
          <p:spPr>
            <a:xfrm>
              <a:off x="1012952" y="4990464"/>
              <a:ext cx="3717290" cy="996950"/>
            </a:xfrm>
            <a:custGeom>
              <a:avLst/>
              <a:gdLst/>
              <a:ahLst/>
              <a:cxnLst/>
              <a:rect l="l" t="t" r="r" b="b"/>
              <a:pathLst>
                <a:path w="3717290" h="996950">
                  <a:moveTo>
                    <a:pt x="3564128" y="0"/>
                  </a:moveTo>
                  <a:lnTo>
                    <a:pt x="152920" y="0"/>
                  </a:lnTo>
                  <a:lnTo>
                    <a:pt x="104584" y="7747"/>
                  </a:lnTo>
                  <a:lnTo>
                    <a:pt x="62610" y="29464"/>
                  </a:lnTo>
                  <a:lnTo>
                    <a:pt x="29502" y="62484"/>
                  </a:lnTo>
                  <a:lnTo>
                    <a:pt x="7797" y="104521"/>
                  </a:lnTo>
                  <a:lnTo>
                    <a:pt x="0" y="152908"/>
                  </a:lnTo>
                  <a:lnTo>
                    <a:pt x="0" y="843724"/>
                  </a:lnTo>
                  <a:lnTo>
                    <a:pt x="7797" y="892048"/>
                  </a:lnTo>
                  <a:lnTo>
                    <a:pt x="29502" y="934034"/>
                  </a:lnTo>
                  <a:lnTo>
                    <a:pt x="62610" y="967130"/>
                  </a:lnTo>
                  <a:lnTo>
                    <a:pt x="104584" y="988847"/>
                  </a:lnTo>
                  <a:lnTo>
                    <a:pt x="152920" y="996645"/>
                  </a:lnTo>
                  <a:lnTo>
                    <a:pt x="3564128" y="996645"/>
                  </a:lnTo>
                  <a:lnTo>
                    <a:pt x="3612515" y="988847"/>
                  </a:lnTo>
                  <a:lnTo>
                    <a:pt x="3654425" y="967130"/>
                  </a:lnTo>
                  <a:lnTo>
                    <a:pt x="3687572" y="934034"/>
                  </a:lnTo>
                  <a:lnTo>
                    <a:pt x="3709289" y="892048"/>
                  </a:lnTo>
                  <a:lnTo>
                    <a:pt x="3717036" y="843724"/>
                  </a:lnTo>
                  <a:lnTo>
                    <a:pt x="3717036" y="152908"/>
                  </a:lnTo>
                  <a:lnTo>
                    <a:pt x="3709289" y="104521"/>
                  </a:lnTo>
                  <a:lnTo>
                    <a:pt x="3687572" y="62484"/>
                  </a:lnTo>
                  <a:lnTo>
                    <a:pt x="3654425" y="29464"/>
                  </a:lnTo>
                  <a:lnTo>
                    <a:pt x="3612515" y="7747"/>
                  </a:lnTo>
                  <a:lnTo>
                    <a:pt x="3564128" y="0"/>
                  </a:lnTo>
                  <a:close/>
                </a:path>
              </a:pathLst>
            </a:custGeom>
            <a:solidFill>
              <a:srgbClr val="092062"/>
            </a:solidFill>
          </p:spPr>
          <p:txBody>
            <a:bodyPr wrap="square" lIns="0" tIns="0" rIns="0" bIns="0" rtlCol="0"/>
            <a:lstStyle/>
            <a:p>
              <a:endParaRPr/>
            </a:p>
          </p:txBody>
        </p:sp>
        <p:pic>
          <p:nvPicPr>
            <p:cNvPr id="13" name="object 13"/>
            <p:cNvPicPr/>
            <p:nvPr/>
          </p:nvPicPr>
          <p:blipFill>
            <a:blip r:embed="rId6" cstate="print"/>
            <a:stretch>
              <a:fillRect/>
            </a:stretch>
          </p:blipFill>
          <p:spPr>
            <a:xfrm>
              <a:off x="749300" y="2864485"/>
              <a:ext cx="4444746" cy="1689227"/>
            </a:xfrm>
            <a:prstGeom prst="rect">
              <a:avLst/>
            </a:prstGeom>
          </p:spPr>
        </p:pic>
        <p:pic>
          <p:nvPicPr>
            <p:cNvPr id="14" name="object 14"/>
            <p:cNvPicPr/>
            <p:nvPr/>
          </p:nvPicPr>
          <p:blipFill>
            <a:blip r:embed="rId7" cstate="print"/>
            <a:stretch>
              <a:fillRect/>
            </a:stretch>
          </p:blipFill>
          <p:spPr>
            <a:xfrm>
              <a:off x="787400" y="3053461"/>
              <a:ext cx="4456938" cy="1405508"/>
            </a:xfrm>
            <a:prstGeom prst="rect">
              <a:avLst/>
            </a:prstGeom>
          </p:spPr>
        </p:pic>
        <p:sp>
          <p:nvSpPr>
            <p:cNvPr id="15" name="object 15"/>
            <p:cNvSpPr/>
            <p:nvPr/>
          </p:nvSpPr>
          <p:spPr>
            <a:xfrm>
              <a:off x="1012952" y="3247009"/>
              <a:ext cx="3705225" cy="949960"/>
            </a:xfrm>
            <a:custGeom>
              <a:avLst/>
              <a:gdLst/>
              <a:ahLst/>
              <a:cxnLst/>
              <a:rect l="l" t="t" r="r" b="b"/>
              <a:pathLst>
                <a:path w="3705225" h="949960">
                  <a:moveTo>
                    <a:pt x="3551428" y="0"/>
                  </a:moveTo>
                  <a:lnTo>
                    <a:pt x="153415" y="0"/>
                  </a:lnTo>
                  <a:lnTo>
                    <a:pt x="104927" y="7746"/>
                  </a:lnTo>
                  <a:lnTo>
                    <a:pt x="62814" y="29590"/>
                  </a:lnTo>
                  <a:lnTo>
                    <a:pt x="29603" y="62737"/>
                  </a:lnTo>
                  <a:lnTo>
                    <a:pt x="7823" y="104901"/>
                  </a:lnTo>
                  <a:lnTo>
                    <a:pt x="0" y="153415"/>
                  </a:lnTo>
                  <a:lnTo>
                    <a:pt x="0" y="796035"/>
                  </a:lnTo>
                  <a:lnTo>
                    <a:pt x="7823" y="844422"/>
                  </a:lnTo>
                  <a:lnTo>
                    <a:pt x="29603" y="886586"/>
                  </a:lnTo>
                  <a:lnTo>
                    <a:pt x="62814" y="919733"/>
                  </a:lnTo>
                  <a:lnTo>
                    <a:pt x="104927" y="941577"/>
                  </a:lnTo>
                  <a:lnTo>
                    <a:pt x="153415" y="949451"/>
                  </a:lnTo>
                  <a:lnTo>
                    <a:pt x="3551428" y="949451"/>
                  </a:lnTo>
                  <a:lnTo>
                    <a:pt x="3599942" y="941577"/>
                  </a:lnTo>
                  <a:lnTo>
                    <a:pt x="3641979" y="919733"/>
                  </a:lnTo>
                  <a:lnTo>
                    <a:pt x="3675253" y="886586"/>
                  </a:lnTo>
                  <a:lnTo>
                    <a:pt x="3696970" y="844422"/>
                  </a:lnTo>
                  <a:lnTo>
                    <a:pt x="3704844" y="796035"/>
                  </a:lnTo>
                  <a:lnTo>
                    <a:pt x="3704844" y="153415"/>
                  </a:lnTo>
                  <a:lnTo>
                    <a:pt x="3696970" y="104901"/>
                  </a:lnTo>
                  <a:lnTo>
                    <a:pt x="3675253" y="62737"/>
                  </a:lnTo>
                  <a:lnTo>
                    <a:pt x="3641979" y="29590"/>
                  </a:lnTo>
                  <a:lnTo>
                    <a:pt x="3599942" y="7746"/>
                  </a:lnTo>
                  <a:lnTo>
                    <a:pt x="3551428" y="0"/>
                  </a:lnTo>
                  <a:close/>
                </a:path>
              </a:pathLst>
            </a:custGeom>
            <a:solidFill>
              <a:srgbClr val="092062"/>
            </a:solidFill>
          </p:spPr>
          <p:txBody>
            <a:bodyPr wrap="square" lIns="0" tIns="0" rIns="0" bIns="0" rtlCol="0"/>
            <a:lstStyle/>
            <a:p>
              <a:endParaRPr/>
            </a:p>
          </p:txBody>
        </p:sp>
      </p:grpSp>
      <p:sp>
        <p:nvSpPr>
          <p:cNvPr id="16" name="object 16"/>
          <p:cNvSpPr txBox="1"/>
          <p:nvPr/>
        </p:nvSpPr>
        <p:spPr>
          <a:xfrm>
            <a:off x="1228140" y="3509517"/>
            <a:ext cx="3242945" cy="406400"/>
          </a:xfrm>
          <a:prstGeom prst="rect">
            <a:avLst/>
          </a:prstGeom>
        </p:spPr>
        <p:txBody>
          <a:bodyPr vert="horz" wrap="square" lIns="0" tIns="12065" rIns="0" bIns="0" rtlCol="0">
            <a:spAutoFit/>
          </a:bodyPr>
          <a:lstStyle/>
          <a:p>
            <a:pPr marL="12700">
              <a:lnSpc>
                <a:spcPct val="100000"/>
              </a:lnSpc>
              <a:spcBef>
                <a:spcPts val="95"/>
              </a:spcBef>
            </a:pPr>
            <a:r>
              <a:rPr sz="2500" b="1" spc="-10" dirty="0">
                <a:solidFill>
                  <a:srgbClr val="FFFFFF"/>
                </a:solidFill>
                <a:latin typeface="Arial"/>
                <a:cs typeface="Arial"/>
              </a:rPr>
              <a:t>Domestic</a:t>
            </a:r>
            <a:r>
              <a:rPr sz="2500" b="1" spc="-100" dirty="0">
                <a:solidFill>
                  <a:srgbClr val="FFFFFF"/>
                </a:solidFill>
                <a:latin typeface="Arial"/>
                <a:cs typeface="Arial"/>
              </a:rPr>
              <a:t> </a:t>
            </a:r>
            <a:r>
              <a:rPr sz="2500" b="1" spc="-10" dirty="0">
                <a:solidFill>
                  <a:srgbClr val="FFFFFF"/>
                </a:solidFill>
                <a:latin typeface="Arial"/>
                <a:cs typeface="Arial"/>
              </a:rPr>
              <a:t>Forwarding</a:t>
            </a:r>
            <a:endParaRPr sz="2500">
              <a:latin typeface="Arial"/>
              <a:cs typeface="Arial"/>
            </a:endParaRPr>
          </a:p>
        </p:txBody>
      </p:sp>
      <p:sp>
        <p:nvSpPr>
          <p:cNvPr id="17" name="object 17"/>
          <p:cNvSpPr txBox="1"/>
          <p:nvPr/>
        </p:nvSpPr>
        <p:spPr>
          <a:xfrm>
            <a:off x="1197660" y="4954904"/>
            <a:ext cx="3347085" cy="1056640"/>
          </a:xfrm>
          <a:prstGeom prst="rect">
            <a:avLst/>
          </a:prstGeom>
        </p:spPr>
        <p:txBody>
          <a:bodyPr vert="horz" wrap="square" lIns="0" tIns="12700" rIns="0" bIns="0" rtlCol="0">
            <a:spAutoFit/>
          </a:bodyPr>
          <a:lstStyle/>
          <a:p>
            <a:pPr marL="5080" algn="ctr">
              <a:lnSpc>
                <a:spcPts val="2014"/>
              </a:lnSpc>
              <a:spcBef>
                <a:spcPts val="100"/>
              </a:spcBef>
            </a:pPr>
            <a:r>
              <a:rPr sz="1700" b="1" spc="-10" dirty="0">
                <a:solidFill>
                  <a:srgbClr val="FFFFFF"/>
                </a:solidFill>
                <a:latin typeface="Arial"/>
                <a:cs typeface="Arial"/>
              </a:rPr>
              <a:t>Warehousing</a:t>
            </a:r>
            <a:endParaRPr sz="1700">
              <a:latin typeface="Arial"/>
              <a:cs typeface="Arial"/>
            </a:endParaRPr>
          </a:p>
          <a:p>
            <a:pPr algn="ctr">
              <a:lnSpc>
                <a:spcPts val="2014"/>
              </a:lnSpc>
            </a:pPr>
            <a:r>
              <a:rPr sz="1700" b="1" dirty="0">
                <a:solidFill>
                  <a:srgbClr val="FFFFFF"/>
                </a:solidFill>
                <a:latin typeface="Arial"/>
                <a:cs typeface="Arial"/>
              </a:rPr>
              <a:t>Value</a:t>
            </a:r>
            <a:r>
              <a:rPr sz="1700" b="1" spc="-65" dirty="0">
                <a:solidFill>
                  <a:srgbClr val="FFFFFF"/>
                </a:solidFill>
                <a:latin typeface="Arial"/>
                <a:cs typeface="Arial"/>
              </a:rPr>
              <a:t> </a:t>
            </a:r>
            <a:r>
              <a:rPr sz="1700" b="1" dirty="0">
                <a:solidFill>
                  <a:srgbClr val="FFFFFF"/>
                </a:solidFill>
                <a:latin typeface="Arial"/>
                <a:cs typeface="Arial"/>
              </a:rPr>
              <a:t>Added</a:t>
            </a:r>
            <a:r>
              <a:rPr sz="1700" b="1" spc="-85" dirty="0">
                <a:solidFill>
                  <a:srgbClr val="FFFFFF"/>
                </a:solidFill>
                <a:latin typeface="Arial"/>
                <a:cs typeface="Arial"/>
              </a:rPr>
              <a:t> </a:t>
            </a:r>
            <a:r>
              <a:rPr sz="1700" b="1" dirty="0">
                <a:solidFill>
                  <a:srgbClr val="FFFFFF"/>
                </a:solidFill>
                <a:latin typeface="Arial"/>
                <a:cs typeface="Arial"/>
              </a:rPr>
              <a:t>Services</a:t>
            </a:r>
            <a:r>
              <a:rPr sz="1700" b="1" spc="-60" dirty="0">
                <a:solidFill>
                  <a:srgbClr val="FFFFFF"/>
                </a:solidFill>
                <a:latin typeface="Arial"/>
                <a:cs typeface="Arial"/>
              </a:rPr>
              <a:t> </a:t>
            </a:r>
            <a:r>
              <a:rPr sz="1700" b="1" dirty="0">
                <a:solidFill>
                  <a:srgbClr val="FFFFFF"/>
                </a:solidFill>
                <a:latin typeface="Arial"/>
                <a:cs typeface="Arial"/>
              </a:rPr>
              <a:t>-</a:t>
            </a:r>
            <a:r>
              <a:rPr sz="1700" b="1" spc="-90" dirty="0">
                <a:solidFill>
                  <a:srgbClr val="FFFFFF"/>
                </a:solidFill>
                <a:latin typeface="Arial"/>
                <a:cs typeface="Arial"/>
              </a:rPr>
              <a:t> </a:t>
            </a:r>
            <a:r>
              <a:rPr sz="1700" b="1" dirty="0">
                <a:solidFill>
                  <a:srgbClr val="FFFFFF"/>
                </a:solidFill>
                <a:latin typeface="Arial"/>
                <a:cs typeface="Arial"/>
              </a:rPr>
              <a:t>Pick</a:t>
            </a:r>
            <a:r>
              <a:rPr sz="1700" b="1" spc="-80" dirty="0">
                <a:solidFill>
                  <a:srgbClr val="FFFFFF"/>
                </a:solidFill>
                <a:latin typeface="Arial"/>
                <a:cs typeface="Arial"/>
              </a:rPr>
              <a:t> </a:t>
            </a:r>
            <a:r>
              <a:rPr sz="1700" b="1" spc="-25" dirty="0">
                <a:solidFill>
                  <a:srgbClr val="FFFFFF"/>
                </a:solidFill>
                <a:latin typeface="Arial"/>
                <a:cs typeface="Arial"/>
              </a:rPr>
              <a:t>and</a:t>
            </a:r>
            <a:endParaRPr sz="1700">
              <a:latin typeface="Arial"/>
              <a:cs typeface="Arial"/>
            </a:endParaRPr>
          </a:p>
          <a:p>
            <a:pPr marL="384175" marR="378460" algn="ctr">
              <a:lnSpc>
                <a:spcPct val="100000"/>
              </a:lnSpc>
              <a:spcBef>
                <a:spcPts val="5"/>
              </a:spcBef>
            </a:pPr>
            <a:r>
              <a:rPr sz="1700" b="1" dirty="0">
                <a:solidFill>
                  <a:srgbClr val="FFFFFF"/>
                </a:solidFill>
                <a:latin typeface="Arial"/>
                <a:cs typeface="Arial"/>
              </a:rPr>
              <a:t>Pack,</a:t>
            </a:r>
            <a:r>
              <a:rPr sz="1700" b="1" spc="-40" dirty="0">
                <a:solidFill>
                  <a:srgbClr val="FFFFFF"/>
                </a:solidFill>
                <a:latin typeface="Arial"/>
                <a:cs typeface="Arial"/>
              </a:rPr>
              <a:t> </a:t>
            </a:r>
            <a:r>
              <a:rPr sz="1700" b="1" spc="-10" dirty="0">
                <a:solidFill>
                  <a:srgbClr val="FFFFFF"/>
                </a:solidFill>
                <a:latin typeface="Arial"/>
                <a:cs typeface="Arial"/>
              </a:rPr>
              <a:t>Assembly,</a:t>
            </a:r>
            <a:r>
              <a:rPr sz="1700" b="1" spc="-60" dirty="0">
                <a:solidFill>
                  <a:srgbClr val="FFFFFF"/>
                </a:solidFill>
                <a:latin typeface="Arial"/>
                <a:cs typeface="Arial"/>
              </a:rPr>
              <a:t> </a:t>
            </a:r>
            <a:r>
              <a:rPr sz="1700" b="1" spc="-10" dirty="0">
                <a:solidFill>
                  <a:srgbClr val="FFFFFF"/>
                </a:solidFill>
                <a:latin typeface="Arial"/>
                <a:cs typeface="Arial"/>
              </a:rPr>
              <a:t>Sorting, Labelling</a:t>
            </a:r>
            <a:endParaRPr sz="1700">
              <a:latin typeface="Arial"/>
              <a:cs typeface="Arial"/>
            </a:endParaRPr>
          </a:p>
        </p:txBody>
      </p:sp>
      <p:sp>
        <p:nvSpPr>
          <p:cNvPr id="18" name="object 18"/>
          <p:cNvSpPr/>
          <p:nvPr/>
        </p:nvSpPr>
        <p:spPr>
          <a:xfrm>
            <a:off x="0" y="6697345"/>
            <a:ext cx="11363325" cy="155575"/>
          </a:xfrm>
          <a:custGeom>
            <a:avLst/>
            <a:gdLst/>
            <a:ahLst/>
            <a:cxnLst/>
            <a:rect l="l" t="t" r="r" b="b"/>
            <a:pathLst>
              <a:path w="11363325" h="155575">
                <a:moveTo>
                  <a:pt x="11362944" y="0"/>
                </a:moveTo>
                <a:lnTo>
                  <a:pt x="0" y="0"/>
                </a:lnTo>
                <a:lnTo>
                  <a:pt x="0" y="155448"/>
                </a:lnTo>
                <a:lnTo>
                  <a:pt x="11362944" y="155448"/>
                </a:lnTo>
                <a:lnTo>
                  <a:pt x="11362944" y="0"/>
                </a:lnTo>
                <a:close/>
              </a:path>
            </a:pathLst>
          </a:custGeom>
          <a:solidFill>
            <a:srgbClr val="001543"/>
          </a:solidFill>
        </p:spPr>
        <p:txBody>
          <a:bodyPr wrap="square" lIns="0" tIns="0" rIns="0" bIns="0" rtlCol="0"/>
          <a:lstStyle/>
          <a:p>
            <a:endParaRPr/>
          </a:p>
        </p:txBody>
      </p:sp>
      <p:sp>
        <p:nvSpPr>
          <p:cNvPr id="19" name="object 19"/>
          <p:cNvSpPr/>
          <p:nvPr/>
        </p:nvSpPr>
        <p:spPr>
          <a:xfrm>
            <a:off x="1209675" y="674369"/>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pic>
        <p:nvPicPr>
          <p:cNvPr id="20" name="object 20"/>
          <p:cNvPicPr/>
          <p:nvPr/>
        </p:nvPicPr>
        <p:blipFill>
          <a:blip r:embed="rId8" cstate="print"/>
          <a:stretch>
            <a:fillRect/>
          </a:stretch>
        </p:blipFill>
        <p:spPr>
          <a:xfrm>
            <a:off x="25400" y="125095"/>
            <a:ext cx="1119543" cy="524509"/>
          </a:xfrm>
          <a:prstGeom prst="rect">
            <a:avLst/>
          </a:prstGeom>
        </p:spPr>
      </p:pic>
      <p:pic>
        <p:nvPicPr>
          <p:cNvPr id="21" name="object 21"/>
          <p:cNvPicPr/>
          <p:nvPr/>
        </p:nvPicPr>
        <p:blipFill>
          <a:blip r:embed="rId9" cstate="print"/>
          <a:stretch>
            <a:fillRect/>
          </a:stretch>
        </p:blipFill>
        <p:spPr>
          <a:xfrm>
            <a:off x="3147060" y="313054"/>
            <a:ext cx="112184" cy="182245"/>
          </a:xfrm>
          <a:prstGeom prst="rect">
            <a:avLst/>
          </a:prstGeom>
        </p:spPr>
      </p:pic>
      <p:pic>
        <p:nvPicPr>
          <p:cNvPr id="22" name="object 22"/>
          <p:cNvPicPr/>
          <p:nvPr/>
        </p:nvPicPr>
        <p:blipFill>
          <a:blip r:embed="rId10" cstate="print"/>
          <a:stretch>
            <a:fillRect/>
          </a:stretch>
        </p:blipFill>
        <p:spPr>
          <a:xfrm>
            <a:off x="7507153" y="869950"/>
            <a:ext cx="3609737" cy="5359400"/>
          </a:xfrm>
          <a:prstGeom prst="rect">
            <a:avLst/>
          </a:prstGeom>
        </p:spPr>
      </p:pic>
      <p:pic>
        <p:nvPicPr>
          <p:cNvPr id="23" name="object 23"/>
          <p:cNvPicPr/>
          <p:nvPr/>
        </p:nvPicPr>
        <p:blipFill>
          <a:blip r:embed="rId11" cstate="print"/>
          <a:stretch>
            <a:fillRect/>
          </a:stretch>
        </p:blipFill>
        <p:spPr>
          <a:xfrm>
            <a:off x="11588750" y="6507481"/>
            <a:ext cx="560070" cy="31992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24510"/>
            <a:ext cx="12193905" cy="6727825"/>
            <a:chOff x="0" y="124510"/>
            <a:chExt cx="12193905" cy="6727825"/>
          </a:xfrm>
        </p:grpSpPr>
        <p:pic>
          <p:nvPicPr>
            <p:cNvPr id="3" name="object 3"/>
            <p:cNvPicPr/>
            <p:nvPr/>
          </p:nvPicPr>
          <p:blipFill>
            <a:blip r:embed="rId3" cstate="print"/>
            <a:stretch>
              <a:fillRect/>
            </a:stretch>
          </p:blipFill>
          <p:spPr>
            <a:xfrm>
              <a:off x="49649" y="5112880"/>
              <a:ext cx="4319524" cy="1588389"/>
            </a:xfrm>
            <a:prstGeom prst="rect">
              <a:avLst/>
            </a:prstGeom>
          </p:spPr>
        </p:pic>
        <p:pic>
          <p:nvPicPr>
            <p:cNvPr id="4" name="object 4"/>
            <p:cNvPicPr/>
            <p:nvPr/>
          </p:nvPicPr>
          <p:blipFill>
            <a:blip r:embed="rId4" cstate="print"/>
            <a:stretch>
              <a:fillRect/>
            </a:stretch>
          </p:blipFill>
          <p:spPr>
            <a:xfrm>
              <a:off x="172212" y="5060145"/>
              <a:ext cx="4137025" cy="1788287"/>
            </a:xfrm>
            <a:prstGeom prst="rect">
              <a:avLst/>
            </a:prstGeom>
          </p:spPr>
        </p:pic>
        <p:sp>
          <p:nvSpPr>
            <p:cNvPr id="5" name="object 5"/>
            <p:cNvSpPr/>
            <p:nvPr/>
          </p:nvSpPr>
          <p:spPr>
            <a:xfrm>
              <a:off x="237743" y="5445760"/>
              <a:ext cx="3705225" cy="948055"/>
            </a:xfrm>
            <a:custGeom>
              <a:avLst/>
              <a:gdLst/>
              <a:ahLst/>
              <a:cxnLst/>
              <a:rect l="l" t="t" r="r" b="b"/>
              <a:pathLst>
                <a:path w="3705225" h="948054">
                  <a:moveTo>
                    <a:pt x="3551681" y="0"/>
                  </a:moveTo>
                  <a:lnTo>
                    <a:pt x="153162" y="0"/>
                  </a:lnTo>
                  <a:lnTo>
                    <a:pt x="104749" y="7873"/>
                  </a:lnTo>
                  <a:lnTo>
                    <a:pt x="62712" y="29590"/>
                  </a:lnTo>
                  <a:lnTo>
                    <a:pt x="29552" y="62737"/>
                  </a:lnTo>
                  <a:lnTo>
                    <a:pt x="7810" y="104774"/>
                  </a:lnTo>
                  <a:lnTo>
                    <a:pt x="0" y="153149"/>
                  </a:lnTo>
                  <a:lnTo>
                    <a:pt x="0" y="794702"/>
                  </a:lnTo>
                  <a:lnTo>
                    <a:pt x="7810" y="843102"/>
                  </a:lnTo>
                  <a:lnTo>
                    <a:pt x="29552" y="885139"/>
                  </a:lnTo>
                  <a:lnTo>
                    <a:pt x="62712" y="918298"/>
                  </a:lnTo>
                  <a:lnTo>
                    <a:pt x="104749" y="940041"/>
                  </a:lnTo>
                  <a:lnTo>
                    <a:pt x="153162" y="947851"/>
                  </a:lnTo>
                  <a:lnTo>
                    <a:pt x="3551681" y="947851"/>
                  </a:lnTo>
                  <a:lnTo>
                    <a:pt x="3600069" y="940041"/>
                  </a:lnTo>
                  <a:lnTo>
                    <a:pt x="3642105" y="918298"/>
                  </a:lnTo>
                  <a:lnTo>
                    <a:pt x="3675253" y="885139"/>
                  </a:lnTo>
                  <a:lnTo>
                    <a:pt x="3697097" y="843102"/>
                  </a:lnTo>
                  <a:lnTo>
                    <a:pt x="3704844" y="794702"/>
                  </a:lnTo>
                  <a:lnTo>
                    <a:pt x="3704844" y="153149"/>
                  </a:lnTo>
                  <a:lnTo>
                    <a:pt x="3697097" y="104774"/>
                  </a:lnTo>
                  <a:lnTo>
                    <a:pt x="3675253" y="62737"/>
                  </a:lnTo>
                  <a:lnTo>
                    <a:pt x="3642105" y="29590"/>
                  </a:lnTo>
                  <a:lnTo>
                    <a:pt x="3600069" y="7873"/>
                  </a:lnTo>
                  <a:lnTo>
                    <a:pt x="3551681" y="0"/>
                  </a:lnTo>
                  <a:close/>
                </a:path>
              </a:pathLst>
            </a:custGeom>
            <a:solidFill>
              <a:srgbClr val="092062"/>
            </a:solidFill>
          </p:spPr>
          <p:txBody>
            <a:bodyPr wrap="square" lIns="0" tIns="0" rIns="0" bIns="0" rtlCol="0"/>
            <a:lstStyle/>
            <a:p>
              <a:endParaRPr/>
            </a:p>
          </p:txBody>
        </p:sp>
        <p:pic>
          <p:nvPicPr>
            <p:cNvPr id="6" name="object 6"/>
            <p:cNvPicPr/>
            <p:nvPr/>
          </p:nvPicPr>
          <p:blipFill>
            <a:blip r:embed="rId5" cstate="print"/>
            <a:stretch>
              <a:fillRect/>
            </a:stretch>
          </p:blipFill>
          <p:spPr>
            <a:xfrm>
              <a:off x="0" y="3886835"/>
              <a:ext cx="4443222" cy="1687702"/>
            </a:xfrm>
            <a:prstGeom prst="rect">
              <a:avLst/>
            </a:prstGeom>
          </p:spPr>
        </p:pic>
        <p:pic>
          <p:nvPicPr>
            <p:cNvPr id="7" name="object 7"/>
            <p:cNvPicPr/>
            <p:nvPr/>
          </p:nvPicPr>
          <p:blipFill>
            <a:blip r:embed="rId6" cstate="print"/>
            <a:stretch>
              <a:fillRect/>
            </a:stretch>
          </p:blipFill>
          <p:spPr>
            <a:xfrm>
              <a:off x="205740" y="3885272"/>
              <a:ext cx="4121530" cy="1786763"/>
            </a:xfrm>
            <a:prstGeom prst="rect">
              <a:avLst/>
            </a:prstGeom>
          </p:spPr>
        </p:pic>
        <p:sp>
          <p:nvSpPr>
            <p:cNvPr id="8" name="object 8"/>
            <p:cNvSpPr/>
            <p:nvPr/>
          </p:nvSpPr>
          <p:spPr>
            <a:xfrm>
              <a:off x="263652" y="4269358"/>
              <a:ext cx="3703320" cy="948055"/>
            </a:xfrm>
            <a:custGeom>
              <a:avLst/>
              <a:gdLst/>
              <a:ahLst/>
              <a:cxnLst/>
              <a:rect l="l" t="t" r="r" b="b"/>
              <a:pathLst>
                <a:path w="3703320" h="948054">
                  <a:moveTo>
                    <a:pt x="3550158" y="0"/>
                  </a:moveTo>
                  <a:lnTo>
                    <a:pt x="153161" y="0"/>
                  </a:lnTo>
                  <a:lnTo>
                    <a:pt x="104749" y="7747"/>
                  </a:lnTo>
                  <a:lnTo>
                    <a:pt x="62712" y="29591"/>
                  </a:lnTo>
                  <a:lnTo>
                    <a:pt x="29552" y="62738"/>
                  </a:lnTo>
                  <a:lnTo>
                    <a:pt x="7810" y="104775"/>
                  </a:lnTo>
                  <a:lnTo>
                    <a:pt x="0" y="153162"/>
                  </a:lnTo>
                  <a:lnTo>
                    <a:pt x="0" y="794639"/>
                  </a:lnTo>
                  <a:lnTo>
                    <a:pt x="7810" y="843026"/>
                  </a:lnTo>
                  <a:lnTo>
                    <a:pt x="29552" y="885063"/>
                  </a:lnTo>
                  <a:lnTo>
                    <a:pt x="62712" y="918337"/>
                  </a:lnTo>
                  <a:lnTo>
                    <a:pt x="104749" y="940054"/>
                  </a:lnTo>
                  <a:lnTo>
                    <a:pt x="153161" y="947801"/>
                  </a:lnTo>
                  <a:lnTo>
                    <a:pt x="3550158" y="947801"/>
                  </a:lnTo>
                  <a:lnTo>
                    <a:pt x="3598545" y="940054"/>
                  </a:lnTo>
                  <a:lnTo>
                    <a:pt x="3640582" y="918337"/>
                  </a:lnTo>
                  <a:lnTo>
                    <a:pt x="3673729" y="885063"/>
                  </a:lnTo>
                  <a:lnTo>
                    <a:pt x="3695573" y="843026"/>
                  </a:lnTo>
                  <a:lnTo>
                    <a:pt x="3703320" y="794639"/>
                  </a:lnTo>
                  <a:lnTo>
                    <a:pt x="3703320" y="153162"/>
                  </a:lnTo>
                  <a:lnTo>
                    <a:pt x="3695573" y="104775"/>
                  </a:lnTo>
                  <a:lnTo>
                    <a:pt x="3673729" y="62738"/>
                  </a:lnTo>
                  <a:lnTo>
                    <a:pt x="3640582" y="29591"/>
                  </a:lnTo>
                  <a:lnTo>
                    <a:pt x="3598545" y="7747"/>
                  </a:lnTo>
                  <a:lnTo>
                    <a:pt x="3550158" y="0"/>
                  </a:lnTo>
                  <a:close/>
                </a:path>
              </a:pathLst>
            </a:custGeom>
            <a:solidFill>
              <a:srgbClr val="092062"/>
            </a:solidFill>
          </p:spPr>
          <p:txBody>
            <a:bodyPr wrap="square" lIns="0" tIns="0" rIns="0" bIns="0" rtlCol="0"/>
            <a:lstStyle/>
            <a:p>
              <a:endParaRPr/>
            </a:p>
          </p:txBody>
        </p:sp>
        <p:pic>
          <p:nvPicPr>
            <p:cNvPr id="9" name="object 9"/>
            <p:cNvPicPr/>
            <p:nvPr/>
          </p:nvPicPr>
          <p:blipFill>
            <a:blip r:embed="rId5" cstate="print"/>
            <a:stretch>
              <a:fillRect/>
            </a:stretch>
          </p:blipFill>
          <p:spPr>
            <a:xfrm>
              <a:off x="13716" y="2803398"/>
              <a:ext cx="4443222" cy="1687702"/>
            </a:xfrm>
            <a:prstGeom prst="rect">
              <a:avLst/>
            </a:prstGeom>
          </p:spPr>
        </p:pic>
        <p:pic>
          <p:nvPicPr>
            <p:cNvPr id="10" name="object 10"/>
            <p:cNvPicPr/>
            <p:nvPr/>
          </p:nvPicPr>
          <p:blipFill>
            <a:blip r:embed="rId7" cstate="print"/>
            <a:stretch>
              <a:fillRect/>
            </a:stretch>
          </p:blipFill>
          <p:spPr>
            <a:xfrm>
              <a:off x="94488" y="2801873"/>
              <a:ext cx="4369943" cy="1786763"/>
            </a:xfrm>
            <a:prstGeom prst="rect">
              <a:avLst/>
            </a:prstGeom>
          </p:spPr>
        </p:pic>
        <p:sp>
          <p:nvSpPr>
            <p:cNvPr id="11" name="object 11"/>
            <p:cNvSpPr/>
            <p:nvPr/>
          </p:nvSpPr>
          <p:spPr>
            <a:xfrm>
              <a:off x="277368" y="3185921"/>
              <a:ext cx="3703320" cy="948055"/>
            </a:xfrm>
            <a:custGeom>
              <a:avLst/>
              <a:gdLst/>
              <a:ahLst/>
              <a:cxnLst/>
              <a:rect l="l" t="t" r="r" b="b"/>
              <a:pathLst>
                <a:path w="3703320" h="948054">
                  <a:moveTo>
                    <a:pt x="3550158" y="0"/>
                  </a:moveTo>
                  <a:lnTo>
                    <a:pt x="153161" y="0"/>
                  </a:lnTo>
                  <a:lnTo>
                    <a:pt x="104749" y="7747"/>
                  </a:lnTo>
                  <a:lnTo>
                    <a:pt x="62712" y="29463"/>
                  </a:lnTo>
                  <a:lnTo>
                    <a:pt x="29552" y="62611"/>
                  </a:lnTo>
                  <a:lnTo>
                    <a:pt x="7810" y="104648"/>
                  </a:lnTo>
                  <a:lnTo>
                    <a:pt x="0" y="153162"/>
                  </a:lnTo>
                  <a:lnTo>
                    <a:pt x="0" y="794638"/>
                  </a:lnTo>
                  <a:lnTo>
                    <a:pt x="7810" y="843026"/>
                  </a:lnTo>
                  <a:lnTo>
                    <a:pt x="29552" y="885063"/>
                  </a:lnTo>
                  <a:lnTo>
                    <a:pt x="62712" y="918209"/>
                  </a:lnTo>
                  <a:lnTo>
                    <a:pt x="104749" y="940053"/>
                  </a:lnTo>
                  <a:lnTo>
                    <a:pt x="153161" y="947801"/>
                  </a:lnTo>
                  <a:lnTo>
                    <a:pt x="3550158" y="947801"/>
                  </a:lnTo>
                  <a:lnTo>
                    <a:pt x="3598545" y="940053"/>
                  </a:lnTo>
                  <a:lnTo>
                    <a:pt x="3640582" y="918209"/>
                  </a:lnTo>
                  <a:lnTo>
                    <a:pt x="3673729" y="885063"/>
                  </a:lnTo>
                  <a:lnTo>
                    <a:pt x="3695573" y="843026"/>
                  </a:lnTo>
                  <a:lnTo>
                    <a:pt x="3703320" y="794638"/>
                  </a:lnTo>
                  <a:lnTo>
                    <a:pt x="3703320" y="153162"/>
                  </a:lnTo>
                  <a:lnTo>
                    <a:pt x="3695573" y="104648"/>
                  </a:lnTo>
                  <a:lnTo>
                    <a:pt x="3673729" y="62611"/>
                  </a:lnTo>
                  <a:lnTo>
                    <a:pt x="3640582" y="29463"/>
                  </a:lnTo>
                  <a:lnTo>
                    <a:pt x="3598545" y="7747"/>
                  </a:lnTo>
                  <a:lnTo>
                    <a:pt x="3550158" y="0"/>
                  </a:lnTo>
                  <a:close/>
                </a:path>
              </a:pathLst>
            </a:custGeom>
            <a:solidFill>
              <a:srgbClr val="092062"/>
            </a:solidFill>
          </p:spPr>
          <p:txBody>
            <a:bodyPr wrap="square" lIns="0" tIns="0" rIns="0" bIns="0" rtlCol="0"/>
            <a:lstStyle/>
            <a:p>
              <a:endParaRPr/>
            </a:p>
          </p:txBody>
        </p:sp>
        <p:pic>
          <p:nvPicPr>
            <p:cNvPr id="12" name="object 12"/>
            <p:cNvPicPr/>
            <p:nvPr/>
          </p:nvPicPr>
          <p:blipFill>
            <a:blip r:embed="rId5" cstate="print"/>
            <a:stretch>
              <a:fillRect/>
            </a:stretch>
          </p:blipFill>
          <p:spPr>
            <a:xfrm>
              <a:off x="13716" y="1719960"/>
              <a:ext cx="4443222" cy="1687702"/>
            </a:xfrm>
            <a:prstGeom prst="rect">
              <a:avLst/>
            </a:prstGeom>
          </p:spPr>
        </p:pic>
        <p:pic>
          <p:nvPicPr>
            <p:cNvPr id="13" name="object 13"/>
            <p:cNvPicPr/>
            <p:nvPr/>
          </p:nvPicPr>
          <p:blipFill>
            <a:blip r:embed="rId8" cstate="print"/>
            <a:stretch>
              <a:fillRect/>
            </a:stretch>
          </p:blipFill>
          <p:spPr>
            <a:xfrm>
              <a:off x="0" y="1716785"/>
              <a:ext cx="4578858" cy="1788287"/>
            </a:xfrm>
            <a:prstGeom prst="rect">
              <a:avLst/>
            </a:prstGeom>
          </p:spPr>
        </p:pic>
        <p:sp>
          <p:nvSpPr>
            <p:cNvPr id="14" name="object 14"/>
            <p:cNvSpPr/>
            <p:nvPr/>
          </p:nvSpPr>
          <p:spPr>
            <a:xfrm>
              <a:off x="277368" y="2102485"/>
              <a:ext cx="3703320" cy="948055"/>
            </a:xfrm>
            <a:custGeom>
              <a:avLst/>
              <a:gdLst/>
              <a:ahLst/>
              <a:cxnLst/>
              <a:rect l="l" t="t" r="r" b="b"/>
              <a:pathLst>
                <a:path w="3703320" h="948055">
                  <a:moveTo>
                    <a:pt x="3550158" y="0"/>
                  </a:moveTo>
                  <a:lnTo>
                    <a:pt x="153161" y="0"/>
                  </a:lnTo>
                  <a:lnTo>
                    <a:pt x="104749" y="7747"/>
                  </a:lnTo>
                  <a:lnTo>
                    <a:pt x="62712" y="29463"/>
                  </a:lnTo>
                  <a:lnTo>
                    <a:pt x="29552" y="62611"/>
                  </a:lnTo>
                  <a:lnTo>
                    <a:pt x="7810" y="104648"/>
                  </a:lnTo>
                  <a:lnTo>
                    <a:pt x="0" y="153035"/>
                  </a:lnTo>
                  <a:lnTo>
                    <a:pt x="0" y="794638"/>
                  </a:lnTo>
                  <a:lnTo>
                    <a:pt x="7810" y="843026"/>
                  </a:lnTo>
                  <a:lnTo>
                    <a:pt x="29552" y="885063"/>
                  </a:lnTo>
                  <a:lnTo>
                    <a:pt x="62712" y="918210"/>
                  </a:lnTo>
                  <a:lnTo>
                    <a:pt x="104749" y="939926"/>
                  </a:lnTo>
                  <a:lnTo>
                    <a:pt x="153161" y="947801"/>
                  </a:lnTo>
                  <a:lnTo>
                    <a:pt x="3550158" y="947801"/>
                  </a:lnTo>
                  <a:lnTo>
                    <a:pt x="3598545" y="939926"/>
                  </a:lnTo>
                  <a:lnTo>
                    <a:pt x="3640582" y="918210"/>
                  </a:lnTo>
                  <a:lnTo>
                    <a:pt x="3673729" y="885063"/>
                  </a:lnTo>
                  <a:lnTo>
                    <a:pt x="3695573" y="843026"/>
                  </a:lnTo>
                  <a:lnTo>
                    <a:pt x="3703320" y="794638"/>
                  </a:lnTo>
                  <a:lnTo>
                    <a:pt x="3703320" y="153035"/>
                  </a:lnTo>
                  <a:lnTo>
                    <a:pt x="3695573" y="104648"/>
                  </a:lnTo>
                  <a:lnTo>
                    <a:pt x="3673729" y="62611"/>
                  </a:lnTo>
                  <a:lnTo>
                    <a:pt x="3640582" y="29463"/>
                  </a:lnTo>
                  <a:lnTo>
                    <a:pt x="3598545" y="7747"/>
                  </a:lnTo>
                  <a:lnTo>
                    <a:pt x="3550158" y="0"/>
                  </a:lnTo>
                  <a:close/>
                </a:path>
              </a:pathLst>
            </a:custGeom>
            <a:solidFill>
              <a:srgbClr val="092062"/>
            </a:solidFill>
          </p:spPr>
          <p:txBody>
            <a:bodyPr wrap="square" lIns="0" tIns="0" rIns="0" bIns="0" rtlCol="0"/>
            <a:lstStyle/>
            <a:p>
              <a:endParaRPr/>
            </a:p>
          </p:txBody>
        </p:sp>
        <p:pic>
          <p:nvPicPr>
            <p:cNvPr id="15" name="object 15"/>
            <p:cNvPicPr/>
            <p:nvPr/>
          </p:nvPicPr>
          <p:blipFill>
            <a:blip r:embed="rId5" cstate="print"/>
            <a:stretch>
              <a:fillRect/>
            </a:stretch>
          </p:blipFill>
          <p:spPr>
            <a:xfrm>
              <a:off x="13716" y="596772"/>
              <a:ext cx="4443222" cy="1687702"/>
            </a:xfrm>
            <a:prstGeom prst="rect">
              <a:avLst/>
            </a:prstGeom>
          </p:spPr>
        </p:pic>
        <p:pic>
          <p:nvPicPr>
            <p:cNvPr id="16" name="object 16"/>
            <p:cNvPicPr/>
            <p:nvPr/>
          </p:nvPicPr>
          <p:blipFill>
            <a:blip r:embed="rId9" cstate="print"/>
            <a:stretch>
              <a:fillRect/>
            </a:stretch>
          </p:blipFill>
          <p:spPr>
            <a:xfrm>
              <a:off x="202692" y="595249"/>
              <a:ext cx="4066666" cy="1786763"/>
            </a:xfrm>
            <a:prstGeom prst="rect">
              <a:avLst/>
            </a:prstGeom>
          </p:spPr>
        </p:pic>
        <p:sp>
          <p:nvSpPr>
            <p:cNvPr id="17" name="object 17"/>
            <p:cNvSpPr/>
            <p:nvPr/>
          </p:nvSpPr>
          <p:spPr>
            <a:xfrm>
              <a:off x="277368" y="979296"/>
              <a:ext cx="3703320" cy="948055"/>
            </a:xfrm>
            <a:custGeom>
              <a:avLst/>
              <a:gdLst/>
              <a:ahLst/>
              <a:cxnLst/>
              <a:rect l="l" t="t" r="r" b="b"/>
              <a:pathLst>
                <a:path w="3703320" h="948055">
                  <a:moveTo>
                    <a:pt x="3550158" y="0"/>
                  </a:moveTo>
                  <a:lnTo>
                    <a:pt x="153161" y="0"/>
                  </a:lnTo>
                  <a:lnTo>
                    <a:pt x="104749" y="7874"/>
                  </a:lnTo>
                  <a:lnTo>
                    <a:pt x="62712" y="29590"/>
                  </a:lnTo>
                  <a:lnTo>
                    <a:pt x="29552" y="62737"/>
                  </a:lnTo>
                  <a:lnTo>
                    <a:pt x="7810" y="104775"/>
                  </a:lnTo>
                  <a:lnTo>
                    <a:pt x="0" y="153162"/>
                  </a:lnTo>
                  <a:lnTo>
                    <a:pt x="0" y="794765"/>
                  </a:lnTo>
                  <a:lnTo>
                    <a:pt x="7810" y="843152"/>
                  </a:lnTo>
                  <a:lnTo>
                    <a:pt x="29552" y="885189"/>
                  </a:lnTo>
                  <a:lnTo>
                    <a:pt x="62712" y="918337"/>
                  </a:lnTo>
                  <a:lnTo>
                    <a:pt x="104749" y="940053"/>
                  </a:lnTo>
                  <a:lnTo>
                    <a:pt x="153161" y="947927"/>
                  </a:lnTo>
                  <a:lnTo>
                    <a:pt x="3550158" y="947927"/>
                  </a:lnTo>
                  <a:lnTo>
                    <a:pt x="3598545" y="940053"/>
                  </a:lnTo>
                  <a:lnTo>
                    <a:pt x="3640582" y="918337"/>
                  </a:lnTo>
                  <a:lnTo>
                    <a:pt x="3673729" y="885189"/>
                  </a:lnTo>
                  <a:lnTo>
                    <a:pt x="3695573" y="843152"/>
                  </a:lnTo>
                  <a:lnTo>
                    <a:pt x="3703320" y="794765"/>
                  </a:lnTo>
                  <a:lnTo>
                    <a:pt x="3703320" y="153162"/>
                  </a:lnTo>
                  <a:lnTo>
                    <a:pt x="3695573" y="104775"/>
                  </a:lnTo>
                  <a:lnTo>
                    <a:pt x="3673729" y="62737"/>
                  </a:lnTo>
                  <a:lnTo>
                    <a:pt x="3640582" y="29590"/>
                  </a:lnTo>
                  <a:lnTo>
                    <a:pt x="3598545" y="7874"/>
                  </a:lnTo>
                  <a:lnTo>
                    <a:pt x="3550158" y="0"/>
                  </a:lnTo>
                  <a:close/>
                </a:path>
              </a:pathLst>
            </a:custGeom>
            <a:solidFill>
              <a:srgbClr val="092062"/>
            </a:solidFill>
          </p:spPr>
          <p:txBody>
            <a:bodyPr wrap="square" lIns="0" tIns="0" rIns="0" bIns="0" rtlCol="0"/>
            <a:lstStyle/>
            <a:p>
              <a:endParaRPr/>
            </a:p>
          </p:txBody>
        </p:sp>
        <p:sp>
          <p:nvSpPr>
            <p:cNvPr id="18" name="object 18"/>
            <p:cNvSpPr/>
            <p:nvPr/>
          </p:nvSpPr>
          <p:spPr>
            <a:xfrm>
              <a:off x="1210055" y="674626"/>
              <a:ext cx="10983595" cy="24765"/>
            </a:xfrm>
            <a:custGeom>
              <a:avLst/>
              <a:gdLst/>
              <a:ahLst/>
              <a:cxnLst/>
              <a:rect l="l" t="t" r="r" b="b"/>
              <a:pathLst>
                <a:path w="10983595" h="24765">
                  <a:moveTo>
                    <a:pt x="10983468" y="0"/>
                  </a:moveTo>
                  <a:lnTo>
                    <a:pt x="0" y="0"/>
                  </a:lnTo>
                  <a:lnTo>
                    <a:pt x="0" y="24381"/>
                  </a:lnTo>
                  <a:lnTo>
                    <a:pt x="10983468" y="24381"/>
                  </a:lnTo>
                  <a:lnTo>
                    <a:pt x="10983468" y="0"/>
                  </a:lnTo>
                  <a:close/>
                </a:path>
              </a:pathLst>
            </a:custGeom>
            <a:solidFill>
              <a:srgbClr val="D51A16"/>
            </a:solidFill>
          </p:spPr>
          <p:txBody>
            <a:bodyPr wrap="square" lIns="0" tIns="0" rIns="0" bIns="0" rtlCol="0"/>
            <a:lstStyle/>
            <a:p>
              <a:endParaRPr/>
            </a:p>
          </p:txBody>
        </p:sp>
        <p:pic>
          <p:nvPicPr>
            <p:cNvPr id="19" name="object 19"/>
            <p:cNvPicPr/>
            <p:nvPr/>
          </p:nvPicPr>
          <p:blipFill>
            <a:blip r:embed="rId10" cstate="print"/>
            <a:stretch>
              <a:fillRect/>
            </a:stretch>
          </p:blipFill>
          <p:spPr>
            <a:xfrm>
              <a:off x="25906" y="124510"/>
              <a:ext cx="1120139" cy="540969"/>
            </a:xfrm>
            <a:prstGeom prst="rect">
              <a:avLst/>
            </a:prstGeom>
          </p:spPr>
        </p:pic>
        <p:sp>
          <p:nvSpPr>
            <p:cNvPr id="20" name="object 20"/>
            <p:cNvSpPr/>
            <p:nvPr/>
          </p:nvSpPr>
          <p:spPr>
            <a:xfrm>
              <a:off x="0" y="6696850"/>
              <a:ext cx="11363325" cy="155575"/>
            </a:xfrm>
            <a:custGeom>
              <a:avLst/>
              <a:gdLst/>
              <a:ahLst/>
              <a:cxnLst/>
              <a:rect l="l" t="t" r="r" b="b"/>
              <a:pathLst>
                <a:path w="11363325" h="155575">
                  <a:moveTo>
                    <a:pt x="11362944" y="0"/>
                  </a:moveTo>
                  <a:lnTo>
                    <a:pt x="0" y="0"/>
                  </a:lnTo>
                  <a:lnTo>
                    <a:pt x="0" y="155435"/>
                  </a:lnTo>
                  <a:lnTo>
                    <a:pt x="11362944" y="155435"/>
                  </a:lnTo>
                  <a:lnTo>
                    <a:pt x="11362944" y="0"/>
                  </a:lnTo>
                  <a:close/>
                </a:path>
              </a:pathLst>
            </a:custGeom>
            <a:solidFill>
              <a:srgbClr val="001543"/>
            </a:solidFill>
          </p:spPr>
          <p:txBody>
            <a:bodyPr wrap="square" lIns="0" tIns="0" rIns="0" bIns="0" rtlCol="0"/>
            <a:lstStyle/>
            <a:p>
              <a:endParaRPr/>
            </a:p>
          </p:txBody>
        </p:sp>
        <p:pic>
          <p:nvPicPr>
            <p:cNvPr id="21" name="object 21"/>
            <p:cNvPicPr/>
            <p:nvPr/>
          </p:nvPicPr>
          <p:blipFill>
            <a:blip r:embed="rId11" cstate="print"/>
            <a:stretch>
              <a:fillRect/>
            </a:stretch>
          </p:blipFill>
          <p:spPr>
            <a:xfrm>
              <a:off x="11500104" y="6476009"/>
              <a:ext cx="565302" cy="322897"/>
            </a:xfrm>
            <a:prstGeom prst="rect">
              <a:avLst/>
            </a:prstGeom>
          </p:spPr>
        </p:pic>
        <p:pic>
          <p:nvPicPr>
            <p:cNvPr id="22" name="object 22"/>
            <p:cNvPicPr/>
            <p:nvPr/>
          </p:nvPicPr>
          <p:blipFill>
            <a:blip r:embed="rId12" cstate="print"/>
            <a:stretch>
              <a:fillRect/>
            </a:stretch>
          </p:blipFill>
          <p:spPr>
            <a:xfrm>
              <a:off x="3147441" y="313296"/>
              <a:ext cx="112436" cy="182638"/>
            </a:xfrm>
            <a:prstGeom prst="rect">
              <a:avLst/>
            </a:prstGeom>
          </p:spPr>
        </p:pic>
      </p:grpSp>
      <p:sp>
        <p:nvSpPr>
          <p:cNvPr id="23" name="object 23"/>
          <p:cNvSpPr txBox="1">
            <a:spLocks noGrp="1"/>
          </p:cNvSpPr>
          <p:nvPr>
            <p:ph type="title"/>
          </p:nvPr>
        </p:nvSpPr>
        <p:spPr>
          <a:prstGeom prst="rect">
            <a:avLst/>
          </a:prstGeom>
        </p:spPr>
        <p:txBody>
          <a:bodyPr vert="horz" wrap="square" lIns="0" tIns="14605" rIns="0" bIns="0" rtlCol="0">
            <a:spAutoFit/>
          </a:bodyPr>
          <a:lstStyle/>
          <a:p>
            <a:pPr marL="646430">
              <a:lnSpc>
                <a:spcPct val="100000"/>
              </a:lnSpc>
              <a:spcBef>
                <a:spcPts val="115"/>
              </a:spcBef>
            </a:pPr>
            <a:r>
              <a:rPr sz="2700" dirty="0">
                <a:solidFill>
                  <a:srgbClr val="2A1680"/>
                </a:solidFill>
              </a:rPr>
              <a:t>OFII</a:t>
            </a:r>
            <a:r>
              <a:rPr sz="2700" spc="-80" dirty="0">
                <a:solidFill>
                  <a:srgbClr val="2A1680"/>
                </a:solidFill>
              </a:rPr>
              <a:t> </a:t>
            </a:r>
            <a:r>
              <a:rPr sz="2700" dirty="0">
                <a:solidFill>
                  <a:srgbClr val="2A1680"/>
                </a:solidFill>
              </a:rPr>
              <a:t>Services</a:t>
            </a:r>
            <a:r>
              <a:rPr sz="2700" spc="-60" dirty="0">
                <a:solidFill>
                  <a:srgbClr val="2A1680"/>
                </a:solidFill>
              </a:rPr>
              <a:t> </a:t>
            </a:r>
            <a:r>
              <a:rPr sz="2700" dirty="0">
                <a:solidFill>
                  <a:srgbClr val="2A1680"/>
                </a:solidFill>
              </a:rPr>
              <a:t>and</a:t>
            </a:r>
            <a:r>
              <a:rPr sz="2700" spc="-60" dirty="0">
                <a:solidFill>
                  <a:srgbClr val="2A1680"/>
                </a:solidFill>
              </a:rPr>
              <a:t> </a:t>
            </a:r>
            <a:r>
              <a:rPr sz="2700" spc="-10" dirty="0">
                <a:solidFill>
                  <a:srgbClr val="2A1680"/>
                </a:solidFill>
              </a:rPr>
              <a:t>Capabilities</a:t>
            </a:r>
            <a:endParaRPr sz="2700"/>
          </a:p>
        </p:txBody>
      </p:sp>
      <p:sp>
        <p:nvSpPr>
          <p:cNvPr id="24" name="object 24"/>
          <p:cNvSpPr txBox="1"/>
          <p:nvPr/>
        </p:nvSpPr>
        <p:spPr>
          <a:xfrm>
            <a:off x="5959094" y="765849"/>
            <a:ext cx="2893060" cy="454025"/>
          </a:xfrm>
          <a:prstGeom prst="rect">
            <a:avLst/>
          </a:prstGeom>
        </p:spPr>
        <p:txBody>
          <a:bodyPr vert="horz" wrap="square" lIns="0" tIns="13970" rIns="0" bIns="0" rtlCol="0">
            <a:spAutoFit/>
          </a:bodyPr>
          <a:lstStyle/>
          <a:p>
            <a:pPr marL="12700">
              <a:lnSpc>
                <a:spcPct val="100000"/>
              </a:lnSpc>
              <a:spcBef>
                <a:spcPts val="110"/>
              </a:spcBef>
            </a:pPr>
            <a:r>
              <a:rPr sz="2800" b="1" u="sng" dirty="0">
                <a:solidFill>
                  <a:srgbClr val="092062"/>
                </a:solidFill>
                <a:uFill>
                  <a:solidFill>
                    <a:srgbClr val="092062"/>
                  </a:solidFill>
                </a:uFill>
                <a:latin typeface="Arial"/>
                <a:cs typeface="Arial"/>
              </a:rPr>
              <a:t>VISMIN</a:t>
            </a:r>
            <a:r>
              <a:rPr sz="2800" b="1" u="sng" spc="-120" dirty="0">
                <a:solidFill>
                  <a:srgbClr val="092062"/>
                </a:solidFill>
                <a:uFill>
                  <a:solidFill>
                    <a:srgbClr val="092062"/>
                  </a:solidFill>
                </a:uFill>
                <a:latin typeface="Arial"/>
                <a:cs typeface="Arial"/>
              </a:rPr>
              <a:t> </a:t>
            </a:r>
            <a:r>
              <a:rPr sz="2800" b="1" u="sng" spc="-10" dirty="0">
                <a:solidFill>
                  <a:srgbClr val="092062"/>
                </a:solidFill>
                <a:uFill>
                  <a:solidFill>
                    <a:srgbClr val="092062"/>
                  </a:solidFill>
                </a:uFill>
                <a:latin typeface="Arial"/>
                <a:cs typeface="Arial"/>
              </a:rPr>
              <a:t>DIVISION</a:t>
            </a:r>
            <a:endParaRPr sz="2800" dirty="0">
              <a:latin typeface="Arial"/>
              <a:cs typeface="Arial"/>
            </a:endParaRPr>
          </a:p>
        </p:txBody>
      </p:sp>
      <p:sp>
        <p:nvSpPr>
          <p:cNvPr id="25" name="object 25"/>
          <p:cNvSpPr txBox="1"/>
          <p:nvPr/>
        </p:nvSpPr>
        <p:spPr>
          <a:xfrm>
            <a:off x="655116" y="904580"/>
            <a:ext cx="2945130" cy="928369"/>
          </a:xfrm>
          <a:prstGeom prst="rect">
            <a:avLst/>
          </a:prstGeom>
        </p:spPr>
        <p:txBody>
          <a:bodyPr vert="horz" wrap="square" lIns="0" tIns="12700" rIns="0" bIns="0" rtlCol="0">
            <a:spAutoFit/>
          </a:bodyPr>
          <a:lstStyle/>
          <a:p>
            <a:pPr marL="12700" marR="5080" indent="350520">
              <a:lnSpc>
                <a:spcPct val="118500"/>
              </a:lnSpc>
              <a:spcBef>
                <a:spcPts val="100"/>
              </a:spcBef>
            </a:pPr>
            <a:r>
              <a:rPr sz="2500" b="1" dirty="0">
                <a:solidFill>
                  <a:srgbClr val="FFFFFF"/>
                </a:solidFill>
                <a:latin typeface="Arial"/>
                <a:cs typeface="Arial"/>
              </a:rPr>
              <a:t>Brokerage</a:t>
            </a:r>
            <a:r>
              <a:rPr sz="2500" b="1" spc="-145" dirty="0">
                <a:solidFill>
                  <a:srgbClr val="FFFFFF"/>
                </a:solidFill>
                <a:latin typeface="Arial"/>
                <a:cs typeface="Arial"/>
              </a:rPr>
              <a:t> </a:t>
            </a:r>
            <a:r>
              <a:rPr sz="2500" b="1" spc="-25" dirty="0">
                <a:solidFill>
                  <a:srgbClr val="FFFFFF"/>
                </a:solidFill>
                <a:latin typeface="Arial"/>
                <a:cs typeface="Arial"/>
              </a:rPr>
              <a:t>and </a:t>
            </a:r>
            <a:r>
              <a:rPr sz="2500" b="1" dirty="0">
                <a:solidFill>
                  <a:srgbClr val="FFFFFF"/>
                </a:solidFill>
                <a:latin typeface="Arial"/>
                <a:cs typeface="Arial"/>
              </a:rPr>
              <a:t>Customs</a:t>
            </a:r>
            <a:r>
              <a:rPr sz="2500" b="1" spc="-145" dirty="0">
                <a:solidFill>
                  <a:srgbClr val="FFFFFF"/>
                </a:solidFill>
                <a:latin typeface="Arial"/>
                <a:cs typeface="Arial"/>
              </a:rPr>
              <a:t> </a:t>
            </a:r>
            <a:r>
              <a:rPr sz="2500" b="1" spc="-20" dirty="0">
                <a:solidFill>
                  <a:srgbClr val="FFFFFF"/>
                </a:solidFill>
                <a:latin typeface="Arial"/>
                <a:cs typeface="Arial"/>
              </a:rPr>
              <a:t>Releasing</a:t>
            </a:r>
            <a:endParaRPr sz="2500">
              <a:latin typeface="Arial"/>
              <a:cs typeface="Arial"/>
            </a:endParaRPr>
          </a:p>
        </p:txBody>
      </p:sp>
      <p:sp>
        <p:nvSpPr>
          <p:cNvPr id="26" name="object 26"/>
          <p:cNvSpPr txBox="1"/>
          <p:nvPr/>
        </p:nvSpPr>
        <p:spPr>
          <a:xfrm>
            <a:off x="432308" y="2173681"/>
            <a:ext cx="3390265" cy="784225"/>
          </a:xfrm>
          <a:prstGeom prst="rect">
            <a:avLst/>
          </a:prstGeom>
        </p:spPr>
        <p:txBody>
          <a:bodyPr vert="horz" wrap="square" lIns="0" tIns="27305" rIns="0" bIns="0" rtlCol="0">
            <a:spAutoFit/>
          </a:bodyPr>
          <a:lstStyle/>
          <a:p>
            <a:pPr marL="1195070" marR="5080" indent="-1183005">
              <a:lnSpc>
                <a:spcPts val="2980"/>
              </a:lnSpc>
              <a:spcBef>
                <a:spcPts val="215"/>
              </a:spcBef>
            </a:pPr>
            <a:r>
              <a:rPr sz="2500" b="1" spc="-10" dirty="0">
                <a:solidFill>
                  <a:srgbClr val="FFFFFF"/>
                </a:solidFill>
                <a:latin typeface="Arial"/>
                <a:cs typeface="Arial"/>
              </a:rPr>
              <a:t>Sea-</a:t>
            </a:r>
            <a:r>
              <a:rPr sz="2500" b="1" dirty="0">
                <a:solidFill>
                  <a:srgbClr val="FFFFFF"/>
                </a:solidFill>
                <a:latin typeface="Arial"/>
                <a:cs typeface="Arial"/>
              </a:rPr>
              <a:t>freight</a:t>
            </a:r>
            <a:r>
              <a:rPr sz="2500" b="1" spc="-130" dirty="0">
                <a:solidFill>
                  <a:srgbClr val="FFFFFF"/>
                </a:solidFill>
                <a:latin typeface="Arial"/>
                <a:cs typeface="Arial"/>
              </a:rPr>
              <a:t> </a:t>
            </a:r>
            <a:r>
              <a:rPr sz="2500" b="1" dirty="0">
                <a:solidFill>
                  <a:srgbClr val="FFFFFF"/>
                </a:solidFill>
                <a:latin typeface="Arial"/>
                <a:cs typeface="Arial"/>
              </a:rPr>
              <a:t>Import</a:t>
            </a:r>
            <a:r>
              <a:rPr sz="2500" b="1" spc="-125" dirty="0">
                <a:solidFill>
                  <a:srgbClr val="FFFFFF"/>
                </a:solidFill>
                <a:latin typeface="Arial"/>
                <a:cs typeface="Arial"/>
              </a:rPr>
              <a:t> </a:t>
            </a:r>
            <a:r>
              <a:rPr sz="2500" b="1" spc="-25" dirty="0">
                <a:solidFill>
                  <a:srgbClr val="FFFFFF"/>
                </a:solidFill>
                <a:latin typeface="Arial"/>
                <a:cs typeface="Arial"/>
              </a:rPr>
              <a:t>and </a:t>
            </a:r>
            <a:r>
              <a:rPr sz="2500" b="1" spc="-10" dirty="0">
                <a:solidFill>
                  <a:srgbClr val="FFFFFF"/>
                </a:solidFill>
                <a:latin typeface="Arial"/>
                <a:cs typeface="Arial"/>
              </a:rPr>
              <a:t>Export</a:t>
            </a:r>
            <a:endParaRPr sz="2500">
              <a:latin typeface="Arial"/>
              <a:cs typeface="Arial"/>
            </a:endParaRPr>
          </a:p>
        </p:txBody>
      </p:sp>
      <p:sp>
        <p:nvSpPr>
          <p:cNvPr id="27" name="object 27"/>
          <p:cNvSpPr txBox="1"/>
          <p:nvPr/>
        </p:nvSpPr>
        <p:spPr>
          <a:xfrm>
            <a:off x="545388" y="3255974"/>
            <a:ext cx="3161030" cy="784860"/>
          </a:xfrm>
          <a:prstGeom prst="rect">
            <a:avLst/>
          </a:prstGeom>
        </p:spPr>
        <p:txBody>
          <a:bodyPr vert="horz" wrap="square" lIns="0" tIns="27305" rIns="0" bIns="0" rtlCol="0">
            <a:spAutoFit/>
          </a:bodyPr>
          <a:lstStyle/>
          <a:p>
            <a:pPr marL="1082040" marR="5080" indent="-1069975">
              <a:lnSpc>
                <a:spcPts val="2980"/>
              </a:lnSpc>
              <a:spcBef>
                <a:spcPts val="215"/>
              </a:spcBef>
            </a:pPr>
            <a:r>
              <a:rPr sz="2500" b="1" dirty="0">
                <a:solidFill>
                  <a:srgbClr val="FFFFFF"/>
                </a:solidFill>
                <a:latin typeface="Arial"/>
                <a:cs typeface="Arial"/>
              </a:rPr>
              <a:t>Airfreight</a:t>
            </a:r>
            <a:r>
              <a:rPr sz="2500" b="1" spc="-140" dirty="0">
                <a:solidFill>
                  <a:srgbClr val="FFFFFF"/>
                </a:solidFill>
                <a:latin typeface="Arial"/>
                <a:cs typeface="Arial"/>
              </a:rPr>
              <a:t> </a:t>
            </a:r>
            <a:r>
              <a:rPr sz="2500" b="1" dirty="0">
                <a:solidFill>
                  <a:srgbClr val="FFFFFF"/>
                </a:solidFill>
                <a:latin typeface="Arial"/>
                <a:cs typeface="Arial"/>
              </a:rPr>
              <a:t>Import</a:t>
            </a:r>
            <a:r>
              <a:rPr sz="2500" b="1" spc="-160" dirty="0">
                <a:solidFill>
                  <a:srgbClr val="FFFFFF"/>
                </a:solidFill>
                <a:latin typeface="Arial"/>
                <a:cs typeface="Arial"/>
              </a:rPr>
              <a:t> </a:t>
            </a:r>
            <a:r>
              <a:rPr sz="2500" b="1" spc="-25" dirty="0">
                <a:solidFill>
                  <a:srgbClr val="FFFFFF"/>
                </a:solidFill>
                <a:latin typeface="Arial"/>
                <a:cs typeface="Arial"/>
              </a:rPr>
              <a:t>and </a:t>
            </a:r>
            <a:r>
              <a:rPr sz="2500" b="1" spc="-10" dirty="0">
                <a:solidFill>
                  <a:srgbClr val="FFFFFF"/>
                </a:solidFill>
                <a:latin typeface="Arial"/>
                <a:cs typeface="Arial"/>
              </a:rPr>
              <a:t>Export</a:t>
            </a:r>
            <a:endParaRPr sz="2500">
              <a:latin typeface="Arial"/>
              <a:cs typeface="Arial"/>
            </a:endParaRPr>
          </a:p>
        </p:txBody>
      </p:sp>
      <p:sp>
        <p:nvSpPr>
          <p:cNvPr id="28" name="object 28"/>
          <p:cNvSpPr txBox="1"/>
          <p:nvPr/>
        </p:nvSpPr>
        <p:spPr>
          <a:xfrm>
            <a:off x="655116" y="4338650"/>
            <a:ext cx="2916555" cy="784860"/>
          </a:xfrm>
          <a:prstGeom prst="rect">
            <a:avLst/>
          </a:prstGeom>
        </p:spPr>
        <p:txBody>
          <a:bodyPr vert="horz" wrap="square" lIns="0" tIns="27305" rIns="0" bIns="0" rtlCol="0">
            <a:spAutoFit/>
          </a:bodyPr>
          <a:lstStyle/>
          <a:p>
            <a:pPr marL="524510" marR="5080" indent="-512445">
              <a:lnSpc>
                <a:spcPts val="2980"/>
              </a:lnSpc>
              <a:spcBef>
                <a:spcPts val="215"/>
              </a:spcBef>
            </a:pPr>
            <a:r>
              <a:rPr sz="2500" b="1" spc="-10" dirty="0">
                <a:solidFill>
                  <a:srgbClr val="FFFFFF"/>
                </a:solidFill>
                <a:latin typeface="Arial"/>
                <a:cs typeface="Arial"/>
              </a:rPr>
              <a:t>Off-</a:t>
            </a:r>
            <a:r>
              <a:rPr sz="2500" b="1" dirty="0">
                <a:solidFill>
                  <a:srgbClr val="FFFFFF"/>
                </a:solidFill>
                <a:latin typeface="Arial"/>
                <a:cs typeface="Arial"/>
              </a:rPr>
              <a:t>Dock</a:t>
            </a:r>
            <a:r>
              <a:rPr sz="2500" b="1" spc="-165" dirty="0">
                <a:solidFill>
                  <a:srgbClr val="FFFFFF"/>
                </a:solidFill>
                <a:latin typeface="Arial"/>
                <a:cs typeface="Arial"/>
              </a:rPr>
              <a:t> </a:t>
            </a:r>
            <a:r>
              <a:rPr sz="2500" b="1" spc="-10" dirty="0">
                <a:solidFill>
                  <a:srgbClr val="FFFFFF"/>
                </a:solidFill>
                <a:latin typeface="Arial"/>
                <a:cs typeface="Arial"/>
              </a:rPr>
              <a:t>Container </a:t>
            </a:r>
            <a:r>
              <a:rPr sz="2500" b="1" dirty="0">
                <a:solidFill>
                  <a:srgbClr val="FFFFFF"/>
                </a:solidFill>
                <a:latin typeface="Arial"/>
                <a:cs typeface="Arial"/>
              </a:rPr>
              <a:t>Yard</a:t>
            </a:r>
            <a:r>
              <a:rPr sz="2500" b="1" spc="-40" dirty="0">
                <a:solidFill>
                  <a:srgbClr val="FFFFFF"/>
                </a:solidFill>
                <a:latin typeface="Arial"/>
                <a:cs typeface="Arial"/>
              </a:rPr>
              <a:t> </a:t>
            </a:r>
            <a:r>
              <a:rPr sz="2500" b="1" spc="-10" dirty="0">
                <a:solidFill>
                  <a:srgbClr val="FFFFFF"/>
                </a:solidFill>
                <a:latin typeface="Arial"/>
                <a:cs typeface="Arial"/>
              </a:rPr>
              <a:t>Station</a:t>
            </a:r>
            <a:endParaRPr sz="2500">
              <a:latin typeface="Arial"/>
              <a:cs typeface="Arial"/>
            </a:endParaRPr>
          </a:p>
        </p:txBody>
      </p:sp>
      <p:sp>
        <p:nvSpPr>
          <p:cNvPr id="29" name="object 29"/>
          <p:cNvSpPr txBox="1"/>
          <p:nvPr/>
        </p:nvSpPr>
        <p:spPr>
          <a:xfrm>
            <a:off x="624636" y="5512714"/>
            <a:ext cx="2931795" cy="784225"/>
          </a:xfrm>
          <a:prstGeom prst="rect">
            <a:avLst/>
          </a:prstGeom>
        </p:spPr>
        <p:txBody>
          <a:bodyPr vert="horz" wrap="square" lIns="0" tIns="27305" rIns="0" bIns="0" rtlCol="0">
            <a:spAutoFit/>
          </a:bodyPr>
          <a:lstStyle/>
          <a:p>
            <a:pPr marL="274320" marR="5080" indent="-262255">
              <a:lnSpc>
                <a:spcPts val="2980"/>
              </a:lnSpc>
              <a:spcBef>
                <a:spcPts val="215"/>
              </a:spcBef>
            </a:pPr>
            <a:r>
              <a:rPr sz="2500" b="1" spc="-10" dirty="0">
                <a:solidFill>
                  <a:srgbClr val="FFFFFF"/>
                </a:solidFill>
                <a:latin typeface="Arial"/>
                <a:cs typeface="Arial"/>
              </a:rPr>
              <a:t>Local</a:t>
            </a:r>
            <a:r>
              <a:rPr sz="2500" b="1" spc="-135" dirty="0">
                <a:solidFill>
                  <a:srgbClr val="FFFFFF"/>
                </a:solidFill>
                <a:latin typeface="Arial"/>
                <a:cs typeface="Arial"/>
              </a:rPr>
              <a:t> </a:t>
            </a:r>
            <a:r>
              <a:rPr sz="2500" b="1" spc="-10" dirty="0">
                <a:solidFill>
                  <a:srgbClr val="FFFFFF"/>
                </a:solidFill>
                <a:latin typeface="Arial"/>
                <a:cs typeface="Arial"/>
              </a:rPr>
              <a:t>Warehousing </a:t>
            </a:r>
            <a:r>
              <a:rPr sz="2500" b="1" dirty="0">
                <a:solidFill>
                  <a:srgbClr val="FFFFFF"/>
                </a:solidFill>
                <a:latin typeface="Arial"/>
                <a:cs typeface="Arial"/>
              </a:rPr>
              <a:t>and</a:t>
            </a:r>
            <a:r>
              <a:rPr sz="2500" b="1" spc="15" dirty="0">
                <a:solidFill>
                  <a:srgbClr val="FFFFFF"/>
                </a:solidFill>
                <a:latin typeface="Arial"/>
                <a:cs typeface="Arial"/>
              </a:rPr>
              <a:t> </a:t>
            </a:r>
            <a:r>
              <a:rPr sz="2500" b="1" spc="-10" dirty="0">
                <a:solidFill>
                  <a:srgbClr val="FFFFFF"/>
                </a:solidFill>
                <a:latin typeface="Arial"/>
                <a:cs typeface="Arial"/>
              </a:rPr>
              <a:t>Forwarding</a:t>
            </a:r>
            <a:endParaRPr sz="2500">
              <a:latin typeface="Arial"/>
              <a:cs typeface="Arial"/>
            </a:endParaRPr>
          </a:p>
        </p:txBody>
      </p:sp>
      <p:sp>
        <p:nvSpPr>
          <p:cNvPr id="30" name="object 30"/>
          <p:cNvSpPr txBox="1"/>
          <p:nvPr/>
        </p:nvSpPr>
        <p:spPr>
          <a:xfrm>
            <a:off x="4234229" y="1477354"/>
            <a:ext cx="4023360" cy="1120775"/>
          </a:xfrm>
          <a:prstGeom prst="rect">
            <a:avLst/>
          </a:prstGeom>
        </p:spPr>
        <p:txBody>
          <a:bodyPr vert="horz" wrap="square" lIns="0" tIns="12700" rIns="0" bIns="0" rtlCol="0">
            <a:spAutoFit/>
          </a:bodyPr>
          <a:lstStyle/>
          <a:p>
            <a:pPr marL="12700">
              <a:lnSpc>
                <a:spcPct val="100000"/>
              </a:lnSpc>
              <a:spcBef>
                <a:spcPts val="100"/>
              </a:spcBef>
            </a:pPr>
            <a:r>
              <a:rPr sz="1800" b="1" spc="-20" dirty="0">
                <a:latin typeface="Arial"/>
                <a:cs typeface="Arial"/>
              </a:rPr>
              <a:t>Cebu</a:t>
            </a:r>
            <a:endParaRPr sz="1800" dirty="0">
              <a:latin typeface="Arial"/>
              <a:cs typeface="Arial"/>
            </a:endParaRPr>
          </a:p>
          <a:p>
            <a:pPr marL="12700" marR="5080">
              <a:lnSpc>
                <a:spcPct val="99500"/>
              </a:lnSpc>
              <a:spcBef>
                <a:spcPts val="10"/>
              </a:spcBef>
            </a:pPr>
            <a:r>
              <a:rPr sz="1800" dirty="0">
                <a:latin typeface="Microsoft Sans Serif"/>
                <a:cs typeface="Microsoft Sans Serif"/>
              </a:rPr>
              <a:t>Unit</a:t>
            </a:r>
            <a:r>
              <a:rPr sz="1800" spc="-55" dirty="0">
                <a:latin typeface="Microsoft Sans Serif"/>
                <a:cs typeface="Microsoft Sans Serif"/>
              </a:rPr>
              <a:t> </a:t>
            </a:r>
            <a:r>
              <a:rPr sz="1800" dirty="0">
                <a:latin typeface="Microsoft Sans Serif"/>
                <a:cs typeface="Microsoft Sans Serif"/>
              </a:rPr>
              <a:t>905</a:t>
            </a:r>
            <a:r>
              <a:rPr sz="1800" spc="-50" dirty="0">
                <a:latin typeface="Microsoft Sans Serif"/>
                <a:cs typeface="Microsoft Sans Serif"/>
              </a:rPr>
              <a:t> </a:t>
            </a:r>
            <a:r>
              <a:rPr sz="1800" dirty="0">
                <a:latin typeface="Microsoft Sans Serif"/>
                <a:cs typeface="Microsoft Sans Serif"/>
              </a:rPr>
              <a:t>Cebu</a:t>
            </a:r>
            <a:r>
              <a:rPr sz="1800" spc="-50" dirty="0">
                <a:latin typeface="Microsoft Sans Serif"/>
                <a:cs typeface="Microsoft Sans Serif"/>
              </a:rPr>
              <a:t> </a:t>
            </a:r>
            <a:r>
              <a:rPr sz="1800" dirty="0">
                <a:latin typeface="Microsoft Sans Serif"/>
                <a:cs typeface="Microsoft Sans Serif"/>
              </a:rPr>
              <a:t>Holding</a:t>
            </a:r>
            <a:r>
              <a:rPr sz="1800" spc="-45" dirty="0">
                <a:latin typeface="Microsoft Sans Serif"/>
                <a:cs typeface="Microsoft Sans Serif"/>
              </a:rPr>
              <a:t> </a:t>
            </a:r>
            <a:r>
              <a:rPr sz="1800" dirty="0">
                <a:latin typeface="Microsoft Sans Serif"/>
                <a:cs typeface="Microsoft Sans Serif"/>
              </a:rPr>
              <a:t>Center,</a:t>
            </a:r>
            <a:r>
              <a:rPr sz="1800" spc="-75" dirty="0">
                <a:latin typeface="Microsoft Sans Serif"/>
                <a:cs typeface="Microsoft Sans Serif"/>
              </a:rPr>
              <a:t> </a:t>
            </a:r>
            <a:r>
              <a:rPr sz="1800" spc="-10" dirty="0">
                <a:latin typeface="Microsoft Sans Serif"/>
                <a:cs typeface="Microsoft Sans Serif"/>
              </a:rPr>
              <a:t>Cardinal </a:t>
            </a:r>
            <a:r>
              <a:rPr sz="1800" dirty="0">
                <a:latin typeface="Microsoft Sans Serif"/>
                <a:cs typeface="Microsoft Sans Serif"/>
              </a:rPr>
              <a:t>Rosales</a:t>
            </a:r>
            <a:r>
              <a:rPr sz="1800" spc="5" dirty="0">
                <a:latin typeface="Microsoft Sans Serif"/>
                <a:cs typeface="Microsoft Sans Serif"/>
              </a:rPr>
              <a:t> </a:t>
            </a:r>
            <a:r>
              <a:rPr sz="1800" dirty="0">
                <a:latin typeface="Microsoft Sans Serif"/>
                <a:cs typeface="Microsoft Sans Serif"/>
              </a:rPr>
              <a:t>Ave.,</a:t>
            </a:r>
            <a:r>
              <a:rPr sz="1800" spc="-15" dirty="0">
                <a:latin typeface="Microsoft Sans Serif"/>
                <a:cs typeface="Microsoft Sans Serif"/>
              </a:rPr>
              <a:t> </a:t>
            </a:r>
            <a:r>
              <a:rPr sz="1800" dirty="0">
                <a:latin typeface="Microsoft Sans Serif"/>
                <a:cs typeface="Microsoft Sans Serif"/>
              </a:rPr>
              <a:t>Ayala Business</a:t>
            </a:r>
            <a:r>
              <a:rPr sz="1800" spc="-10" dirty="0">
                <a:latin typeface="Microsoft Sans Serif"/>
                <a:cs typeface="Microsoft Sans Serif"/>
              </a:rPr>
              <a:t> Center, </a:t>
            </a:r>
            <a:r>
              <a:rPr sz="1800" dirty="0">
                <a:latin typeface="Microsoft Sans Serif"/>
                <a:cs typeface="Microsoft Sans Serif"/>
              </a:rPr>
              <a:t>Cebu</a:t>
            </a:r>
            <a:r>
              <a:rPr sz="1800" spc="10" dirty="0">
                <a:latin typeface="Microsoft Sans Serif"/>
                <a:cs typeface="Microsoft Sans Serif"/>
              </a:rPr>
              <a:t> </a:t>
            </a:r>
            <a:r>
              <a:rPr sz="1800" spc="-20" dirty="0">
                <a:latin typeface="Microsoft Sans Serif"/>
                <a:cs typeface="Microsoft Sans Serif"/>
              </a:rPr>
              <a:t>City</a:t>
            </a:r>
            <a:endParaRPr sz="1800" dirty="0">
              <a:latin typeface="Microsoft Sans Serif"/>
              <a:cs typeface="Microsoft Sans Serif"/>
            </a:endParaRPr>
          </a:p>
        </p:txBody>
      </p:sp>
      <p:sp>
        <p:nvSpPr>
          <p:cNvPr id="32" name="object 32"/>
          <p:cNvSpPr txBox="1"/>
          <p:nvPr/>
        </p:nvSpPr>
        <p:spPr>
          <a:xfrm>
            <a:off x="4269358" y="2700612"/>
            <a:ext cx="3168015" cy="1133644"/>
          </a:xfrm>
          <a:prstGeom prst="rect">
            <a:avLst/>
          </a:prstGeom>
        </p:spPr>
        <p:txBody>
          <a:bodyPr vert="horz" wrap="square" lIns="0" tIns="12700" rIns="0" bIns="0" rtlCol="0">
            <a:spAutoFit/>
          </a:bodyPr>
          <a:lstStyle/>
          <a:p>
            <a:pPr marL="12700">
              <a:lnSpc>
                <a:spcPct val="100000"/>
              </a:lnSpc>
              <a:spcBef>
                <a:spcPts val="100"/>
              </a:spcBef>
            </a:pPr>
            <a:r>
              <a:rPr sz="1800" b="1" spc="-10" dirty="0">
                <a:latin typeface="Arial"/>
                <a:cs typeface="Arial"/>
              </a:rPr>
              <a:t>Iloilo</a:t>
            </a:r>
            <a:endParaRPr sz="1800" dirty="0">
              <a:latin typeface="Arial"/>
              <a:cs typeface="Arial"/>
            </a:endParaRPr>
          </a:p>
          <a:p>
            <a:pPr marL="12700">
              <a:lnSpc>
                <a:spcPct val="100000"/>
              </a:lnSpc>
              <a:spcBef>
                <a:spcPts val="70"/>
              </a:spcBef>
            </a:pPr>
            <a:r>
              <a:rPr lang="en-PH" sz="1800" dirty="0">
                <a:latin typeface="Microsoft Sans Serif"/>
                <a:cs typeface="Microsoft Sans Serif"/>
              </a:rPr>
              <a:t>Rm6 2F Luis </a:t>
            </a:r>
            <a:r>
              <a:rPr lang="en-PH" sz="1800" dirty="0" err="1">
                <a:latin typeface="Microsoft Sans Serif"/>
                <a:cs typeface="Microsoft Sans Serif"/>
              </a:rPr>
              <a:t>Hervas</a:t>
            </a:r>
            <a:r>
              <a:rPr lang="en-PH" sz="1800" dirty="0">
                <a:latin typeface="Microsoft Sans Serif"/>
                <a:cs typeface="Microsoft Sans Serif"/>
              </a:rPr>
              <a:t> Bldg., Ledesma St, Iloilo City Proper, Iloilo City, Iloilo</a:t>
            </a:r>
            <a:endParaRPr sz="1800" dirty="0">
              <a:latin typeface="Microsoft Sans Serif"/>
              <a:cs typeface="Microsoft Sans Serif"/>
            </a:endParaRPr>
          </a:p>
        </p:txBody>
      </p:sp>
      <p:sp>
        <p:nvSpPr>
          <p:cNvPr id="34" name="object 34"/>
          <p:cNvSpPr txBox="1"/>
          <p:nvPr/>
        </p:nvSpPr>
        <p:spPr>
          <a:xfrm>
            <a:off x="4232658" y="4003719"/>
            <a:ext cx="3416935" cy="1096010"/>
          </a:xfrm>
          <a:prstGeom prst="rect">
            <a:avLst/>
          </a:prstGeom>
        </p:spPr>
        <p:txBody>
          <a:bodyPr vert="horz" wrap="square" lIns="0" tIns="12700" rIns="0" bIns="0" rtlCol="0">
            <a:spAutoFit/>
          </a:bodyPr>
          <a:lstStyle/>
          <a:p>
            <a:pPr marL="12700">
              <a:lnSpc>
                <a:spcPts val="2150"/>
              </a:lnSpc>
              <a:spcBef>
                <a:spcPts val="100"/>
              </a:spcBef>
            </a:pPr>
            <a:r>
              <a:rPr sz="1800" b="1" dirty="0">
                <a:latin typeface="Arial"/>
                <a:cs typeface="Arial"/>
              </a:rPr>
              <a:t>General</a:t>
            </a:r>
            <a:r>
              <a:rPr sz="1800" b="1" spc="-35" dirty="0">
                <a:latin typeface="Arial"/>
                <a:cs typeface="Arial"/>
              </a:rPr>
              <a:t> </a:t>
            </a:r>
            <a:r>
              <a:rPr sz="1800" b="1" spc="-10" dirty="0">
                <a:latin typeface="Arial"/>
                <a:cs typeface="Arial"/>
              </a:rPr>
              <a:t>Santos</a:t>
            </a:r>
            <a:endParaRPr sz="1800" dirty="0">
              <a:latin typeface="Arial"/>
              <a:cs typeface="Arial"/>
            </a:endParaRPr>
          </a:p>
          <a:p>
            <a:pPr marL="12700" marR="5080">
              <a:lnSpc>
                <a:spcPct val="95600"/>
              </a:lnSpc>
              <a:spcBef>
                <a:spcPts val="80"/>
              </a:spcBef>
            </a:pPr>
            <a:r>
              <a:rPr sz="1800" dirty="0">
                <a:latin typeface="Microsoft Sans Serif"/>
                <a:cs typeface="Microsoft Sans Serif"/>
              </a:rPr>
              <a:t>Door</a:t>
            </a:r>
            <a:r>
              <a:rPr sz="1800" spc="-20" dirty="0">
                <a:latin typeface="Microsoft Sans Serif"/>
                <a:cs typeface="Microsoft Sans Serif"/>
              </a:rPr>
              <a:t> </a:t>
            </a:r>
            <a:r>
              <a:rPr sz="1800" dirty="0">
                <a:latin typeface="Microsoft Sans Serif"/>
                <a:cs typeface="Microsoft Sans Serif"/>
              </a:rPr>
              <a:t>E</a:t>
            </a:r>
            <a:r>
              <a:rPr sz="1800" spc="-10" dirty="0">
                <a:latin typeface="Microsoft Sans Serif"/>
                <a:cs typeface="Microsoft Sans Serif"/>
              </a:rPr>
              <a:t> </a:t>
            </a:r>
            <a:r>
              <a:rPr sz="1800" dirty="0">
                <a:latin typeface="Microsoft Sans Serif"/>
                <a:cs typeface="Microsoft Sans Serif"/>
              </a:rPr>
              <a:t>Rostrell</a:t>
            </a:r>
            <a:r>
              <a:rPr sz="1800" spc="-15" dirty="0">
                <a:latin typeface="Microsoft Sans Serif"/>
                <a:cs typeface="Microsoft Sans Serif"/>
              </a:rPr>
              <a:t> </a:t>
            </a:r>
            <a:r>
              <a:rPr sz="1800" dirty="0">
                <a:latin typeface="Microsoft Sans Serif"/>
                <a:cs typeface="Microsoft Sans Serif"/>
              </a:rPr>
              <a:t>Building,</a:t>
            </a:r>
            <a:r>
              <a:rPr sz="1800" spc="-10" dirty="0">
                <a:latin typeface="Microsoft Sans Serif"/>
                <a:cs typeface="Microsoft Sans Serif"/>
              </a:rPr>
              <a:t> National </a:t>
            </a:r>
            <a:r>
              <a:rPr sz="1800" dirty="0">
                <a:latin typeface="Microsoft Sans Serif"/>
                <a:cs typeface="Microsoft Sans Serif"/>
              </a:rPr>
              <a:t>Highway,</a:t>
            </a:r>
            <a:r>
              <a:rPr sz="1800" spc="-30" dirty="0">
                <a:latin typeface="Microsoft Sans Serif"/>
                <a:cs typeface="Microsoft Sans Serif"/>
              </a:rPr>
              <a:t> </a:t>
            </a:r>
            <a:r>
              <a:rPr sz="1800" dirty="0">
                <a:latin typeface="Microsoft Sans Serif"/>
                <a:cs typeface="Microsoft Sans Serif"/>
              </a:rPr>
              <a:t>Calumpang,</a:t>
            </a:r>
            <a:r>
              <a:rPr sz="1800" spc="-55" dirty="0">
                <a:latin typeface="Microsoft Sans Serif"/>
                <a:cs typeface="Microsoft Sans Serif"/>
              </a:rPr>
              <a:t> </a:t>
            </a:r>
            <a:r>
              <a:rPr sz="1800" spc="-10" dirty="0">
                <a:latin typeface="Microsoft Sans Serif"/>
                <a:cs typeface="Microsoft Sans Serif"/>
              </a:rPr>
              <a:t>General </a:t>
            </a:r>
            <a:r>
              <a:rPr sz="1800" dirty="0">
                <a:latin typeface="Microsoft Sans Serif"/>
                <a:cs typeface="Microsoft Sans Serif"/>
              </a:rPr>
              <a:t>Santos</a:t>
            </a:r>
            <a:r>
              <a:rPr sz="1800" spc="15" dirty="0">
                <a:latin typeface="Microsoft Sans Serif"/>
                <a:cs typeface="Microsoft Sans Serif"/>
              </a:rPr>
              <a:t> </a:t>
            </a:r>
            <a:r>
              <a:rPr sz="1800" spc="-20" dirty="0">
                <a:latin typeface="Microsoft Sans Serif"/>
                <a:cs typeface="Microsoft Sans Serif"/>
              </a:rPr>
              <a:t>City</a:t>
            </a:r>
            <a:endParaRPr sz="1800" dirty="0">
              <a:latin typeface="Microsoft Sans Serif"/>
              <a:cs typeface="Microsoft Sans Serif"/>
            </a:endParaRPr>
          </a:p>
        </p:txBody>
      </p:sp>
      <p:sp>
        <p:nvSpPr>
          <p:cNvPr id="35" name="object 35"/>
          <p:cNvSpPr txBox="1"/>
          <p:nvPr/>
        </p:nvSpPr>
        <p:spPr>
          <a:xfrm>
            <a:off x="8468994" y="1528156"/>
            <a:ext cx="2609088" cy="1126490"/>
          </a:xfrm>
          <a:prstGeom prst="rect">
            <a:avLst/>
          </a:prstGeom>
        </p:spPr>
        <p:txBody>
          <a:bodyPr vert="horz" wrap="square" lIns="0" tIns="12700" rIns="0" bIns="0" rtlCol="0">
            <a:spAutoFit/>
          </a:bodyPr>
          <a:lstStyle/>
          <a:p>
            <a:pPr marL="12700">
              <a:lnSpc>
                <a:spcPct val="100000"/>
              </a:lnSpc>
              <a:spcBef>
                <a:spcPts val="100"/>
              </a:spcBef>
            </a:pPr>
            <a:r>
              <a:rPr sz="1800" b="1" spc="-10" dirty="0">
                <a:latin typeface="Arial"/>
                <a:cs typeface="Arial"/>
              </a:rPr>
              <a:t>Davao</a:t>
            </a:r>
            <a:endParaRPr sz="1800" dirty="0">
              <a:latin typeface="Arial"/>
              <a:cs typeface="Arial"/>
            </a:endParaRPr>
          </a:p>
          <a:p>
            <a:pPr marL="12700" marR="5080">
              <a:lnSpc>
                <a:spcPct val="99000"/>
              </a:lnSpc>
              <a:spcBef>
                <a:spcPts val="95"/>
              </a:spcBef>
            </a:pPr>
            <a:r>
              <a:rPr sz="1800" dirty="0">
                <a:latin typeface="Microsoft Sans Serif"/>
                <a:cs typeface="Microsoft Sans Serif"/>
              </a:rPr>
              <a:t>Unit</a:t>
            </a:r>
            <a:r>
              <a:rPr sz="1800" spc="5" dirty="0">
                <a:latin typeface="Microsoft Sans Serif"/>
                <a:cs typeface="Microsoft Sans Serif"/>
              </a:rPr>
              <a:t> </a:t>
            </a:r>
            <a:r>
              <a:rPr sz="1800" dirty="0">
                <a:latin typeface="Microsoft Sans Serif"/>
                <a:cs typeface="Microsoft Sans Serif"/>
              </a:rPr>
              <a:t>5</a:t>
            </a:r>
            <a:r>
              <a:rPr sz="1800" spc="15" dirty="0">
                <a:latin typeface="Microsoft Sans Serif"/>
                <a:cs typeface="Microsoft Sans Serif"/>
              </a:rPr>
              <a:t> </a:t>
            </a:r>
            <a:r>
              <a:rPr sz="1800" dirty="0">
                <a:latin typeface="Microsoft Sans Serif"/>
                <a:cs typeface="Microsoft Sans Serif"/>
              </a:rPr>
              <a:t>Bldg</a:t>
            </a:r>
            <a:r>
              <a:rPr sz="1800" spc="-15" dirty="0">
                <a:latin typeface="Microsoft Sans Serif"/>
                <a:cs typeface="Microsoft Sans Serif"/>
              </a:rPr>
              <a:t> </a:t>
            </a:r>
            <a:r>
              <a:rPr sz="1800" dirty="0">
                <a:latin typeface="Microsoft Sans Serif"/>
                <a:cs typeface="Microsoft Sans Serif"/>
              </a:rPr>
              <a:t>1</a:t>
            </a:r>
            <a:r>
              <a:rPr sz="1800" spc="10" dirty="0">
                <a:latin typeface="Microsoft Sans Serif"/>
                <a:cs typeface="Microsoft Sans Serif"/>
              </a:rPr>
              <a:t> </a:t>
            </a:r>
            <a:r>
              <a:rPr sz="1800" spc="-25" dirty="0">
                <a:latin typeface="Microsoft Sans Serif"/>
                <a:cs typeface="Microsoft Sans Serif"/>
              </a:rPr>
              <a:t>cor </a:t>
            </a:r>
            <a:r>
              <a:rPr sz="1800" dirty="0">
                <a:latin typeface="Microsoft Sans Serif"/>
                <a:cs typeface="Microsoft Sans Serif"/>
              </a:rPr>
              <a:t>Malagamot</a:t>
            </a:r>
            <a:r>
              <a:rPr sz="1800" spc="-25" dirty="0">
                <a:latin typeface="Microsoft Sans Serif"/>
                <a:cs typeface="Microsoft Sans Serif"/>
              </a:rPr>
              <a:t> </a:t>
            </a:r>
            <a:r>
              <a:rPr sz="1800" spc="-20" dirty="0">
                <a:latin typeface="Microsoft Sans Serif"/>
                <a:cs typeface="Microsoft Sans Serif"/>
              </a:rPr>
              <a:t>Road </a:t>
            </a:r>
            <a:r>
              <a:rPr sz="1800" dirty="0">
                <a:latin typeface="Microsoft Sans Serif"/>
                <a:cs typeface="Microsoft Sans Serif"/>
              </a:rPr>
              <a:t>Panacan,</a:t>
            </a:r>
            <a:r>
              <a:rPr sz="1800" spc="-60" dirty="0">
                <a:latin typeface="Microsoft Sans Serif"/>
                <a:cs typeface="Microsoft Sans Serif"/>
              </a:rPr>
              <a:t> </a:t>
            </a:r>
            <a:r>
              <a:rPr sz="1800" spc="-10" dirty="0">
                <a:latin typeface="Microsoft Sans Serif"/>
                <a:cs typeface="Microsoft Sans Serif"/>
              </a:rPr>
              <a:t>Davao</a:t>
            </a:r>
            <a:r>
              <a:rPr sz="1800" spc="-80" dirty="0">
                <a:latin typeface="Microsoft Sans Serif"/>
                <a:cs typeface="Microsoft Sans Serif"/>
              </a:rPr>
              <a:t> </a:t>
            </a:r>
            <a:r>
              <a:rPr sz="1800" spc="-20" dirty="0">
                <a:latin typeface="Microsoft Sans Serif"/>
                <a:cs typeface="Microsoft Sans Serif"/>
              </a:rPr>
              <a:t>City</a:t>
            </a:r>
            <a:endParaRPr sz="1800" dirty="0">
              <a:latin typeface="Microsoft Sans Serif"/>
              <a:cs typeface="Microsoft Sans Serif"/>
            </a:endParaRPr>
          </a:p>
        </p:txBody>
      </p:sp>
      <p:sp>
        <p:nvSpPr>
          <p:cNvPr id="38" name="object 38"/>
          <p:cNvSpPr txBox="1"/>
          <p:nvPr/>
        </p:nvSpPr>
        <p:spPr>
          <a:xfrm>
            <a:off x="8468994" y="2708758"/>
            <a:ext cx="1786889"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Arial"/>
                <a:cs typeface="Arial"/>
              </a:rPr>
              <a:t>Cagayan</a:t>
            </a:r>
            <a:r>
              <a:rPr sz="1800" b="1" spc="-35" dirty="0">
                <a:latin typeface="Arial"/>
                <a:cs typeface="Arial"/>
              </a:rPr>
              <a:t> </a:t>
            </a:r>
            <a:r>
              <a:rPr sz="1800" b="1" dirty="0">
                <a:latin typeface="Arial"/>
                <a:cs typeface="Arial"/>
              </a:rPr>
              <a:t>De</a:t>
            </a:r>
            <a:r>
              <a:rPr sz="1800" b="1" spc="-65" dirty="0">
                <a:latin typeface="Arial"/>
                <a:cs typeface="Arial"/>
              </a:rPr>
              <a:t> </a:t>
            </a:r>
            <a:r>
              <a:rPr sz="1800" b="1" spc="-25" dirty="0">
                <a:latin typeface="Arial"/>
                <a:cs typeface="Arial"/>
              </a:rPr>
              <a:t>Oro</a:t>
            </a:r>
            <a:endParaRPr sz="1800" dirty="0">
              <a:latin typeface="Arial"/>
              <a:cs typeface="Arial"/>
            </a:endParaRPr>
          </a:p>
        </p:txBody>
      </p:sp>
      <p:sp>
        <p:nvSpPr>
          <p:cNvPr id="39" name="object 39"/>
          <p:cNvSpPr txBox="1"/>
          <p:nvPr/>
        </p:nvSpPr>
        <p:spPr>
          <a:xfrm>
            <a:off x="8468994" y="3061500"/>
            <a:ext cx="2922905" cy="843821"/>
          </a:xfrm>
          <a:prstGeom prst="rect">
            <a:avLst/>
          </a:prstGeom>
        </p:spPr>
        <p:txBody>
          <a:bodyPr vert="horz" wrap="square" lIns="0" tIns="12700" rIns="0" bIns="0" rtlCol="0">
            <a:spAutoFit/>
          </a:bodyPr>
          <a:lstStyle/>
          <a:p>
            <a:pPr marL="12700">
              <a:lnSpc>
                <a:spcPct val="100000"/>
              </a:lnSpc>
              <a:spcBef>
                <a:spcPts val="100"/>
              </a:spcBef>
            </a:pPr>
            <a:r>
              <a:rPr lang="en-GB" sz="1800" dirty="0">
                <a:latin typeface="Microsoft Sans Serif"/>
                <a:cs typeface="Microsoft Sans Serif"/>
              </a:rPr>
              <a:t>3F </a:t>
            </a:r>
            <a:r>
              <a:rPr sz="1800" dirty="0">
                <a:latin typeface="Microsoft Sans Serif"/>
                <a:cs typeface="Microsoft Sans Serif"/>
              </a:rPr>
              <a:t>Alpha</a:t>
            </a:r>
            <a:r>
              <a:rPr lang="en-GB" sz="1800" dirty="0">
                <a:latin typeface="Microsoft Sans Serif"/>
                <a:cs typeface="Microsoft Sans Serif"/>
              </a:rPr>
              <a:t> Business</a:t>
            </a:r>
            <a:r>
              <a:rPr sz="1800" spc="-50" dirty="0">
                <a:latin typeface="Microsoft Sans Serif"/>
                <a:cs typeface="Microsoft Sans Serif"/>
              </a:rPr>
              <a:t> </a:t>
            </a:r>
            <a:r>
              <a:rPr sz="1800" dirty="0">
                <a:latin typeface="Microsoft Sans Serif"/>
                <a:cs typeface="Microsoft Sans Serif"/>
              </a:rPr>
              <a:t>Complex</a:t>
            </a:r>
            <a:r>
              <a:rPr lang="en-GB" sz="1800" spc="-65" dirty="0">
                <a:latin typeface="Microsoft Sans Serif"/>
                <a:cs typeface="Microsoft Sans Serif"/>
              </a:rPr>
              <a:t>, </a:t>
            </a:r>
            <a:r>
              <a:rPr lang="en-GB" sz="1800" spc="-65" dirty="0" err="1">
                <a:latin typeface="Microsoft Sans Serif"/>
                <a:cs typeface="Microsoft Sans Serif"/>
              </a:rPr>
              <a:t>Baloi</a:t>
            </a:r>
            <a:r>
              <a:rPr lang="en-GB" sz="1800" spc="-65" dirty="0">
                <a:latin typeface="Microsoft Sans Serif"/>
                <a:cs typeface="Microsoft Sans Serif"/>
              </a:rPr>
              <a:t>, </a:t>
            </a:r>
            <a:r>
              <a:rPr lang="en-GB" sz="1800" spc="-65" dirty="0" err="1">
                <a:latin typeface="Microsoft Sans Serif"/>
                <a:cs typeface="Microsoft Sans Serif"/>
              </a:rPr>
              <a:t>Brgy</a:t>
            </a:r>
            <a:r>
              <a:rPr lang="en-GB" sz="1800" spc="-65" dirty="0">
                <a:latin typeface="Microsoft Sans Serif"/>
                <a:cs typeface="Microsoft Sans Serif"/>
              </a:rPr>
              <a:t>. Talon, Cagayan de Oro City</a:t>
            </a:r>
            <a:endParaRPr sz="1800" dirty="0">
              <a:latin typeface="Microsoft Sans Serif"/>
              <a:cs typeface="Microsoft Sans Serif"/>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C7F1D013-BDE6-1952-00D1-8A4AECC38CED}"/>
              </a:ext>
            </a:extLst>
          </p:cNvPr>
          <p:cNvCxnSpPr>
            <a:cxnSpLocks/>
          </p:cNvCxnSpPr>
          <p:nvPr/>
        </p:nvCxnSpPr>
        <p:spPr>
          <a:xfrm flipV="1">
            <a:off x="39118" y="660252"/>
            <a:ext cx="12092574" cy="635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BE0583F7-F977-1557-4251-397931EEE208}"/>
              </a:ext>
            </a:extLst>
          </p:cNvPr>
          <p:cNvGrpSpPr/>
          <p:nvPr/>
        </p:nvGrpSpPr>
        <p:grpSpPr>
          <a:xfrm>
            <a:off x="23620" y="6432641"/>
            <a:ext cx="12168380" cy="402348"/>
            <a:chOff x="8122" y="6401644"/>
            <a:chExt cx="12168380" cy="427057"/>
          </a:xfrm>
        </p:grpSpPr>
        <p:sp>
          <p:nvSpPr>
            <p:cNvPr id="9" name="Arrow: Pentagon 5">
              <a:extLst>
                <a:ext uri="{FF2B5EF4-FFF2-40B4-BE49-F238E27FC236}">
                  <a16:creationId xmlns:a16="http://schemas.microsoft.com/office/drawing/2014/main" id="{80377D47-2C16-66C7-0A5A-38F1DFE391FC}"/>
                </a:ext>
              </a:extLst>
            </p:cNvPr>
            <p:cNvSpPr/>
            <p:nvPr/>
          </p:nvSpPr>
          <p:spPr>
            <a:xfrm>
              <a:off x="8122" y="6401644"/>
              <a:ext cx="11138000" cy="427057"/>
            </a:xfrm>
            <a:prstGeom prst="homePlat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latin typeface="Arial" panose="020B0604020202020204" pitchFamily="34" charset="0"/>
                  <a:cs typeface="Arial" panose="020B0604020202020204" pitchFamily="34" charset="0"/>
                </a:rPr>
                <a:t>”CREATIVE  LOGISTIC SOLUTIONS”</a:t>
              </a:r>
            </a:p>
          </p:txBody>
        </p:sp>
        <p:sp>
          <p:nvSpPr>
            <p:cNvPr id="11" name="Arrow: Chevron 7">
              <a:extLst>
                <a:ext uri="{FF2B5EF4-FFF2-40B4-BE49-F238E27FC236}">
                  <a16:creationId xmlns:a16="http://schemas.microsoft.com/office/drawing/2014/main" id="{F301C65A-3B21-913A-F0BB-7203FEE3A7D3}"/>
                </a:ext>
              </a:extLst>
            </p:cNvPr>
            <p:cNvSpPr/>
            <p:nvPr/>
          </p:nvSpPr>
          <p:spPr>
            <a:xfrm>
              <a:off x="10960519" y="6401644"/>
              <a:ext cx="1215983" cy="426306"/>
            </a:xfrm>
            <a:prstGeom prst="chevr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solidFill>
                  <a:schemeClr val="tx1"/>
                </a:solidFill>
              </a:endParaRPr>
            </a:p>
          </p:txBody>
        </p:sp>
      </p:grpSp>
      <p:pic>
        <p:nvPicPr>
          <p:cNvPr id="12" name="Picture 11">
            <a:extLst>
              <a:ext uri="{FF2B5EF4-FFF2-40B4-BE49-F238E27FC236}">
                <a16:creationId xmlns:a16="http://schemas.microsoft.com/office/drawing/2014/main" id="{751E2358-115D-661F-54E4-D8854430D7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343" y="22034"/>
            <a:ext cx="1042365" cy="620456"/>
          </a:xfrm>
          <a:prstGeom prst="rect">
            <a:avLst/>
          </a:prstGeom>
        </p:spPr>
      </p:pic>
      <p:sp>
        <p:nvSpPr>
          <p:cNvPr id="13" name="Title 1">
            <a:extLst>
              <a:ext uri="{FF2B5EF4-FFF2-40B4-BE49-F238E27FC236}">
                <a16:creationId xmlns:a16="http://schemas.microsoft.com/office/drawing/2014/main" id="{0C612A67-1D39-42AF-4A0A-984AB45DA3A7}"/>
              </a:ext>
            </a:extLst>
          </p:cNvPr>
          <p:cNvSpPr txBox="1">
            <a:spLocks/>
          </p:cNvSpPr>
          <p:nvPr/>
        </p:nvSpPr>
        <p:spPr>
          <a:xfrm>
            <a:off x="1051722" y="30201"/>
            <a:ext cx="10974526" cy="71845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latin typeface="Arial" panose="020B0604020202020204" pitchFamily="34" charset="0"/>
                <a:cs typeface="Arial" panose="020B0604020202020204" pitchFamily="34" charset="0"/>
              </a:rPr>
              <a:t>CFS Services </a:t>
            </a:r>
            <a:r>
              <a:rPr lang="en-US" sz="4000" b="1">
                <a:latin typeface="Arial" panose="020B0604020202020204" pitchFamily="34" charset="0"/>
                <a:cs typeface="Arial" panose="020B0604020202020204" pitchFamily="34" charset="0"/>
              </a:rPr>
              <a:t>&amp; Capabilities</a:t>
            </a:r>
            <a:endParaRPr lang="en-US" sz="4000" b="1" dirty="0">
              <a:latin typeface="Arial" panose="020B0604020202020204" pitchFamily="34" charset="0"/>
              <a:cs typeface="Arial" panose="020B0604020202020204" pitchFamily="34" charset="0"/>
            </a:endParaRPr>
          </a:p>
        </p:txBody>
      </p:sp>
      <p:sp>
        <p:nvSpPr>
          <p:cNvPr id="34" name="Import Deconsolidation">
            <a:extLst>
              <a:ext uri="{FF2B5EF4-FFF2-40B4-BE49-F238E27FC236}">
                <a16:creationId xmlns:a16="http://schemas.microsoft.com/office/drawing/2014/main" id="{0804429D-9F57-47F6-A22F-C9E77F5B6F18}"/>
              </a:ext>
            </a:extLst>
          </p:cNvPr>
          <p:cNvSpPr/>
          <p:nvPr/>
        </p:nvSpPr>
        <p:spPr>
          <a:xfrm>
            <a:off x="340437" y="970813"/>
            <a:ext cx="3805535" cy="651973"/>
          </a:xfrm>
          <a:prstGeom prst="roundRect">
            <a:avLst>
              <a:gd name="adj" fmla="val 16158"/>
            </a:avLst>
          </a:prstGeom>
          <a:solidFill>
            <a:srgbClr val="0A2264"/>
          </a:solidFill>
          <a:ln w="12700">
            <a:miter lim="400000"/>
          </a:ln>
          <a:effectLst>
            <a:outerShdw blurRad="381000" dist="119618" rotWithShape="0">
              <a:srgbClr val="000000">
                <a:alpha val="75000"/>
              </a:srgbClr>
            </a:outerShdw>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lstStyle>
            <a:lvl1pPr algn="ctr">
              <a:defRPr sz="2500" b="1">
                <a:solidFill>
                  <a:srgbClr val="FFFFFF"/>
                </a:solidFill>
                <a:latin typeface="Arial"/>
                <a:ea typeface="Arial"/>
                <a:cs typeface="Arial"/>
                <a:sym typeface="Arial"/>
              </a:defRPr>
            </a:lvl1pPr>
          </a:lstStyle>
          <a:p>
            <a:r>
              <a:rPr lang="en-US" sz="2000" dirty="0"/>
              <a:t>Total Warehouse Area &amp; Capacity</a:t>
            </a:r>
            <a:endParaRPr sz="2000" dirty="0"/>
          </a:p>
        </p:txBody>
      </p:sp>
      <p:sp>
        <p:nvSpPr>
          <p:cNvPr id="35" name="TextBox 34">
            <a:extLst>
              <a:ext uri="{FF2B5EF4-FFF2-40B4-BE49-F238E27FC236}">
                <a16:creationId xmlns:a16="http://schemas.microsoft.com/office/drawing/2014/main" id="{DC655F42-7AE1-4C1B-ACC2-E4F41A21BC0A}"/>
              </a:ext>
            </a:extLst>
          </p:cNvPr>
          <p:cNvSpPr txBox="1"/>
          <p:nvPr/>
        </p:nvSpPr>
        <p:spPr>
          <a:xfrm>
            <a:off x="4394248" y="885792"/>
            <a:ext cx="7376638" cy="707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Wingdings" panose="05000000000000000000" pitchFamily="2" charset="2"/>
              <a:buChar char="Ø"/>
              <a:tabLst/>
            </a:pPr>
            <a:r>
              <a:rPr lang="en-US" sz="2000" b="1" dirty="0">
                <a:latin typeface="Arial" panose="020B0604020202020204" pitchFamily="34" charset="0"/>
                <a:cs typeface="Arial" panose="020B0604020202020204" pitchFamily="34" charset="0"/>
              </a:rPr>
              <a:t>Total warehouse area – 1,362 sqm;  Can handle 800 pallet positions</a:t>
            </a:r>
            <a:endParaRPr kumimoji="0" lang="en-US" sz="2000" b="1"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sp>
        <p:nvSpPr>
          <p:cNvPr id="36" name="Import Deconsolidation">
            <a:extLst>
              <a:ext uri="{FF2B5EF4-FFF2-40B4-BE49-F238E27FC236}">
                <a16:creationId xmlns:a16="http://schemas.microsoft.com/office/drawing/2014/main" id="{3D6E401A-76FA-4CAA-8926-115A64CFF039}"/>
              </a:ext>
            </a:extLst>
          </p:cNvPr>
          <p:cNvSpPr/>
          <p:nvPr/>
        </p:nvSpPr>
        <p:spPr>
          <a:xfrm>
            <a:off x="315034" y="1912663"/>
            <a:ext cx="3856340" cy="651973"/>
          </a:xfrm>
          <a:prstGeom prst="roundRect">
            <a:avLst>
              <a:gd name="adj" fmla="val 16158"/>
            </a:avLst>
          </a:prstGeom>
          <a:solidFill>
            <a:srgbClr val="0A2264"/>
          </a:solidFill>
          <a:ln w="12700">
            <a:miter lim="400000"/>
          </a:ln>
          <a:effectLst>
            <a:outerShdw blurRad="381000" dist="119618" rotWithShape="0">
              <a:srgbClr val="000000">
                <a:alpha val="75000"/>
              </a:srgbClr>
            </a:outerShdw>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lstStyle>
            <a:lvl1pPr algn="ctr">
              <a:defRPr sz="2500" b="1">
                <a:solidFill>
                  <a:srgbClr val="FFFFFF"/>
                </a:solidFill>
                <a:latin typeface="Arial"/>
                <a:ea typeface="Arial"/>
                <a:cs typeface="Arial"/>
                <a:sym typeface="Arial"/>
              </a:defRPr>
            </a:lvl1pPr>
          </a:lstStyle>
          <a:p>
            <a:r>
              <a:rPr lang="en-US" sz="2000" dirty="0"/>
              <a:t>Distance to the Port</a:t>
            </a:r>
            <a:endParaRPr sz="2000" dirty="0"/>
          </a:p>
        </p:txBody>
      </p:sp>
      <p:sp>
        <p:nvSpPr>
          <p:cNvPr id="37" name="TextBox 36">
            <a:extLst>
              <a:ext uri="{FF2B5EF4-FFF2-40B4-BE49-F238E27FC236}">
                <a16:creationId xmlns:a16="http://schemas.microsoft.com/office/drawing/2014/main" id="{1AEEC18E-10F4-4DAC-8571-79AF1062A98D}"/>
              </a:ext>
            </a:extLst>
          </p:cNvPr>
          <p:cNvSpPr txBox="1"/>
          <p:nvPr/>
        </p:nvSpPr>
        <p:spPr>
          <a:xfrm>
            <a:off x="4382054" y="1974727"/>
            <a:ext cx="7201953"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Wingdings" panose="05000000000000000000" pitchFamily="2" charset="2"/>
              <a:buChar char="Ø"/>
              <a:tabLst/>
            </a:pPr>
            <a:r>
              <a:rPr kumimoji="0" lang="en-US" sz="2000" b="1"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rPr>
              <a:t>Around 4-6 Kilometers away from Manila Ports  </a:t>
            </a:r>
          </a:p>
        </p:txBody>
      </p:sp>
      <p:sp>
        <p:nvSpPr>
          <p:cNvPr id="40" name="Import Deconsolidation">
            <a:extLst>
              <a:ext uri="{FF2B5EF4-FFF2-40B4-BE49-F238E27FC236}">
                <a16:creationId xmlns:a16="http://schemas.microsoft.com/office/drawing/2014/main" id="{C9CD6D26-7001-4CF9-8FAE-7C1F87C39305}"/>
              </a:ext>
            </a:extLst>
          </p:cNvPr>
          <p:cNvSpPr/>
          <p:nvPr/>
        </p:nvSpPr>
        <p:spPr>
          <a:xfrm>
            <a:off x="315034" y="2920685"/>
            <a:ext cx="3856340" cy="699364"/>
          </a:xfrm>
          <a:prstGeom prst="roundRect">
            <a:avLst>
              <a:gd name="adj" fmla="val 16158"/>
            </a:avLst>
          </a:prstGeom>
          <a:solidFill>
            <a:srgbClr val="0A2264"/>
          </a:solidFill>
          <a:ln w="12700">
            <a:miter lim="400000"/>
          </a:ln>
          <a:effectLst>
            <a:outerShdw blurRad="381000" dist="119618" rotWithShape="0">
              <a:srgbClr val="000000">
                <a:alpha val="75000"/>
              </a:srgbClr>
            </a:outerShdw>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lstStyle>
            <a:lvl1pPr algn="ctr">
              <a:defRPr sz="2500" b="1">
                <a:solidFill>
                  <a:srgbClr val="FFFFFF"/>
                </a:solidFill>
                <a:latin typeface="Arial"/>
                <a:ea typeface="Arial"/>
                <a:cs typeface="Arial"/>
                <a:sym typeface="Arial"/>
              </a:defRPr>
            </a:lvl1pPr>
          </a:lstStyle>
          <a:p>
            <a:r>
              <a:rPr lang="en-US" sz="2000" dirty="0"/>
              <a:t>System and Visibility Tools</a:t>
            </a:r>
            <a:endParaRPr sz="2000" dirty="0"/>
          </a:p>
        </p:txBody>
      </p:sp>
      <p:sp>
        <p:nvSpPr>
          <p:cNvPr id="41" name="TextBox 40">
            <a:extLst>
              <a:ext uri="{FF2B5EF4-FFF2-40B4-BE49-F238E27FC236}">
                <a16:creationId xmlns:a16="http://schemas.microsoft.com/office/drawing/2014/main" id="{814BAC87-7B14-4D19-A218-26E98E661CB2}"/>
              </a:ext>
            </a:extLst>
          </p:cNvPr>
          <p:cNvSpPr txBox="1"/>
          <p:nvPr/>
        </p:nvSpPr>
        <p:spPr>
          <a:xfrm>
            <a:off x="4357668" y="2437862"/>
            <a:ext cx="7376639" cy="22467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endParaRPr lang="en-GB" sz="2000" b="1" dirty="0">
              <a:solidFill>
                <a:schemeClr val="tx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GB" sz="2000" b="1" dirty="0">
                <a:solidFill>
                  <a:schemeClr val="tx1"/>
                </a:solidFill>
                <a:latin typeface="Arial" panose="020B0604020202020204" pitchFamily="34" charset="0"/>
                <a:cs typeface="Arial" panose="020B0604020202020204" pitchFamily="34" charset="0"/>
              </a:rPr>
              <a:t>Inventory Management Systems (IMS) </a:t>
            </a:r>
          </a:p>
          <a:p>
            <a:pPr marL="342900" marR="0" indent="-342900" algn="l" defTabSz="914400" rtl="0" fontAlgn="auto" latinLnBrk="0" hangingPunct="0">
              <a:lnSpc>
                <a:spcPct val="100000"/>
              </a:lnSpc>
              <a:spcBef>
                <a:spcPts val="0"/>
              </a:spcBef>
              <a:spcAft>
                <a:spcPts val="0"/>
              </a:spcAft>
              <a:buClrTx/>
              <a:buSzTx/>
              <a:buFont typeface="Wingdings" panose="05000000000000000000" pitchFamily="2" charset="2"/>
              <a:buChar char="Ø"/>
              <a:tabLst/>
            </a:pPr>
            <a:r>
              <a:rPr kumimoji="0" lang="en-US" sz="2000" b="1"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rPr>
              <a:t>Warehouse Management System </a:t>
            </a:r>
            <a:r>
              <a:rPr lang="en-US" sz="2000" b="1" dirty="0">
                <a:latin typeface="Arial" panose="020B0604020202020204" pitchFamily="34" charset="0"/>
                <a:cs typeface="Arial" panose="020B0604020202020204" pitchFamily="34" charset="0"/>
              </a:rPr>
              <a:t>(WMS)</a:t>
            </a:r>
          </a:p>
          <a:p>
            <a:pPr marL="342900" marR="0" indent="-342900" algn="l" defTabSz="914400" rtl="0" fontAlgn="auto" latinLnBrk="0" hangingPunct="0">
              <a:lnSpc>
                <a:spcPct val="100000"/>
              </a:lnSpc>
              <a:spcBef>
                <a:spcPts val="0"/>
              </a:spcBef>
              <a:spcAft>
                <a:spcPts val="0"/>
              </a:spcAft>
              <a:buClrTx/>
              <a:buSzTx/>
              <a:buFont typeface="Wingdings" panose="05000000000000000000" pitchFamily="2" charset="2"/>
              <a:buChar char="Ø"/>
              <a:tabLst/>
            </a:pPr>
            <a:r>
              <a:rPr lang="en-US" sz="2000" b="1" dirty="0">
                <a:latin typeface="Arial" panose="020B0604020202020204" pitchFamily="34" charset="0"/>
                <a:cs typeface="Arial" panose="020B0604020202020204" pitchFamily="34" charset="0"/>
              </a:rPr>
              <a:t>Finance and Accounting</a:t>
            </a:r>
          </a:p>
          <a:p>
            <a:pPr marR="0" algn="l" defTabSz="914400" rtl="0" fontAlgn="auto" latinLnBrk="0" hangingPunct="0">
              <a:lnSpc>
                <a:spcPct val="100000"/>
              </a:lnSpc>
              <a:spcBef>
                <a:spcPts val="0"/>
              </a:spcBef>
              <a:spcAft>
                <a:spcPts val="0"/>
              </a:spcAft>
              <a:buClrTx/>
              <a:buSzTx/>
              <a:tabLst/>
            </a:pPr>
            <a:r>
              <a:rPr lang="en-US" sz="2000" b="1" dirty="0">
                <a:latin typeface="Arial" panose="020B0604020202020204" pitchFamily="34" charset="0"/>
                <a:cs typeface="Arial" panose="020B0604020202020204" pitchFamily="34" charset="0"/>
              </a:rPr>
              <a:t>  </a:t>
            </a:r>
          </a:p>
          <a:p>
            <a:pPr marL="342900" marR="0" indent="-342900" algn="l" defTabSz="914400" rtl="0" fontAlgn="auto" latinLnBrk="0" hangingPunct="0">
              <a:lnSpc>
                <a:spcPct val="100000"/>
              </a:lnSpc>
              <a:spcBef>
                <a:spcPts val="0"/>
              </a:spcBef>
              <a:spcAft>
                <a:spcPts val="0"/>
              </a:spcAft>
              <a:buClrTx/>
              <a:buSzTx/>
              <a:buFont typeface="Courier New" panose="02070309020205020404" pitchFamily="49" charset="0"/>
              <a:buChar char="o"/>
              <a:tabLst/>
            </a:pPr>
            <a:endParaRPr lang="en-US" sz="2000" b="1" dirty="0">
              <a:latin typeface="Arial" panose="020B0604020202020204" pitchFamily="34" charset="0"/>
              <a:cs typeface="Arial" panose="020B0604020202020204" pitchFamily="34" charset="0"/>
            </a:endParaRPr>
          </a:p>
          <a:p>
            <a:pPr marR="0" algn="l" defTabSz="914400" rtl="0" fontAlgn="auto" latinLnBrk="0" hangingPunct="0">
              <a:lnSpc>
                <a:spcPct val="100000"/>
              </a:lnSpc>
              <a:spcBef>
                <a:spcPts val="0"/>
              </a:spcBef>
              <a:spcAft>
                <a:spcPts val="0"/>
              </a:spcAft>
              <a:buClrTx/>
              <a:buSzTx/>
              <a:tabLst/>
            </a:pPr>
            <a:endParaRPr kumimoji="0" lang="en-US" sz="2000" b="1"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pic>
        <p:nvPicPr>
          <p:cNvPr id="14" name="Picture 13">
            <a:extLst>
              <a:ext uri="{FF2B5EF4-FFF2-40B4-BE49-F238E27FC236}">
                <a16:creationId xmlns:a16="http://schemas.microsoft.com/office/drawing/2014/main" id="{7826578B-1ED4-4B99-AA23-6F8800DF3B71}"/>
              </a:ext>
            </a:extLst>
          </p:cNvPr>
          <p:cNvPicPr>
            <a:picLocks noChangeAspect="1"/>
          </p:cNvPicPr>
          <p:nvPr/>
        </p:nvPicPr>
        <p:blipFill>
          <a:blip r:embed="rId4"/>
          <a:stretch>
            <a:fillRect/>
          </a:stretch>
        </p:blipFill>
        <p:spPr>
          <a:xfrm>
            <a:off x="9565282" y="2735558"/>
            <a:ext cx="817353" cy="438863"/>
          </a:xfrm>
          <a:prstGeom prst="rect">
            <a:avLst/>
          </a:prstGeom>
        </p:spPr>
      </p:pic>
      <p:pic>
        <p:nvPicPr>
          <p:cNvPr id="42" name="Picture 2">
            <a:extLst>
              <a:ext uri="{FF2B5EF4-FFF2-40B4-BE49-F238E27FC236}">
                <a16:creationId xmlns:a16="http://schemas.microsoft.com/office/drawing/2014/main" id="{47D9F79B-83EE-418B-A3B2-8DD67AE388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9785" y="3181186"/>
            <a:ext cx="1256232" cy="43886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descr="Dynamics 365 | Business Central | Microsoft ERP Implementer">
            <a:extLst>
              <a:ext uri="{FF2B5EF4-FFF2-40B4-BE49-F238E27FC236}">
                <a16:creationId xmlns:a16="http://schemas.microsoft.com/office/drawing/2014/main" id="{3A3127FE-9D33-4C4C-92D7-5552B5801AB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75407" y="3454442"/>
            <a:ext cx="1678620" cy="496901"/>
          </a:xfrm>
          <a:prstGeom prst="rect">
            <a:avLst/>
          </a:prstGeom>
          <a:noFill/>
          <a:extLst>
            <a:ext uri="{909E8E84-426E-40DD-AFC4-6F175D3DCCD1}">
              <a14:hiddenFill xmlns:a14="http://schemas.microsoft.com/office/drawing/2010/main">
                <a:solidFill>
                  <a:srgbClr val="FFFFFF"/>
                </a:solidFill>
              </a14:hiddenFill>
            </a:ext>
          </a:extLst>
        </p:spPr>
      </p:pic>
      <p:sp>
        <p:nvSpPr>
          <p:cNvPr id="44" name="Import Deconsolidation">
            <a:extLst>
              <a:ext uri="{FF2B5EF4-FFF2-40B4-BE49-F238E27FC236}">
                <a16:creationId xmlns:a16="http://schemas.microsoft.com/office/drawing/2014/main" id="{068A3BBB-4968-41FE-A6E2-24B4622DF786}"/>
              </a:ext>
            </a:extLst>
          </p:cNvPr>
          <p:cNvSpPr/>
          <p:nvPr/>
        </p:nvSpPr>
        <p:spPr>
          <a:xfrm>
            <a:off x="340437" y="3951668"/>
            <a:ext cx="3856340" cy="725964"/>
          </a:xfrm>
          <a:prstGeom prst="roundRect">
            <a:avLst>
              <a:gd name="adj" fmla="val 16158"/>
            </a:avLst>
          </a:prstGeom>
          <a:solidFill>
            <a:srgbClr val="0A2264"/>
          </a:solidFill>
          <a:ln w="12700">
            <a:miter lim="400000"/>
          </a:ln>
          <a:effectLst>
            <a:outerShdw blurRad="381000" dist="119618" rotWithShape="0">
              <a:srgbClr val="000000">
                <a:alpha val="75000"/>
              </a:srgbClr>
            </a:outerShdw>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lstStyle>
            <a:lvl1pPr algn="ctr">
              <a:defRPr sz="2500" b="1">
                <a:solidFill>
                  <a:srgbClr val="FFFFFF"/>
                </a:solidFill>
                <a:latin typeface="Arial"/>
                <a:ea typeface="Arial"/>
                <a:cs typeface="Arial"/>
                <a:sym typeface="Arial"/>
              </a:defRPr>
            </a:lvl1pPr>
          </a:lstStyle>
          <a:p>
            <a:r>
              <a:rPr lang="en-US" sz="2000" dirty="0"/>
              <a:t>Security </a:t>
            </a:r>
            <a:endParaRPr sz="2000" dirty="0"/>
          </a:p>
        </p:txBody>
      </p:sp>
      <p:sp>
        <p:nvSpPr>
          <p:cNvPr id="15" name="Rectangle 14">
            <a:extLst>
              <a:ext uri="{FF2B5EF4-FFF2-40B4-BE49-F238E27FC236}">
                <a16:creationId xmlns:a16="http://schemas.microsoft.com/office/drawing/2014/main" id="{126200BF-7441-40CF-BE04-3891418A2CED}"/>
              </a:ext>
            </a:extLst>
          </p:cNvPr>
          <p:cNvSpPr/>
          <p:nvPr/>
        </p:nvSpPr>
        <p:spPr>
          <a:xfrm>
            <a:off x="4357667" y="4031915"/>
            <a:ext cx="7226339" cy="707886"/>
          </a:xfrm>
          <a:prstGeom prst="rect">
            <a:avLst/>
          </a:prstGeom>
        </p:spPr>
        <p:txBody>
          <a:bodyPr wrap="square">
            <a:spAutoFit/>
          </a:bodyPr>
          <a:lstStyle/>
          <a:p>
            <a:pPr marL="285750" indent="-285750">
              <a:buFont typeface="Wingdings" panose="05000000000000000000" pitchFamily="2" charset="2"/>
              <a:buChar char="Ø"/>
            </a:pPr>
            <a:r>
              <a:rPr lang="en-US" sz="2000" b="1" dirty="0">
                <a:latin typeface="Arial" panose="020B0604020202020204" pitchFamily="34" charset="0"/>
                <a:cs typeface="Arial" panose="020B0604020202020204" pitchFamily="34" charset="0"/>
              </a:rPr>
              <a:t>Security guards on 24/7; 43 CCTV cameras, burglar alarm system</a:t>
            </a:r>
          </a:p>
        </p:txBody>
      </p:sp>
      <p:sp>
        <p:nvSpPr>
          <p:cNvPr id="20" name="Import Deconsolidation">
            <a:extLst>
              <a:ext uri="{FF2B5EF4-FFF2-40B4-BE49-F238E27FC236}">
                <a16:creationId xmlns:a16="http://schemas.microsoft.com/office/drawing/2014/main" id="{295AEC3A-38DB-43BC-BDF6-C5B66F3835D3}"/>
              </a:ext>
            </a:extLst>
          </p:cNvPr>
          <p:cNvSpPr/>
          <p:nvPr/>
        </p:nvSpPr>
        <p:spPr>
          <a:xfrm>
            <a:off x="340437" y="5044644"/>
            <a:ext cx="3856340" cy="725964"/>
          </a:xfrm>
          <a:prstGeom prst="roundRect">
            <a:avLst>
              <a:gd name="adj" fmla="val 16158"/>
            </a:avLst>
          </a:prstGeom>
          <a:solidFill>
            <a:srgbClr val="0A2264"/>
          </a:solidFill>
          <a:ln w="12700">
            <a:miter lim="400000"/>
          </a:ln>
          <a:effectLst>
            <a:outerShdw blurRad="381000" dist="119618" rotWithShape="0">
              <a:srgbClr val="000000">
                <a:alpha val="75000"/>
              </a:srgbClr>
            </a:outerShdw>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lstStyle>
            <a:lvl1pPr algn="ctr">
              <a:defRPr sz="2500" b="1">
                <a:solidFill>
                  <a:srgbClr val="FFFFFF"/>
                </a:solidFill>
                <a:latin typeface="Arial"/>
                <a:ea typeface="Arial"/>
                <a:cs typeface="Arial"/>
                <a:sym typeface="Arial"/>
              </a:defRPr>
            </a:lvl1pPr>
          </a:lstStyle>
          <a:p>
            <a:r>
              <a:rPr lang="en-US" sz="2000" dirty="0"/>
              <a:t>Manpower </a:t>
            </a:r>
            <a:endParaRPr sz="2000" dirty="0"/>
          </a:p>
        </p:txBody>
      </p:sp>
      <p:sp>
        <p:nvSpPr>
          <p:cNvPr id="21" name="Rectangle 20">
            <a:extLst>
              <a:ext uri="{FF2B5EF4-FFF2-40B4-BE49-F238E27FC236}">
                <a16:creationId xmlns:a16="http://schemas.microsoft.com/office/drawing/2014/main" id="{2DFD5379-42C9-4D85-AB49-BC01A3B49420}"/>
              </a:ext>
            </a:extLst>
          </p:cNvPr>
          <p:cNvSpPr/>
          <p:nvPr/>
        </p:nvSpPr>
        <p:spPr>
          <a:xfrm>
            <a:off x="4357666" y="5028812"/>
            <a:ext cx="7226339" cy="400110"/>
          </a:xfrm>
          <a:prstGeom prst="rect">
            <a:avLst/>
          </a:prstGeom>
        </p:spPr>
        <p:txBody>
          <a:bodyPr wrap="square">
            <a:spAutoFit/>
          </a:bodyPr>
          <a:lstStyle/>
          <a:p>
            <a:pPr marL="285750" indent="-285750">
              <a:buFont typeface="Wingdings" panose="05000000000000000000" pitchFamily="2" charset="2"/>
              <a:buChar char="Ø"/>
            </a:pPr>
            <a:r>
              <a:rPr lang="en-US" sz="2000" b="1" dirty="0">
                <a:latin typeface="Arial" panose="020B0604020202020204" pitchFamily="34" charset="0"/>
                <a:cs typeface="Arial" panose="020B0604020202020204" pitchFamily="34" charset="0"/>
              </a:rPr>
              <a:t>With a total of Eighteen (17) manpower </a:t>
            </a:r>
          </a:p>
        </p:txBody>
      </p:sp>
    </p:spTree>
    <p:extLst>
      <p:ext uri="{BB962C8B-B14F-4D97-AF65-F5344CB8AC3E}">
        <p14:creationId xmlns:p14="http://schemas.microsoft.com/office/powerpoint/2010/main" val="400787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C7F1D013-BDE6-1952-00D1-8A4AECC38CED}"/>
              </a:ext>
            </a:extLst>
          </p:cNvPr>
          <p:cNvCxnSpPr>
            <a:cxnSpLocks/>
          </p:cNvCxnSpPr>
          <p:nvPr/>
        </p:nvCxnSpPr>
        <p:spPr>
          <a:xfrm flipV="1">
            <a:off x="39118" y="660252"/>
            <a:ext cx="12092574" cy="635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BE0583F7-F977-1557-4251-397931EEE208}"/>
              </a:ext>
            </a:extLst>
          </p:cNvPr>
          <p:cNvGrpSpPr/>
          <p:nvPr/>
        </p:nvGrpSpPr>
        <p:grpSpPr>
          <a:xfrm>
            <a:off x="23620" y="6432641"/>
            <a:ext cx="12168380" cy="402348"/>
            <a:chOff x="8122" y="6401644"/>
            <a:chExt cx="12168380" cy="427057"/>
          </a:xfrm>
        </p:grpSpPr>
        <p:sp>
          <p:nvSpPr>
            <p:cNvPr id="9" name="Arrow: Pentagon 5">
              <a:extLst>
                <a:ext uri="{FF2B5EF4-FFF2-40B4-BE49-F238E27FC236}">
                  <a16:creationId xmlns:a16="http://schemas.microsoft.com/office/drawing/2014/main" id="{80377D47-2C16-66C7-0A5A-38F1DFE391FC}"/>
                </a:ext>
              </a:extLst>
            </p:cNvPr>
            <p:cNvSpPr/>
            <p:nvPr/>
          </p:nvSpPr>
          <p:spPr>
            <a:xfrm>
              <a:off x="8122" y="6401644"/>
              <a:ext cx="11138000" cy="427057"/>
            </a:xfrm>
            <a:prstGeom prst="homePlat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latin typeface="Arial" panose="020B0604020202020204" pitchFamily="34" charset="0"/>
                  <a:cs typeface="Arial" panose="020B0604020202020204" pitchFamily="34" charset="0"/>
                </a:rPr>
                <a:t>”CREATIVE  LOGISTIC SOLUTIONS”</a:t>
              </a:r>
            </a:p>
          </p:txBody>
        </p:sp>
        <p:sp>
          <p:nvSpPr>
            <p:cNvPr id="11" name="Arrow: Chevron 7">
              <a:extLst>
                <a:ext uri="{FF2B5EF4-FFF2-40B4-BE49-F238E27FC236}">
                  <a16:creationId xmlns:a16="http://schemas.microsoft.com/office/drawing/2014/main" id="{F301C65A-3B21-913A-F0BB-7203FEE3A7D3}"/>
                </a:ext>
              </a:extLst>
            </p:cNvPr>
            <p:cNvSpPr/>
            <p:nvPr/>
          </p:nvSpPr>
          <p:spPr>
            <a:xfrm>
              <a:off x="10960519" y="6401644"/>
              <a:ext cx="1215983" cy="426306"/>
            </a:xfrm>
            <a:prstGeom prst="chevr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solidFill>
                  <a:schemeClr val="tx1"/>
                </a:solidFill>
              </a:endParaRPr>
            </a:p>
          </p:txBody>
        </p:sp>
      </p:grpSp>
      <p:pic>
        <p:nvPicPr>
          <p:cNvPr id="12" name="Picture 11">
            <a:extLst>
              <a:ext uri="{FF2B5EF4-FFF2-40B4-BE49-F238E27FC236}">
                <a16:creationId xmlns:a16="http://schemas.microsoft.com/office/drawing/2014/main" id="{751E2358-115D-661F-54E4-D8854430D7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343" y="22034"/>
            <a:ext cx="1042365" cy="620456"/>
          </a:xfrm>
          <a:prstGeom prst="rect">
            <a:avLst/>
          </a:prstGeom>
        </p:spPr>
      </p:pic>
      <p:sp>
        <p:nvSpPr>
          <p:cNvPr id="13" name="Title 1">
            <a:extLst>
              <a:ext uri="{FF2B5EF4-FFF2-40B4-BE49-F238E27FC236}">
                <a16:creationId xmlns:a16="http://schemas.microsoft.com/office/drawing/2014/main" id="{0C612A67-1D39-42AF-4A0A-984AB45DA3A7}"/>
              </a:ext>
            </a:extLst>
          </p:cNvPr>
          <p:cNvSpPr txBox="1">
            <a:spLocks/>
          </p:cNvSpPr>
          <p:nvPr/>
        </p:nvSpPr>
        <p:spPr>
          <a:xfrm>
            <a:off x="1051722" y="30201"/>
            <a:ext cx="10974526" cy="71845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rial" panose="020B0604020202020204" pitchFamily="34" charset="0"/>
                <a:cs typeface="Arial" panose="020B0604020202020204" pitchFamily="34" charset="0"/>
              </a:rPr>
              <a:t>Our Services &amp; Capabilities</a:t>
            </a:r>
            <a:endParaRPr lang="en-US" sz="2800" b="1" i="1" dirty="0">
              <a:latin typeface="Arial" panose="020B0604020202020204" pitchFamily="34" charset="0"/>
              <a:cs typeface="Arial" panose="020B0604020202020204" pitchFamily="34" charset="0"/>
            </a:endParaRPr>
          </a:p>
        </p:txBody>
      </p:sp>
      <p:sp>
        <p:nvSpPr>
          <p:cNvPr id="34" name="Import Deconsolidation">
            <a:extLst>
              <a:ext uri="{FF2B5EF4-FFF2-40B4-BE49-F238E27FC236}">
                <a16:creationId xmlns:a16="http://schemas.microsoft.com/office/drawing/2014/main" id="{0804429D-9F57-47F6-A22F-C9E77F5B6F18}"/>
              </a:ext>
            </a:extLst>
          </p:cNvPr>
          <p:cNvSpPr/>
          <p:nvPr/>
        </p:nvSpPr>
        <p:spPr>
          <a:xfrm>
            <a:off x="267854" y="876594"/>
            <a:ext cx="3805535" cy="785160"/>
          </a:xfrm>
          <a:prstGeom prst="roundRect">
            <a:avLst>
              <a:gd name="adj" fmla="val 16158"/>
            </a:avLst>
          </a:prstGeom>
          <a:solidFill>
            <a:srgbClr val="0A2264"/>
          </a:solidFill>
          <a:ln w="12700">
            <a:miter lim="400000"/>
          </a:ln>
          <a:effectLst>
            <a:outerShdw blurRad="381000" dist="119618" rotWithShape="0">
              <a:srgbClr val="000000">
                <a:alpha val="75000"/>
              </a:srgbClr>
            </a:outerShdw>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lstStyle>
            <a:lvl1pPr algn="ctr">
              <a:defRPr sz="2500" b="1">
                <a:solidFill>
                  <a:srgbClr val="FFFFFF"/>
                </a:solidFill>
                <a:latin typeface="Arial"/>
                <a:ea typeface="Arial"/>
                <a:cs typeface="Arial"/>
                <a:sym typeface="Arial"/>
              </a:defRPr>
            </a:lvl1pPr>
          </a:lstStyle>
          <a:p>
            <a:r>
              <a:rPr lang="en-US" dirty="0"/>
              <a:t>Warehousing</a:t>
            </a:r>
            <a:endParaRPr dirty="0"/>
          </a:p>
        </p:txBody>
      </p:sp>
      <p:sp>
        <p:nvSpPr>
          <p:cNvPr id="35" name="TextBox 34">
            <a:extLst>
              <a:ext uri="{FF2B5EF4-FFF2-40B4-BE49-F238E27FC236}">
                <a16:creationId xmlns:a16="http://schemas.microsoft.com/office/drawing/2014/main" id="{DC655F42-7AE1-4C1B-ACC2-E4F41A21BC0A}"/>
              </a:ext>
            </a:extLst>
          </p:cNvPr>
          <p:cNvSpPr txBox="1"/>
          <p:nvPr/>
        </p:nvSpPr>
        <p:spPr>
          <a:xfrm>
            <a:off x="4404890" y="807510"/>
            <a:ext cx="7376638"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buFont typeface="Wingdings" pitchFamily="2" charset="2"/>
              <a:buChar char="q"/>
            </a:pPr>
            <a:r>
              <a:rPr lang="en-US" b="1" dirty="0">
                <a:latin typeface="Arial" panose="020B0604020202020204" pitchFamily="34" charset="0"/>
                <a:cs typeface="Arial" panose="020B0604020202020204" pitchFamily="34" charset="0"/>
              </a:rPr>
              <a:t>We provide cost effective long and short term bonded storage, consolidation and deliveries.  Our CFS ensures that cargoes are secured 24/7.  </a:t>
            </a:r>
          </a:p>
        </p:txBody>
      </p:sp>
      <p:sp>
        <p:nvSpPr>
          <p:cNvPr id="36" name="Import Deconsolidation">
            <a:extLst>
              <a:ext uri="{FF2B5EF4-FFF2-40B4-BE49-F238E27FC236}">
                <a16:creationId xmlns:a16="http://schemas.microsoft.com/office/drawing/2014/main" id="{3D6E401A-76FA-4CAA-8926-115A64CFF039}"/>
              </a:ext>
            </a:extLst>
          </p:cNvPr>
          <p:cNvSpPr/>
          <p:nvPr/>
        </p:nvSpPr>
        <p:spPr>
          <a:xfrm>
            <a:off x="267854" y="1896227"/>
            <a:ext cx="3856340" cy="867199"/>
          </a:xfrm>
          <a:prstGeom prst="roundRect">
            <a:avLst>
              <a:gd name="adj" fmla="val 16158"/>
            </a:avLst>
          </a:prstGeom>
          <a:solidFill>
            <a:srgbClr val="0A2264"/>
          </a:solidFill>
          <a:ln w="12700">
            <a:miter lim="400000"/>
          </a:ln>
          <a:effectLst>
            <a:outerShdw blurRad="381000" dist="119618" rotWithShape="0">
              <a:srgbClr val="000000">
                <a:alpha val="75000"/>
              </a:srgbClr>
            </a:outerShdw>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lstStyle>
            <a:lvl1pPr algn="ctr">
              <a:defRPr sz="2500" b="1">
                <a:solidFill>
                  <a:srgbClr val="FFFFFF"/>
                </a:solidFill>
                <a:latin typeface="Arial"/>
                <a:ea typeface="Arial"/>
                <a:cs typeface="Arial"/>
                <a:sym typeface="Arial"/>
              </a:defRPr>
            </a:lvl1pPr>
          </a:lstStyle>
          <a:p>
            <a:r>
              <a:rPr lang="en-US" dirty="0"/>
              <a:t>Import Deconsolidation</a:t>
            </a:r>
            <a:endParaRPr dirty="0"/>
          </a:p>
        </p:txBody>
      </p:sp>
      <p:sp>
        <p:nvSpPr>
          <p:cNvPr id="40" name="Import Deconsolidation">
            <a:extLst>
              <a:ext uri="{FF2B5EF4-FFF2-40B4-BE49-F238E27FC236}">
                <a16:creationId xmlns:a16="http://schemas.microsoft.com/office/drawing/2014/main" id="{C9CD6D26-7001-4CF9-8FAE-7C1F87C39305}"/>
              </a:ext>
            </a:extLst>
          </p:cNvPr>
          <p:cNvSpPr/>
          <p:nvPr/>
        </p:nvSpPr>
        <p:spPr>
          <a:xfrm>
            <a:off x="247225" y="2997899"/>
            <a:ext cx="3856340" cy="867199"/>
          </a:xfrm>
          <a:prstGeom prst="roundRect">
            <a:avLst>
              <a:gd name="adj" fmla="val 16158"/>
            </a:avLst>
          </a:prstGeom>
          <a:solidFill>
            <a:srgbClr val="0A2264"/>
          </a:solidFill>
          <a:ln w="12700">
            <a:miter lim="400000"/>
          </a:ln>
          <a:effectLst>
            <a:outerShdw blurRad="381000" dist="119618" rotWithShape="0">
              <a:srgbClr val="000000">
                <a:alpha val="75000"/>
              </a:srgbClr>
            </a:outerShdw>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lstStyle>
            <a:lvl1pPr algn="ctr">
              <a:defRPr sz="2500" b="1">
                <a:solidFill>
                  <a:srgbClr val="FFFFFF"/>
                </a:solidFill>
                <a:latin typeface="Arial"/>
                <a:ea typeface="Arial"/>
                <a:cs typeface="Arial"/>
                <a:sym typeface="Arial"/>
              </a:defRPr>
            </a:lvl1pPr>
          </a:lstStyle>
          <a:p>
            <a:r>
              <a:rPr lang="en-US" dirty="0"/>
              <a:t>Cross Docking &amp; Transloading</a:t>
            </a:r>
            <a:endParaRPr dirty="0"/>
          </a:p>
        </p:txBody>
      </p:sp>
      <p:sp>
        <p:nvSpPr>
          <p:cNvPr id="2" name="Rectangle 1">
            <a:extLst>
              <a:ext uri="{FF2B5EF4-FFF2-40B4-BE49-F238E27FC236}">
                <a16:creationId xmlns:a16="http://schemas.microsoft.com/office/drawing/2014/main" id="{7C429C16-14C2-402A-9A1D-AC2FEB5DE93A}"/>
              </a:ext>
            </a:extLst>
          </p:cNvPr>
          <p:cNvSpPr/>
          <p:nvPr/>
        </p:nvSpPr>
        <p:spPr>
          <a:xfrm>
            <a:off x="4404890" y="1838839"/>
            <a:ext cx="7456958" cy="923330"/>
          </a:xfrm>
          <a:prstGeom prst="rect">
            <a:avLst/>
          </a:prstGeom>
        </p:spPr>
        <p:txBody>
          <a:bodyPr wrap="square">
            <a:spAutoFit/>
          </a:bodyPr>
          <a:lstStyle/>
          <a:p>
            <a:pPr marL="285750" indent="-285750">
              <a:buFont typeface="Wingdings" pitchFamily="2" charset="2"/>
              <a:buChar char="q"/>
            </a:pPr>
            <a:r>
              <a:rPr lang="en-US" b="1" dirty="0">
                <a:latin typeface="Arial" panose="020B0604020202020204" pitchFamily="34" charset="0"/>
                <a:cs typeface="Arial" panose="020B0604020202020204" pitchFamily="34" charset="0"/>
              </a:rPr>
              <a:t>Containers that are not yet cleared from Customs are moved to our CFS for stripping and cargoes are sorted based on P.O’s, SKUs, Carton Markings etc. as required by the customers</a:t>
            </a:r>
          </a:p>
        </p:txBody>
      </p:sp>
      <p:sp>
        <p:nvSpPr>
          <p:cNvPr id="5" name="Rectangle 4">
            <a:extLst>
              <a:ext uri="{FF2B5EF4-FFF2-40B4-BE49-F238E27FC236}">
                <a16:creationId xmlns:a16="http://schemas.microsoft.com/office/drawing/2014/main" id="{4C7525BF-8E27-4CDC-AB36-4797A866E19D}"/>
              </a:ext>
            </a:extLst>
          </p:cNvPr>
          <p:cNvSpPr/>
          <p:nvPr/>
        </p:nvSpPr>
        <p:spPr>
          <a:xfrm>
            <a:off x="4358125" y="2967335"/>
            <a:ext cx="7726801" cy="923330"/>
          </a:xfrm>
          <a:prstGeom prst="rect">
            <a:avLst/>
          </a:prstGeom>
        </p:spPr>
        <p:txBody>
          <a:bodyPr wrap="square">
            <a:spAutoFit/>
          </a:bodyPr>
          <a:lstStyle/>
          <a:p>
            <a:pPr marL="285750" indent="-285750">
              <a:buFont typeface="Wingdings" pitchFamily="2" charset="2"/>
              <a:buChar char="q"/>
            </a:pPr>
            <a:r>
              <a:rPr lang="en-US" b="1" dirty="0">
                <a:latin typeface="Arial" panose="020B0604020202020204" pitchFamily="34" charset="0"/>
                <a:cs typeface="Arial" panose="020B0604020202020204" pitchFamily="34" charset="0"/>
              </a:rPr>
              <a:t>Cross-docking services can be performed in the CFS where movement of goods are transported immediately from one location to another.</a:t>
            </a:r>
          </a:p>
        </p:txBody>
      </p:sp>
      <p:sp>
        <p:nvSpPr>
          <p:cNvPr id="20" name="Export Consolidation">
            <a:extLst>
              <a:ext uri="{FF2B5EF4-FFF2-40B4-BE49-F238E27FC236}">
                <a16:creationId xmlns:a16="http://schemas.microsoft.com/office/drawing/2014/main" id="{524D352D-CF9C-436D-A53B-4618E31AB4FD}"/>
              </a:ext>
            </a:extLst>
          </p:cNvPr>
          <p:cNvSpPr/>
          <p:nvPr/>
        </p:nvSpPr>
        <p:spPr>
          <a:xfrm>
            <a:off x="247224" y="4094575"/>
            <a:ext cx="3876969" cy="942930"/>
          </a:xfrm>
          <a:prstGeom prst="roundRect">
            <a:avLst>
              <a:gd name="adj" fmla="val 16158"/>
            </a:avLst>
          </a:prstGeom>
          <a:solidFill>
            <a:srgbClr val="0A2264"/>
          </a:solidFill>
          <a:ln w="12700">
            <a:miter lim="400000"/>
          </a:ln>
          <a:effectLst>
            <a:outerShdw blurRad="381000" dist="119618"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defRPr sz="2500" b="1">
                <a:solidFill>
                  <a:srgbClr val="FFFFFF"/>
                </a:solidFill>
                <a:latin typeface="Arial"/>
                <a:ea typeface="Arial"/>
                <a:cs typeface="Arial"/>
                <a:sym typeface="Arial"/>
              </a:defRPr>
            </a:lvl1pPr>
          </a:lstStyle>
          <a:p>
            <a:r>
              <a:rPr lang="en-US" dirty="0"/>
              <a:t>Export Consolidation</a:t>
            </a:r>
            <a:endParaRPr dirty="0"/>
          </a:p>
        </p:txBody>
      </p:sp>
      <p:sp>
        <p:nvSpPr>
          <p:cNvPr id="22" name="TextBox 21">
            <a:extLst>
              <a:ext uri="{FF2B5EF4-FFF2-40B4-BE49-F238E27FC236}">
                <a16:creationId xmlns:a16="http://schemas.microsoft.com/office/drawing/2014/main" id="{581308A2-3C8A-48DE-9809-48D0B2CF6347}"/>
              </a:ext>
            </a:extLst>
          </p:cNvPr>
          <p:cNvSpPr txBox="1"/>
          <p:nvPr/>
        </p:nvSpPr>
        <p:spPr>
          <a:xfrm>
            <a:off x="4382055" y="3985650"/>
            <a:ext cx="7702871"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Wingdings" pitchFamily="2" charset="2"/>
              <a:buChar char="q"/>
              <a:tabLst/>
            </a:pPr>
            <a:r>
              <a:rPr lang="en-US" dirty="0">
                <a:latin typeface="Arial Rounded MT Bold" panose="020F0704030504030204" pitchFamily="34" charset="77"/>
                <a:cs typeface="Arial" panose="020B0604020202020204" pitchFamily="34" charset="0"/>
              </a:rPr>
              <a:t>Cargoes for export are loaded into the container following the client’s loading instruction and requirements.  (fumigation, crating, palletization, plastic wrapping, labelling)</a:t>
            </a:r>
            <a:endParaRPr kumimoji="0" lang="en-US" b="0" i="0" u="none" strike="noStrike" cap="none" spc="0" normalizeH="0" baseline="0" dirty="0">
              <a:ln>
                <a:noFill/>
              </a:ln>
              <a:solidFill>
                <a:srgbClr val="000000"/>
              </a:solidFill>
              <a:effectLst/>
              <a:uFillTx/>
              <a:latin typeface="Arial Rounded MT Bold" panose="020F0704030504030204" pitchFamily="34" charset="77"/>
              <a:cs typeface="Arial" panose="020B0604020202020204" pitchFamily="34" charset="0"/>
              <a:sym typeface="Calibri"/>
            </a:endParaRPr>
          </a:p>
        </p:txBody>
      </p:sp>
      <p:sp>
        <p:nvSpPr>
          <p:cNvPr id="16" name="Container Drayage">
            <a:extLst>
              <a:ext uri="{FF2B5EF4-FFF2-40B4-BE49-F238E27FC236}">
                <a16:creationId xmlns:a16="http://schemas.microsoft.com/office/drawing/2014/main" id="{0FEB6429-B382-4BF3-B6EA-5A1E3A1EACF9}"/>
              </a:ext>
            </a:extLst>
          </p:cNvPr>
          <p:cNvSpPr/>
          <p:nvPr/>
        </p:nvSpPr>
        <p:spPr>
          <a:xfrm>
            <a:off x="267853" y="5330969"/>
            <a:ext cx="3856339" cy="880789"/>
          </a:xfrm>
          <a:prstGeom prst="roundRect">
            <a:avLst>
              <a:gd name="adj" fmla="val 16158"/>
            </a:avLst>
          </a:prstGeom>
          <a:solidFill>
            <a:srgbClr val="0A2264"/>
          </a:solidFill>
          <a:ln w="12700">
            <a:miter lim="400000"/>
          </a:ln>
          <a:effectLst>
            <a:outerShdw blurRad="381000" dist="119618" rotWithShape="0">
              <a:srgbClr val="000000">
                <a:alpha val="75000"/>
              </a:srgbClr>
            </a:outerShdw>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lstStyle>
            <a:lvl1pPr algn="ctr">
              <a:defRPr sz="2500" b="1">
                <a:solidFill>
                  <a:srgbClr val="FFFFFF"/>
                </a:solidFill>
                <a:latin typeface="Arial"/>
                <a:ea typeface="Arial"/>
                <a:cs typeface="Arial"/>
                <a:sym typeface="Arial"/>
              </a:defRPr>
            </a:lvl1pPr>
          </a:lstStyle>
          <a:p>
            <a:r>
              <a:rPr dirty="0"/>
              <a:t>Container Drayage</a:t>
            </a:r>
          </a:p>
        </p:txBody>
      </p:sp>
      <p:sp>
        <p:nvSpPr>
          <p:cNvPr id="17" name="TextBox 16">
            <a:extLst>
              <a:ext uri="{FF2B5EF4-FFF2-40B4-BE49-F238E27FC236}">
                <a16:creationId xmlns:a16="http://schemas.microsoft.com/office/drawing/2014/main" id="{6CF9EFF5-06A0-4C9C-8B72-8930CEF70B2E}"/>
              </a:ext>
            </a:extLst>
          </p:cNvPr>
          <p:cNvSpPr txBox="1"/>
          <p:nvPr/>
        </p:nvSpPr>
        <p:spPr>
          <a:xfrm>
            <a:off x="4358125" y="5273409"/>
            <a:ext cx="7566022"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Wingdings" pitchFamily="2" charset="2"/>
              <a:buChar char="q"/>
              <a:tabLst/>
            </a:pPr>
            <a:r>
              <a:rPr kumimoji="0" lang="en-US" b="1"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rPr>
              <a:t>We provide container pick-up from the port to our CFS and container return to carrier’s container yard within the free time allowed by the carrier.</a:t>
            </a:r>
          </a:p>
        </p:txBody>
      </p:sp>
    </p:spTree>
    <p:extLst>
      <p:ext uri="{BB962C8B-B14F-4D97-AF65-F5344CB8AC3E}">
        <p14:creationId xmlns:p14="http://schemas.microsoft.com/office/powerpoint/2010/main" val="2710996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462909" y="139649"/>
            <a:ext cx="4902200" cy="439420"/>
          </a:xfrm>
          <a:prstGeom prst="rect">
            <a:avLst/>
          </a:prstGeom>
        </p:spPr>
        <p:txBody>
          <a:bodyPr vert="horz" wrap="square" lIns="0" tIns="14605" rIns="0" bIns="0" rtlCol="0">
            <a:spAutoFit/>
          </a:bodyPr>
          <a:lstStyle/>
          <a:p>
            <a:pPr marL="12700">
              <a:lnSpc>
                <a:spcPct val="100000"/>
              </a:lnSpc>
              <a:spcBef>
                <a:spcPts val="115"/>
              </a:spcBef>
            </a:pPr>
            <a:r>
              <a:rPr sz="2700" b="1" dirty="0">
                <a:solidFill>
                  <a:srgbClr val="2A1680"/>
                </a:solidFill>
                <a:latin typeface="Arial"/>
                <a:cs typeface="Arial"/>
              </a:rPr>
              <a:t>OFII</a:t>
            </a:r>
            <a:r>
              <a:rPr sz="2700" b="1" spc="-80" dirty="0">
                <a:solidFill>
                  <a:srgbClr val="2A1680"/>
                </a:solidFill>
                <a:latin typeface="Arial"/>
                <a:cs typeface="Arial"/>
              </a:rPr>
              <a:t> </a:t>
            </a:r>
            <a:r>
              <a:rPr sz="2700" b="1" dirty="0">
                <a:solidFill>
                  <a:srgbClr val="2A1680"/>
                </a:solidFill>
                <a:latin typeface="Arial"/>
                <a:cs typeface="Arial"/>
              </a:rPr>
              <a:t>Services</a:t>
            </a:r>
            <a:r>
              <a:rPr sz="2700" b="1" spc="-60" dirty="0">
                <a:solidFill>
                  <a:srgbClr val="2A1680"/>
                </a:solidFill>
                <a:latin typeface="Arial"/>
                <a:cs typeface="Arial"/>
              </a:rPr>
              <a:t> </a:t>
            </a:r>
            <a:r>
              <a:rPr sz="2700" b="1" dirty="0">
                <a:solidFill>
                  <a:srgbClr val="2A1680"/>
                </a:solidFill>
                <a:latin typeface="Arial"/>
                <a:cs typeface="Arial"/>
              </a:rPr>
              <a:t>and</a:t>
            </a:r>
            <a:r>
              <a:rPr sz="2700" b="1" spc="-60" dirty="0">
                <a:solidFill>
                  <a:srgbClr val="2A1680"/>
                </a:solidFill>
                <a:latin typeface="Arial"/>
                <a:cs typeface="Arial"/>
              </a:rPr>
              <a:t> </a:t>
            </a:r>
            <a:r>
              <a:rPr sz="2700" b="1" spc="-10" dirty="0">
                <a:solidFill>
                  <a:srgbClr val="2A1680"/>
                </a:solidFill>
                <a:latin typeface="Arial"/>
                <a:cs typeface="Arial"/>
              </a:rPr>
              <a:t>Capabilities</a:t>
            </a:r>
            <a:endParaRPr sz="2700">
              <a:latin typeface="Arial"/>
              <a:cs typeface="Arial"/>
            </a:endParaRPr>
          </a:p>
        </p:txBody>
      </p:sp>
      <p:sp>
        <p:nvSpPr>
          <p:cNvPr id="3" name="object 3"/>
          <p:cNvSpPr txBox="1">
            <a:spLocks noGrp="1"/>
          </p:cNvSpPr>
          <p:nvPr>
            <p:ph type="title"/>
          </p:nvPr>
        </p:nvSpPr>
        <p:spPr>
          <a:xfrm>
            <a:off x="5548376" y="1148918"/>
            <a:ext cx="5092700" cy="454025"/>
          </a:xfrm>
          <a:prstGeom prst="rect">
            <a:avLst/>
          </a:prstGeom>
        </p:spPr>
        <p:txBody>
          <a:bodyPr vert="horz" wrap="square" lIns="0" tIns="13970" rIns="0" bIns="0" rtlCol="0">
            <a:spAutoFit/>
          </a:bodyPr>
          <a:lstStyle/>
          <a:p>
            <a:pPr marL="12700">
              <a:lnSpc>
                <a:spcPct val="100000"/>
              </a:lnSpc>
              <a:spcBef>
                <a:spcPts val="110"/>
              </a:spcBef>
            </a:pPr>
            <a:r>
              <a:rPr sz="2800" u="sng" dirty="0">
                <a:uFill>
                  <a:solidFill>
                    <a:srgbClr val="092062"/>
                  </a:solidFill>
                </a:uFill>
              </a:rPr>
              <a:t>MANILA</a:t>
            </a:r>
            <a:r>
              <a:rPr sz="2800" u="sng" spc="-204" dirty="0">
                <a:uFill>
                  <a:solidFill>
                    <a:srgbClr val="092062"/>
                  </a:solidFill>
                </a:uFill>
              </a:rPr>
              <a:t> </a:t>
            </a:r>
            <a:r>
              <a:rPr sz="2800" u="sng" dirty="0">
                <a:uFill>
                  <a:solidFill>
                    <a:srgbClr val="092062"/>
                  </a:solidFill>
                </a:uFill>
              </a:rPr>
              <a:t>TRANSPORT</a:t>
            </a:r>
            <a:r>
              <a:rPr sz="2800" u="sng" spc="-130" dirty="0">
                <a:uFill>
                  <a:solidFill>
                    <a:srgbClr val="092062"/>
                  </a:solidFill>
                </a:uFill>
              </a:rPr>
              <a:t> </a:t>
            </a:r>
            <a:r>
              <a:rPr sz="2800" u="sng" spc="-10" dirty="0">
                <a:uFill>
                  <a:solidFill>
                    <a:srgbClr val="092062"/>
                  </a:solidFill>
                </a:uFill>
              </a:rPr>
              <a:t>GROUP</a:t>
            </a:r>
            <a:endParaRPr sz="2800"/>
          </a:p>
        </p:txBody>
      </p:sp>
      <p:sp>
        <p:nvSpPr>
          <p:cNvPr id="4" name="object 4"/>
          <p:cNvSpPr txBox="1"/>
          <p:nvPr/>
        </p:nvSpPr>
        <p:spPr>
          <a:xfrm>
            <a:off x="5533135" y="2746959"/>
            <a:ext cx="5518785" cy="636905"/>
          </a:xfrm>
          <a:prstGeom prst="rect">
            <a:avLst/>
          </a:prstGeom>
        </p:spPr>
        <p:txBody>
          <a:bodyPr vert="horz" wrap="square" lIns="0" tIns="13970" rIns="0" bIns="0" rtlCol="0">
            <a:spAutoFit/>
          </a:bodyPr>
          <a:lstStyle/>
          <a:p>
            <a:pPr marL="12700">
              <a:lnSpc>
                <a:spcPct val="100000"/>
              </a:lnSpc>
              <a:spcBef>
                <a:spcPts val="110"/>
              </a:spcBef>
            </a:pPr>
            <a:r>
              <a:rPr sz="4000" b="1" u="sng" dirty="0">
                <a:uFill>
                  <a:solidFill>
                    <a:srgbClr val="000000"/>
                  </a:solidFill>
                </a:uFill>
                <a:latin typeface="Arial"/>
                <a:cs typeface="Arial"/>
              </a:rPr>
              <a:t>Average</a:t>
            </a:r>
            <a:r>
              <a:rPr sz="4000" b="1" u="sng" spc="-100" dirty="0">
                <a:uFill>
                  <a:solidFill>
                    <a:srgbClr val="000000"/>
                  </a:solidFill>
                </a:uFill>
                <a:latin typeface="Arial"/>
                <a:cs typeface="Arial"/>
              </a:rPr>
              <a:t> </a:t>
            </a:r>
            <a:r>
              <a:rPr sz="4000" b="1" u="sng" dirty="0">
                <a:uFill>
                  <a:solidFill>
                    <a:srgbClr val="000000"/>
                  </a:solidFill>
                </a:uFill>
                <a:latin typeface="Arial"/>
                <a:cs typeface="Arial"/>
              </a:rPr>
              <a:t>150</a:t>
            </a:r>
            <a:r>
              <a:rPr sz="4000" b="1" u="sng" spc="-114" dirty="0">
                <a:uFill>
                  <a:solidFill>
                    <a:srgbClr val="000000"/>
                  </a:solidFill>
                </a:uFill>
                <a:latin typeface="Arial"/>
                <a:cs typeface="Arial"/>
              </a:rPr>
              <a:t> </a:t>
            </a:r>
            <a:r>
              <a:rPr sz="4000" b="1" u="sng" dirty="0">
                <a:uFill>
                  <a:solidFill>
                    <a:srgbClr val="000000"/>
                  </a:solidFill>
                </a:uFill>
                <a:latin typeface="Arial"/>
                <a:cs typeface="Arial"/>
              </a:rPr>
              <a:t>trips</a:t>
            </a:r>
            <a:r>
              <a:rPr sz="4000" b="1" u="sng" spc="-90" dirty="0">
                <a:uFill>
                  <a:solidFill>
                    <a:srgbClr val="000000"/>
                  </a:solidFill>
                </a:uFill>
                <a:latin typeface="Arial"/>
                <a:cs typeface="Arial"/>
              </a:rPr>
              <a:t> </a:t>
            </a:r>
            <a:r>
              <a:rPr sz="4000" b="1" u="sng" dirty="0">
                <a:uFill>
                  <a:solidFill>
                    <a:srgbClr val="000000"/>
                  </a:solidFill>
                </a:uFill>
                <a:latin typeface="Arial"/>
                <a:cs typeface="Arial"/>
              </a:rPr>
              <a:t>/</a:t>
            </a:r>
            <a:r>
              <a:rPr sz="4000" b="1" u="sng" spc="-120" dirty="0">
                <a:uFill>
                  <a:solidFill>
                    <a:srgbClr val="000000"/>
                  </a:solidFill>
                </a:uFill>
                <a:latin typeface="Arial"/>
                <a:cs typeface="Arial"/>
              </a:rPr>
              <a:t> </a:t>
            </a:r>
            <a:r>
              <a:rPr sz="4000" b="1" u="sng" spc="-25" dirty="0">
                <a:uFill>
                  <a:solidFill>
                    <a:srgbClr val="000000"/>
                  </a:solidFill>
                </a:uFill>
                <a:latin typeface="Arial"/>
                <a:cs typeface="Arial"/>
              </a:rPr>
              <a:t>day</a:t>
            </a:r>
            <a:endParaRPr sz="4000">
              <a:latin typeface="Arial"/>
              <a:cs typeface="Arial"/>
            </a:endParaRPr>
          </a:p>
        </p:txBody>
      </p:sp>
      <p:sp>
        <p:nvSpPr>
          <p:cNvPr id="5" name="object 5"/>
          <p:cNvSpPr txBox="1"/>
          <p:nvPr/>
        </p:nvSpPr>
        <p:spPr>
          <a:xfrm>
            <a:off x="4908041" y="4274642"/>
            <a:ext cx="6746875" cy="1304203"/>
          </a:xfrm>
          <a:prstGeom prst="rect">
            <a:avLst/>
          </a:prstGeom>
        </p:spPr>
        <p:txBody>
          <a:bodyPr vert="horz" wrap="square" lIns="0" tIns="13970" rIns="0" bIns="0" rtlCol="0">
            <a:spAutoFit/>
          </a:bodyPr>
          <a:lstStyle/>
          <a:p>
            <a:pPr marL="12700">
              <a:lnSpc>
                <a:spcPct val="100000"/>
              </a:lnSpc>
              <a:spcBef>
                <a:spcPts val="110"/>
              </a:spcBef>
            </a:pPr>
            <a:r>
              <a:rPr sz="2800" b="1" dirty="0">
                <a:latin typeface="Arial"/>
                <a:cs typeface="Arial"/>
              </a:rPr>
              <a:t>Office</a:t>
            </a:r>
            <a:r>
              <a:rPr sz="2800" b="1" spc="-160" dirty="0">
                <a:latin typeface="Arial"/>
                <a:cs typeface="Arial"/>
              </a:rPr>
              <a:t> </a:t>
            </a:r>
            <a:r>
              <a:rPr sz="2800" b="1" dirty="0">
                <a:latin typeface="Arial"/>
                <a:cs typeface="Arial"/>
              </a:rPr>
              <a:t>located</a:t>
            </a:r>
            <a:r>
              <a:rPr sz="2800" b="1" spc="-135" dirty="0">
                <a:latin typeface="Arial"/>
                <a:cs typeface="Arial"/>
              </a:rPr>
              <a:t> </a:t>
            </a:r>
            <a:r>
              <a:rPr sz="2800" b="1" dirty="0">
                <a:latin typeface="Arial"/>
                <a:cs typeface="Arial"/>
              </a:rPr>
              <a:t>at</a:t>
            </a:r>
            <a:r>
              <a:rPr sz="2800" b="1" spc="-140" dirty="0">
                <a:latin typeface="Arial"/>
                <a:cs typeface="Arial"/>
              </a:rPr>
              <a:t> </a:t>
            </a:r>
            <a:r>
              <a:rPr lang="en-GB" sz="2800" b="1" spc="-140" dirty="0">
                <a:latin typeface="Arial"/>
                <a:cs typeface="Arial"/>
              </a:rPr>
              <a:t>2F </a:t>
            </a:r>
            <a:r>
              <a:rPr sz="2800" b="1" dirty="0">
                <a:latin typeface="Arial"/>
                <a:cs typeface="Arial"/>
              </a:rPr>
              <a:t>Myers</a:t>
            </a:r>
            <a:r>
              <a:rPr sz="2800" b="1" spc="-70" dirty="0">
                <a:latin typeface="Arial"/>
                <a:cs typeface="Arial"/>
              </a:rPr>
              <a:t> </a:t>
            </a:r>
            <a:r>
              <a:rPr sz="2800" b="1" dirty="0">
                <a:latin typeface="Arial"/>
                <a:cs typeface="Arial"/>
              </a:rPr>
              <a:t>Building,</a:t>
            </a:r>
            <a:r>
              <a:rPr sz="2800" b="1" spc="-100" dirty="0">
                <a:latin typeface="Arial"/>
                <a:cs typeface="Arial"/>
              </a:rPr>
              <a:t> </a:t>
            </a:r>
            <a:r>
              <a:rPr sz="2800" b="1" spc="-10" dirty="0" err="1">
                <a:latin typeface="Arial"/>
                <a:cs typeface="Arial"/>
              </a:rPr>
              <a:t>Cor</a:t>
            </a:r>
            <a:r>
              <a:rPr lang="en-GB" sz="2800" b="1" spc="-10" dirty="0">
                <a:latin typeface="Arial"/>
                <a:cs typeface="Arial"/>
              </a:rPr>
              <a:t>.</a:t>
            </a:r>
            <a:endParaRPr sz="2800" dirty="0">
              <a:latin typeface="Arial"/>
              <a:cs typeface="Arial"/>
            </a:endParaRPr>
          </a:p>
          <a:p>
            <a:pPr marL="1268730" marR="355600" indent="-866140">
              <a:lnSpc>
                <a:spcPts val="3340"/>
              </a:lnSpc>
              <a:spcBef>
                <a:spcPts val="120"/>
              </a:spcBef>
            </a:pPr>
            <a:r>
              <a:rPr sz="2800" b="1" dirty="0">
                <a:latin typeface="Arial"/>
                <a:cs typeface="Arial"/>
              </a:rPr>
              <a:t>R.S.</a:t>
            </a:r>
            <a:r>
              <a:rPr sz="2800" b="1" spc="-85" dirty="0">
                <a:latin typeface="Arial"/>
                <a:cs typeface="Arial"/>
              </a:rPr>
              <a:t> </a:t>
            </a:r>
            <a:r>
              <a:rPr sz="2800" b="1" dirty="0">
                <a:latin typeface="Arial"/>
                <a:cs typeface="Arial"/>
              </a:rPr>
              <a:t>OCA</a:t>
            </a:r>
            <a:r>
              <a:rPr sz="2800" b="1" spc="-135" dirty="0">
                <a:latin typeface="Arial"/>
                <a:cs typeface="Arial"/>
              </a:rPr>
              <a:t> </a:t>
            </a:r>
            <a:r>
              <a:rPr sz="2800" b="1" dirty="0">
                <a:latin typeface="Arial"/>
                <a:cs typeface="Arial"/>
              </a:rPr>
              <a:t>&amp;</a:t>
            </a:r>
            <a:r>
              <a:rPr sz="2800" b="1" spc="-25" dirty="0">
                <a:latin typeface="Arial"/>
                <a:cs typeface="Arial"/>
              </a:rPr>
              <a:t> </a:t>
            </a:r>
            <a:r>
              <a:rPr sz="2800" b="1" dirty="0">
                <a:latin typeface="Arial"/>
                <a:cs typeface="Arial"/>
              </a:rPr>
              <a:t>A.C.</a:t>
            </a:r>
            <a:r>
              <a:rPr sz="2800" b="1" spc="-20" dirty="0">
                <a:latin typeface="Arial"/>
                <a:cs typeface="Arial"/>
              </a:rPr>
              <a:t> </a:t>
            </a:r>
            <a:r>
              <a:rPr sz="2800" b="1" dirty="0">
                <a:latin typeface="Arial"/>
                <a:cs typeface="Arial"/>
              </a:rPr>
              <a:t>Delgado</a:t>
            </a:r>
            <a:r>
              <a:rPr sz="2800" b="1" spc="-50" dirty="0">
                <a:latin typeface="Arial"/>
                <a:cs typeface="Arial"/>
              </a:rPr>
              <a:t> </a:t>
            </a:r>
            <a:r>
              <a:rPr sz="2800" b="1" dirty="0">
                <a:latin typeface="Arial"/>
                <a:cs typeface="Arial"/>
              </a:rPr>
              <a:t>St.,</a:t>
            </a:r>
            <a:r>
              <a:rPr sz="2800" b="1" spc="-65" dirty="0">
                <a:latin typeface="Arial"/>
                <a:cs typeface="Arial"/>
              </a:rPr>
              <a:t> </a:t>
            </a:r>
            <a:r>
              <a:rPr sz="2800" b="1" spc="-10" dirty="0">
                <a:latin typeface="Arial"/>
                <a:cs typeface="Arial"/>
              </a:rPr>
              <a:t>South </a:t>
            </a:r>
            <a:r>
              <a:rPr sz="2800" b="1" dirty="0">
                <a:latin typeface="Arial"/>
                <a:cs typeface="Arial"/>
              </a:rPr>
              <a:t>Harbor,</a:t>
            </a:r>
            <a:r>
              <a:rPr sz="2800" b="1" spc="-50" dirty="0">
                <a:latin typeface="Arial"/>
                <a:cs typeface="Arial"/>
              </a:rPr>
              <a:t> </a:t>
            </a:r>
            <a:r>
              <a:rPr sz="2800" b="1" dirty="0">
                <a:latin typeface="Arial"/>
                <a:cs typeface="Arial"/>
              </a:rPr>
              <a:t>Port</a:t>
            </a:r>
            <a:r>
              <a:rPr sz="2800" b="1" spc="-35" dirty="0">
                <a:latin typeface="Arial"/>
                <a:cs typeface="Arial"/>
              </a:rPr>
              <a:t> </a:t>
            </a:r>
            <a:r>
              <a:rPr sz="2800" b="1" dirty="0">
                <a:latin typeface="Arial"/>
                <a:cs typeface="Arial"/>
              </a:rPr>
              <a:t>Area,</a:t>
            </a:r>
            <a:r>
              <a:rPr sz="2800" b="1" spc="-45" dirty="0">
                <a:latin typeface="Arial"/>
                <a:cs typeface="Arial"/>
              </a:rPr>
              <a:t> </a:t>
            </a:r>
            <a:r>
              <a:rPr sz="2800" b="1" spc="-10" dirty="0">
                <a:latin typeface="Arial"/>
                <a:cs typeface="Arial"/>
              </a:rPr>
              <a:t>Manila</a:t>
            </a:r>
            <a:endParaRPr sz="2800" dirty="0">
              <a:latin typeface="Arial"/>
              <a:cs typeface="Arial"/>
            </a:endParaRPr>
          </a:p>
        </p:txBody>
      </p:sp>
      <p:grpSp>
        <p:nvGrpSpPr>
          <p:cNvPr id="6" name="object 6"/>
          <p:cNvGrpSpPr/>
          <p:nvPr/>
        </p:nvGrpSpPr>
        <p:grpSpPr>
          <a:xfrm>
            <a:off x="464184" y="1070483"/>
            <a:ext cx="4443730" cy="4354195"/>
            <a:chOff x="464184" y="1070483"/>
            <a:chExt cx="4443730" cy="4354195"/>
          </a:xfrm>
        </p:grpSpPr>
        <p:pic>
          <p:nvPicPr>
            <p:cNvPr id="7" name="object 7"/>
            <p:cNvPicPr/>
            <p:nvPr/>
          </p:nvPicPr>
          <p:blipFill>
            <a:blip r:embed="rId2" cstate="print"/>
            <a:stretch>
              <a:fillRect/>
            </a:stretch>
          </p:blipFill>
          <p:spPr>
            <a:xfrm>
              <a:off x="514108" y="3835908"/>
              <a:ext cx="4343400" cy="1588515"/>
            </a:xfrm>
            <a:prstGeom prst="rect">
              <a:avLst/>
            </a:prstGeom>
          </p:spPr>
        </p:pic>
        <p:pic>
          <p:nvPicPr>
            <p:cNvPr id="8" name="object 8"/>
            <p:cNvPicPr/>
            <p:nvPr/>
          </p:nvPicPr>
          <p:blipFill>
            <a:blip r:embed="rId3" cstate="print"/>
            <a:stretch>
              <a:fillRect/>
            </a:stretch>
          </p:blipFill>
          <p:spPr>
            <a:xfrm>
              <a:off x="1544701" y="3973703"/>
              <a:ext cx="2283714" cy="1407033"/>
            </a:xfrm>
            <a:prstGeom prst="rect">
              <a:avLst/>
            </a:prstGeom>
          </p:spPr>
        </p:pic>
        <p:sp>
          <p:nvSpPr>
            <p:cNvPr id="9" name="object 9"/>
            <p:cNvSpPr/>
            <p:nvPr/>
          </p:nvSpPr>
          <p:spPr>
            <a:xfrm>
              <a:off x="727836" y="4168775"/>
              <a:ext cx="3703320" cy="948055"/>
            </a:xfrm>
            <a:custGeom>
              <a:avLst/>
              <a:gdLst/>
              <a:ahLst/>
              <a:cxnLst/>
              <a:rect l="l" t="t" r="r" b="b"/>
              <a:pathLst>
                <a:path w="3703320" h="948054">
                  <a:moveTo>
                    <a:pt x="3550158" y="0"/>
                  </a:moveTo>
                  <a:lnTo>
                    <a:pt x="153162" y="0"/>
                  </a:lnTo>
                  <a:lnTo>
                    <a:pt x="104749" y="7874"/>
                  </a:lnTo>
                  <a:lnTo>
                    <a:pt x="62712" y="29591"/>
                  </a:lnTo>
                  <a:lnTo>
                    <a:pt x="29552" y="62737"/>
                  </a:lnTo>
                  <a:lnTo>
                    <a:pt x="7810" y="104775"/>
                  </a:lnTo>
                  <a:lnTo>
                    <a:pt x="0" y="153162"/>
                  </a:lnTo>
                  <a:lnTo>
                    <a:pt x="0" y="794766"/>
                  </a:lnTo>
                  <a:lnTo>
                    <a:pt x="7810" y="843152"/>
                  </a:lnTo>
                  <a:lnTo>
                    <a:pt x="29552" y="885317"/>
                  </a:lnTo>
                  <a:lnTo>
                    <a:pt x="62712" y="918463"/>
                  </a:lnTo>
                  <a:lnTo>
                    <a:pt x="104749" y="940181"/>
                  </a:lnTo>
                  <a:lnTo>
                    <a:pt x="153162" y="947927"/>
                  </a:lnTo>
                  <a:lnTo>
                    <a:pt x="3550158" y="947927"/>
                  </a:lnTo>
                  <a:lnTo>
                    <a:pt x="3598545" y="940181"/>
                  </a:lnTo>
                  <a:lnTo>
                    <a:pt x="3640582" y="918463"/>
                  </a:lnTo>
                  <a:lnTo>
                    <a:pt x="3673729" y="885317"/>
                  </a:lnTo>
                  <a:lnTo>
                    <a:pt x="3695573" y="843152"/>
                  </a:lnTo>
                  <a:lnTo>
                    <a:pt x="3703320" y="794766"/>
                  </a:lnTo>
                  <a:lnTo>
                    <a:pt x="3703320" y="153162"/>
                  </a:lnTo>
                  <a:lnTo>
                    <a:pt x="3695573" y="104775"/>
                  </a:lnTo>
                  <a:lnTo>
                    <a:pt x="3673729" y="62737"/>
                  </a:lnTo>
                  <a:lnTo>
                    <a:pt x="3640582" y="29591"/>
                  </a:lnTo>
                  <a:lnTo>
                    <a:pt x="3598545" y="7874"/>
                  </a:lnTo>
                  <a:lnTo>
                    <a:pt x="3550158" y="0"/>
                  </a:lnTo>
                  <a:close/>
                </a:path>
              </a:pathLst>
            </a:custGeom>
            <a:solidFill>
              <a:srgbClr val="092062"/>
            </a:solidFill>
          </p:spPr>
          <p:txBody>
            <a:bodyPr wrap="square" lIns="0" tIns="0" rIns="0" bIns="0" rtlCol="0"/>
            <a:lstStyle/>
            <a:p>
              <a:endParaRPr/>
            </a:p>
          </p:txBody>
        </p:sp>
        <p:pic>
          <p:nvPicPr>
            <p:cNvPr id="10" name="object 10"/>
            <p:cNvPicPr/>
            <p:nvPr/>
          </p:nvPicPr>
          <p:blipFill>
            <a:blip r:embed="rId4" cstate="print"/>
            <a:stretch>
              <a:fillRect/>
            </a:stretch>
          </p:blipFill>
          <p:spPr>
            <a:xfrm>
              <a:off x="464184" y="2405507"/>
              <a:ext cx="4443222" cy="1687830"/>
            </a:xfrm>
            <a:prstGeom prst="rect">
              <a:avLst/>
            </a:prstGeom>
          </p:spPr>
        </p:pic>
        <p:pic>
          <p:nvPicPr>
            <p:cNvPr id="11" name="object 11"/>
            <p:cNvPicPr/>
            <p:nvPr/>
          </p:nvPicPr>
          <p:blipFill>
            <a:blip r:embed="rId5" cstate="print"/>
            <a:stretch>
              <a:fillRect/>
            </a:stretch>
          </p:blipFill>
          <p:spPr>
            <a:xfrm>
              <a:off x="1491360" y="2592958"/>
              <a:ext cx="2388869" cy="1407033"/>
            </a:xfrm>
            <a:prstGeom prst="rect">
              <a:avLst/>
            </a:prstGeom>
          </p:spPr>
        </p:pic>
        <p:sp>
          <p:nvSpPr>
            <p:cNvPr id="12" name="object 12"/>
            <p:cNvSpPr/>
            <p:nvPr/>
          </p:nvSpPr>
          <p:spPr>
            <a:xfrm>
              <a:off x="727836" y="2788031"/>
              <a:ext cx="3703320" cy="948055"/>
            </a:xfrm>
            <a:custGeom>
              <a:avLst/>
              <a:gdLst/>
              <a:ahLst/>
              <a:cxnLst/>
              <a:rect l="l" t="t" r="r" b="b"/>
              <a:pathLst>
                <a:path w="3703320" h="948054">
                  <a:moveTo>
                    <a:pt x="3550158" y="0"/>
                  </a:moveTo>
                  <a:lnTo>
                    <a:pt x="153162" y="0"/>
                  </a:lnTo>
                  <a:lnTo>
                    <a:pt x="104749" y="7874"/>
                  </a:lnTo>
                  <a:lnTo>
                    <a:pt x="62712" y="29591"/>
                  </a:lnTo>
                  <a:lnTo>
                    <a:pt x="29552" y="62738"/>
                  </a:lnTo>
                  <a:lnTo>
                    <a:pt x="7810" y="104775"/>
                  </a:lnTo>
                  <a:lnTo>
                    <a:pt x="0" y="153162"/>
                  </a:lnTo>
                  <a:lnTo>
                    <a:pt x="0" y="794766"/>
                  </a:lnTo>
                  <a:lnTo>
                    <a:pt x="7810" y="843153"/>
                  </a:lnTo>
                  <a:lnTo>
                    <a:pt x="29552" y="885317"/>
                  </a:lnTo>
                  <a:lnTo>
                    <a:pt x="62712" y="918464"/>
                  </a:lnTo>
                  <a:lnTo>
                    <a:pt x="104749" y="940181"/>
                  </a:lnTo>
                  <a:lnTo>
                    <a:pt x="153162" y="947928"/>
                  </a:lnTo>
                  <a:lnTo>
                    <a:pt x="3550158" y="947928"/>
                  </a:lnTo>
                  <a:lnTo>
                    <a:pt x="3598545" y="940181"/>
                  </a:lnTo>
                  <a:lnTo>
                    <a:pt x="3640582" y="918464"/>
                  </a:lnTo>
                  <a:lnTo>
                    <a:pt x="3673729" y="885317"/>
                  </a:lnTo>
                  <a:lnTo>
                    <a:pt x="3695573" y="843153"/>
                  </a:lnTo>
                  <a:lnTo>
                    <a:pt x="3703320" y="794766"/>
                  </a:lnTo>
                  <a:lnTo>
                    <a:pt x="3703320" y="153162"/>
                  </a:lnTo>
                  <a:lnTo>
                    <a:pt x="3695573" y="104775"/>
                  </a:lnTo>
                  <a:lnTo>
                    <a:pt x="3673729" y="62738"/>
                  </a:lnTo>
                  <a:lnTo>
                    <a:pt x="3640582" y="29591"/>
                  </a:lnTo>
                  <a:lnTo>
                    <a:pt x="3598545" y="7874"/>
                  </a:lnTo>
                  <a:lnTo>
                    <a:pt x="3550158" y="0"/>
                  </a:lnTo>
                  <a:close/>
                </a:path>
              </a:pathLst>
            </a:custGeom>
            <a:solidFill>
              <a:srgbClr val="092062"/>
            </a:solidFill>
          </p:spPr>
          <p:txBody>
            <a:bodyPr wrap="square" lIns="0" tIns="0" rIns="0" bIns="0" rtlCol="0"/>
            <a:lstStyle/>
            <a:p>
              <a:endParaRPr/>
            </a:p>
          </p:txBody>
        </p:sp>
        <p:pic>
          <p:nvPicPr>
            <p:cNvPr id="13" name="object 13"/>
            <p:cNvPicPr/>
            <p:nvPr/>
          </p:nvPicPr>
          <p:blipFill>
            <a:blip r:embed="rId6" cstate="print"/>
            <a:stretch>
              <a:fillRect/>
            </a:stretch>
          </p:blipFill>
          <p:spPr>
            <a:xfrm>
              <a:off x="1488312" y="1070483"/>
              <a:ext cx="2182367" cy="1514856"/>
            </a:xfrm>
            <a:prstGeom prst="rect">
              <a:avLst/>
            </a:prstGeom>
          </p:spPr>
        </p:pic>
      </p:grpSp>
      <p:sp>
        <p:nvSpPr>
          <p:cNvPr id="14" name="object 14"/>
          <p:cNvSpPr txBox="1"/>
          <p:nvPr/>
        </p:nvSpPr>
        <p:spPr>
          <a:xfrm>
            <a:off x="1932558" y="3048711"/>
            <a:ext cx="1286510" cy="406400"/>
          </a:xfrm>
          <a:prstGeom prst="rect">
            <a:avLst/>
          </a:prstGeom>
        </p:spPr>
        <p:txBody>
          <a:bodyPr vert="horz" wrap="square" lIns="0" tIns="12065" rIns="0" bIns="0" rtlCol="0">
            <a:spAutoFit/>
          </a:bodyPr>
          <a:lstStyle/>
          <a:p>
            <a:pPr marL="12700">
              <a:lnSpc>
                <a:spcPct val="100000"/>
              </a:lnSpc>
              <a:spcBef>
                <a:spcPts val="95"/>
              </a:spcBef>
            </a:pPr>
            <a:r>
              <a:rPr sz="2500" b="1" spc="-10" dirty="0">
                <a:solidFill>
                  <a:srgbClr val="FFFFFF"/>
                </a:solidFill>
                <a:latin typeface="Arial"/>
                <a:cs typeface="Arial"/>
              </a:rPr>
              <a:t>Hustling</a:t>
            </a:r>
            <a:endParaRPr sz="2500">
              <a:latin typeface="Arial"/>
              <a:cs typeface="Arial"/>
            </a:endParaRPr>
          </a:p>
        </p:txBody>
      </p:sp>
      <p:sp>
        <p:nvSpPr>
          <p:cNvPr id="15" name="object 15"/>
          <p:cNvSpPr txBox="1"/>
          <p:nvPr/>
        </p:nvSpPr>
        <p:spPr>
          <a:xfrm>
            <a:off x="1987423" y="4430090"/>
            <a:ext cx="1183005" cy="406400"/>
          </a:xfrm>
          <a:prstGeom prst="rect">
            <a:avLst/>
          </a:prstGeom>
        </p:spPr>
        <p:txBody>
          <a:bodyPr vert="horz" wrap="square" lIns="0" tIns="12065" rIns="0" bIns="0" rtlCol="0">
            <a:spAutoFit/>
          </a:bodyPr>
          <a:lstStyle/>
          <a:p>
            <a:pPr marL="12700">
              <a:lnSpc>
                <a:spcPct val="100000"/>
              </a:lnSpc>
              <a:spcBef>
                <a:spcPts val="95"/>
              </a:spcBef>
            </a:pPr>
            <a:r>
              <a:rPr sz="2500" b="1" spc="-10" dirty="0">
                <a:solidFill>
                  <a:srgbClr val="FFFFFF"/>
                </a:solidFill>
                <a:latin typeface="Arial"/>
                <a:cs typeface="Arial"/>
              </a:rPr>
              <a:t>Hauling</a:t>
            </a:r>
            <a:endParaRPr sz="2500">
              <a:latin typeface="Arial"/>
              <a:cs typeface="Arial"/>
            </a:endParaRPr>
          </a:p>
        </p:txBody>
      </p:sp>
      <p:sp>
        <p:nvSpPr>
          <p:cNvPr id="16" name="object 16"/>
          <p:cNvSpPr/>
          <p:nvPr/>
        </p:nvSpPr>
        <p:spPr>
          <a:xfrm>
            <a:off x="1209675" y="674369"/>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pic>
        <p:nvPicPr>
          <p:cNvPr id="17" name="object 17"/>
          <p:cNvPicPr/>
          <p:nvPr/>
        </p:nvPicPr>
        <p:blipFill>
          <a:blip r:embed="rId7" cstate="print"/>
          <a:stretch>
            <a:fillRect/>
          </a:stretch>
        </p:blipFill>
        <p:spPr>
          <a:xfrm>
            <a:off x="25400" y="125095"/>
            <a:ext cx="1119543" cy="524509"/>
          </a:xfrm>
          <a:prstGeom prst="rect">
            <a:avLst/>
          </a:prstGeom>
        </p:spPr>
      </p:pic>
      <p:sp>
        <p:nvSpPr>
          <p:cNvPr id="18" name="object 18"/>
          <p:cNvSpPr/>
          <p:nvPr/>
        </p:nvSpPr>
        <p:spPr>
          <a:xfrm>
            <a:off x="0" y="6697286"/>
            <a:ext cx="11363325" cy="155575"/>
          </a:xfrm>
          <a:custGeom>
            <a:avLst/>
            <a:gdLst/>
            <a:ahLst/>
            <a:cxnLst/>
            <a:rect l="l" t="t" r="r" b="b"/>
            <a:pathLst>
              <a:path w="11363325" h="155575">
                <a:moveTo>
                  <a:pt x="11362944" y="0"/>
                </a:moveTo>
                <a:lnTo>
                  <a:pt x="0" y="0"/>
                </a:lnTo>
                <a:lnTo>
                  <a:pt x="0" y="155448"/>
                </a:lnTo>
                <a:lnTo>
                  <a:pt x="11362944" y="155448"/>
                </a:lnTo>
                <a:lnTo>
                  <a:pt x="11362944" y="0"/>
                </a:lnTo>
                <a:close/>
              </a:path>
            </a:pathLst>
          </a:custGeom>
          <a:solidFill>
            <a:srgbClr val="001543"/>
          </a:solidFill>
        </p:spPr>
        <p:txBody>
          <a:bodyPr wrap="square" lIns="0" tIns="0" rIns="0" bIns="0" rtlCol="0"/>
          <a:lstStyle/>
          <a:p>
            <a:endParaRPr/>
          </a:p>
        </p:txBody>
      </p:sp>
      <p:pic>
        <p:nvPicPr>
          <p:cNvPr id="19" name="object 19"/>
          <p:cNvPicPr/>
          <p:nvPr/>
        </p:nvPicPr>
        <p:blipFill>
          <a:blip r:embed="rId8" cstate="print"/>
          <a:stretch>
            <a:fillRect/>
          </a:stretch>
        </p:blipFill>
        <p:spPr>
          <a:xfrm>
            <a:off x="3147060" y="313054"/>
            <a:ext cx="112184" cy="182245"/>
          </a:xfrm>
          <a:prstGeom prst="rect">
            <a:avLst/>
          </a:prstGeom>
        </p:spPr>
      </p:pic>
      <p:pic>
        <p:nvPicPr>
          <p:cNvPr id="20" name="object 20"/>
          <p:cNvPicPr/>
          <p:nvPr/>
        </p:nvPicPr>
        <p:blipFill>
          <a:blip r:embed="rId9" cstate="print"/>
          <a:stretch>
            <a:fillRect/>
          </a:stretch>
        </p:blipFill>
        <p:spPr>
          <a:xfrm>
            <a:off x="11499850" y="6474459"/>
            <a:ext cx="560070" cy="31992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6808020-3AA8-AE67-F8BE-A2541F7B04C8}"/>
              </a:ext>
            </a:extLst>
          </p:cNvPr>
          <p:cNvGrpSpPr/>
          <p:nvPr/>
        </p:nvGrpSpPr>
        <p:grpSpPr>
          <a:xfrm>
            <a:off x="23620" y="6432641"/>
            <a:ext cx="12168380" cy="402348"/>
            <a:chOff x="8122" y="6401644"/>
            <a:chExt cx="12168380" cy="427057"/>
          </a:xfrm>
        </p:grpSpPr>
        <p:sp>
          <p:nvSpPr>
            <p:cNvPr id="4" name="Arrow: Pentagon 5">
              <a:extLst>
                <a:ext uri="{FF2B5EF4-FFF2-40B4-BE49-F238E27FC236}">
                  <a16:creationId xmlns:a16="http://schemas.microsoft.com/office/drawing/2014/main" id="{1CE23D9A-36A3-1771-D3DF-ABFE534BD513}"/>
                </a:ext>
              </a:extLst>
            </p:cNvPr>
            <p:cNvSpPr/>
            <p:nvPr/>
          </p:nvSpPr>
          <p:spPr>
            <a:xfrm>
              <a:off x="8122" y="6401644"/>
              <a:ext cx="11138000" cy="427057"/>
            </a:xfrm>
            <a:prstGeom prst="homePlat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a:latin typeface="Arial" panose="020B0604020202020204" pitchFamily="34" charset="0"/>
                  <a:cs typeface="Arial" panose="020B0604020202020204" pitchFamily="34" charset="0"/>
                </a:rPr>
                <a:t>”CREATIVE  LOGISTIC SOLUTIONS”</a:t>
              </a:r>
            </a:p>
          </p:txBody>
        </p:sp>
        <p:sp>
          <p:nvSpPr>
            <p:cNvPr id="9" name="Arrow: Chevron 7">
              <a:extLst>
                <a:ext uri="{FF2B5EF4-FFF2-40B4-BE49-F238E27FC236}">
                  <a16:creationId xmlns:a16="http://schemas.microsoft.com/office/drawing/2014/main" id="{1212780E-1C5F-AFF7-5597-0AFB614E0CDC}"/>
                </a:ext>
              </a:extLst>
            </p:cNvPr>
            <p:cNvSpPr/>
            <p:nvPr/>
          </p:nvSpPr>
          <p:spPr>
            <a:xfrm>
              <a:off x="10960519" y="6401644"/>
              <a:ext cx="1215983" cy="426306"/>
            </a:xfrm>
            <a:prstGeom prst="chevr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solidFill>
                  <a:schemeClr val="tx1"/>
                </a:solidFill>
              </a:endParaRPr>
            </a:p>
          </p:txBody>
        </p:sp>
      </p:grpSp>
      <p:pic>
        <p:nvPicPr>
          <p:cNvPr id="11" name="Picture 10">
            <a:extLst>
              <a:ext uri="{FF2B5EF4-FFF2-40B4-BE49-F238E27FC236}">
                <a16:creationId xmlns:a16="http://schemas.microsoft.com/office/drawing/2014/main" id="{F927C350-1B09-ADBB-AAD3-A767F205FD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343" y="22034"/>
            <a:ext cx="1042365" cy="620456"/>
          </a:xfrm>
          <a:prstGeom prst="rect">
            <a:avLst/>
          </a:prstGeom>
        </p:spPr>
      </p:pic>
      <p:sp>
        <p:nvSpPr>
          <p:cNvPr id="12" name="Title 1">
            <a:extLst>
              <a:ext uri="{FF2B5EF4-FFF2-40B4-BE49-F238E27FC236}">
                <a16:creationId xmlns:a16="http://schemas.microsoft.com/office/drawing/2014/main" id="{680A6BE3-1E40-2307-2D1A-C349E30995F3}"/>
              </a:ext>
            </a:extLst>
          </p:cNvPr>
          <p:cNvSpPr txBox="1">
            <a:spLocks/>
          </p:cNvSpPr>
          <p:nvPr/>
        </p:nvSpPr>
        <p:spPr>
          <a:xfrm>
            <a:off x="1051722" y="30201"/>
            <a:ext cx="10974526" cy="71845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rial" panose="020B0604020202020204" pitchFamily="34" charset="0"/>
                <a:cs typeface="Arial" panose="020B0604020202020204" pitchFamily="34" charset="0"/>
              </a:rPr>
              <a:t>Systems and Visibility Tools</a:t>
            </a:r>
            <a:endParaRPr lang="en-US" sz="2800" b="1" i="1"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12B682DA-EAB5-FE44-F6F0-174B1FA5F73A}"/>
              </a:ext>
            </a:extLst>
          </p:cNvPr>
          <p:cNvCxnSpPr>
            <a:cxnSpLocks/>
          </p:cNvCxnSpPr>
          <p:nvPr/>
        </p:nvCxnSpPr>
        <p:spPr>
          <a:xfrm flipV="1">
            <a:off x="39118" y="660252"/>
            <a:ext cx="12092574" cy="635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7170" name="Picture 2">
            <a:extLst>
              <a:ext uri="{FF2B5EF4-FFF2-40B4-BE49-F238E27FC236}">
                <a16:creationId xmlns:a16="http://schemas.microsoft.com/office/drawing/2014/main" id="{BE896C08-930D-5B40-E2B6-CF9E3B71CE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526" y="2290078"/>
            <a:ext cx="2390612" cy="943452"/>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Rounded Corners 12">
            <a:extLst>
              <a:ext uri="{FF2B5EF4-FFF2-40B4-BE49-F238E27FC236}">
                <a16:creationId xmlns:a16="http://schemas.microsoft.com/office/drawing/2014/main" id="{C9D85A91-5862-620C-FF41-B93DDF15830E}"/>
              </a:ext>
            </a:extLst>
          </p:cNvPr>
          <p:cNvSpPr/>
          <p:nvPr/>
        </p:nvSpPr>
        <p:spPr>
          <a:xfrm>
            <a:off x="141343" y="3932615"/>
            <a:ext cx="3370483" cy="1074482"/>
          </a:xfrm>
          <a:prstGeom prst="roundRect">
            <a:avLst/>
          </a:prstGeom>
          <a:solidFill>
            <a:srgbClr val="00206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Warehouse Management System</a:t>
            </a:r>
          </a:p>
        </p:txBody>
      </p:sp>
      <p:pic>
        <p:nvPicPr>
          <p:cNvPr id="7172" name="Picture 4" descr="Dynamics 365 | Business Central | Microsoft ERP Implementer">
            <a:extLst>
              <a:ext uri="{FF2B5EF4-FFF2-40B4-BE49-F238E27FC236}">
                <a16:creationId xmlns:a16="http://schemas.microsoft.com/office/drawing/2014/main" id="{23CB60DC-F9F0-FC5C-67E2-D65F661D943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45203" y="2295770"/>
            <a:ext cx="3832803" cy="107448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Rounded Corners 12">
            <a:extLst>
              <a:ext uri="{FF2B5EF4-FFF2-40B4-BE49-F238E27FC236}">
                <a16:creationId xmlns:a16="http://schemas.microsoft.com/office/drawing/2014/main" id="{FF9A9894-4464-E512-35D0-378041C979DF}"/>
              </a:ext>
            </a:extLst>
          </p:cNvPr>
          <p:cNvSpPr/>
          <p:nvPr/>
        </p:nvSpPr>
        <p:spPr>
          <a:xfrm>
            <a:off x="4077371" y="3932615"/>
            <a:ext cx="3688535" cy="1074482"/>
          </a:xfrm>
          <a:prstGeom prst="roundRect">
            <a:avLst/>
          </a:prstGeom>
          <a:solidFill>
            <a:srgbClr val="00206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Finance &amp; Accounting</a:t>
            </a:r>
          </a:p>
        </p:txBody>
      </p:sp>
      <p:sp>
        <p:nvSpPr>
          <p:cNvPr id="16" name="Rectangle: Rounded Corners 12">
            <a:extLst>
              <a:ext uri="{FF2B5EF4-FFF2-40B4-BE49-F238E27FC236}">
                <a16:creationId xmlns:a16="http://schemas.microsoft.com/office/drawing/2014/main" id="{97BF198B-3C47-0BDB-55C9-5913EF3171C5}"/>
              </a:ext>
            </a:extLst>
          </p:cNvPr>
          <p:cNvSpPr/>
          <p:nvPr/>
        </p:nvSpPr>
        <p:spPr>
          <a:xfrm>
            <a:off x="8331451" y="3918874"/>
            <a:ext cx="3688535" cy="1074482"/>
          </a:xfrm>
          <a:prstGeom prst="roundRect">
            <a:avLst/>
          </a:prstGeom>
          <a:solidFill>
            <a:srgbClr val="00206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Track &amp; Trace</a:t>
            </a:r>
          </a:p>
        </p:txBody>
      </p:sp>
      <p:pic>
        <p:nvPicPr>
          <p:cNvPr id="18" name="Picture 17">
            <a:extLst>
              <a:ext uri="{FF2B5EF4-FFF2-40B4-BE49-F238E27FC236}">
                <a16:creationId xmlns:a16="http://schemas.microsoft.com/office/drawing/2014/main" id="{8E660C0A-1C2E-29C9-CEE7-AF65EF7CD8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1451" y="2321112"/>
            <a:ext cx="3343714" cy="1264011"/>
          </a:xfrm>
          <a:prstGeom prst="rect">
            <a:avLst/>
          </a:prstGeom>
        </p:spPr>
      </p:pic>
    </p:spTree>
    <p:extLst>
      <p:ext uri="{BB962C8B-B14F-4D97-AF65-F5344CB8AC3E}">
        <p14:creationId xmlns:p14="http://schemas.microsoft.com/office/powerpoint/2010/main" val="28413625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810000" y="329590"/>
            <a:ext cx="3685540" cy="1370330"/>
          </a:xfrm>
          <a:prstGeom prst="rect">
            <a:avLst/>
          </a:prstGeom>
        </p:spPr>
        <p:txBody>
          <a:bodyPr vert="horz" wrap="square" lIns="0" tIns="12700" rIns="0" bIns="0" rtlCol="0">
            <a:spAutoFit/>
          </a:bodyPr>
          <a:lstStyle/>
          <a:p>
            <a:pPr marL="518795" algn="ctr">
              <a:lnSpc>
                <a:spcPct val="100000"/>
              </a:lnSpc>
              <a:spcBef>
                <a:spcPts val="100"/>
              </a:spcBef>
            </a:pPr>
            <a:r>
              <a:rPr lang="en-US" sz="3000" b="1" dirty="0">
                <a:solidFill>
                  <a:srgbClr val="092062"/>
                </a:solidFill>
                <a:latin typeface="Arial"/>
                <a:cs typeface="Arial"/>
              </a:rPr>
              <a:t>   </a:t>
            </a:r>
            <a:r>
              <a:rPr sz="3000" b="1" dirty="0">
                <a:solidFill>
                  <a:srgbClr val="092062"/>
                </a:solidFill>
                <a:latin typeface="Arial"/>
                <a:cs typeface="Arial"/>
              </a:rPr>
              <a:t>I.T.</a:t>
            </a:r>
            <a:r>
              <a:rPr sz="3000" b="1" spc="-40" dirty="0">
                <a:solidFill>
                  <a:srgbClr val="092062"/>
                </a:solidFill>
                <a:latin typeface="Arial"/>
                <a:cs typeface="Arial"/>
              </a:rPr>
              <a:t> </a:t>
            </a:r>
            <a:r>
              <a:rPr sz="3000" b="1" spc="-10" dirty="0">
                <a:solidFill>
                  <a:srgbClr val="092062"/>
                </a:solidFill>
                <a:latin typeface="Arial"/>
                <a:cs typeface="Arial"/>
              </a:rPr>
              <a:t>TOOLS:</a:t>
            </a:r>
            <a:endParaRPr sz="3000" dirty="0">
              <a:latin typeface="Arial"/>
              <a:cs typeface="Arial"/>
            </a:endParaRPr>
          </a:p>
          <a:p>
            <a:pPr marL="12700" algn="ctr">
              <a:lnSpc>
                <a:spcPct val="100000"/>
              </a:lnSpc>
              <a:spcBef>
                <a:spcPts val="3390"/>
              </a:spcBef>
            </a:pPr>
            <a:r>
              <a:rPr lang="en-US" sz="3000" spc="-10" dirty="0">
                <a:solidFill>
                  <a:srgbClr val="040C24"/>
                </a:solidFill>
                <a:latin typeface="Microsoft Sans Serif"/>
                <a:cs typeface="Microsoft Sans Serif"/>
              </a:rPr>
              <a:t>	</a:t>
            </a:r>
            <a:r>
              <a:rPr sz="3000" spc="-10" dirty="0" err="1">
                <a:solidFill>
                  <a:srgbClr val="040C24"/>
                </a:solidFill>
                <a:latin typeface="Microsoft Sans Serif"/>
                <a:cs typeface="Microsoft Sans Serif"/>
              </a:rPr>
              <a:t>Simplr</a:t>
            </a:r>
            <a:r>
              <a:rPr sz="3000" spc="-165" dirty="0">
                <a:solidFill>
                  <a:srgbClr val="040C24"/>
                </a:solidFill>
                <a:latin typeface="Microsoft Sans Serif"/>
                <a:cs typeface="Microsoft Sans Serif"/>
              </a:rPr>
              <a:t> </a:t>
            </a:r>
            <a:r>
              <a:rPr sz="3000" spc="-25" dirty="0">
                <a:solidFill>
                  <a:srgbClr val="040C24"/>
                </a:solidFill>
                <a:latin typeface="Microsoft Sans Serif"/>
                <a:cs typeface="Microsoft Sans Serif"/>
              </a:rPr>
              <a:t>WMS</a:t>
            </a:r>
            <a:endParaRPr sz="3000" dirty="0">
              <a:latin typeface="Microsoft Sans Serif"/>
              <a:cs typeface="Microsoft Sans Serif"/>
            </a:endParaRPr>
          </a:p>
        </p:txBody>
      </p:sp>
      <p:pic>
        <p:nvPicPr>
          <p:cNvPr id="3" name="object 3"/>
          <p:cNvPicPr/>
          <p:nvPr/>
        </p:nvPicPr>
        <p:blipFill>
          <a:blip r:embed="rId2" cstate="print"/>
          <a:stretch>
            <a:fillRect/>
          </a:stretch>
        </p:blipFill>
        <p:spPr>
          <a:xfrm>
            <a:off x="25400" y="125095"/>
            <a:ext cx="1119543" cy="524509"/>
          </a:xfrm>
          <a:prstGeom prst="rect">
            <a:avLst/>
          </a:prstGeom>
        </p:spPr>
      </p:pic>
      <p:pic>
        <p:nvPicPr>
          <p:cNvPr id="4" name="object 4"/>
          <p:cNvPicPr/>
          <p:nvPr/>
        </p:nvPicPr>
        <p:blipFill>
          <a:blip r:embed="rId3" cstate="print"/>
          <a:stretch>
            <a:fillRect/>
          </a:stretch>
        </p:blipFill>
        <p:spPr>
          <a:xfrm>
            <a:off x="3530600" y="4400550"/>
            <a:ext cx="5128259" cy="2065655"/>
          </a:xfrm>
          <a:prstGeom prst="rect">
            <a:avLst/>
          </a:prstGeom>
        </p:spPr>
      </p:pic>
      <p:pic>
        <p:nvPicPr>
          <p:cNvPr id="5" name="object 5"/>
          <p:cNvPicPr/>
          <p:nvPr/>
        </p:nvPicPr>
        <p:blipFill>
          <a:blip r:embed="rId4" cstate="print"/>
          <a:stretch>
            <a:fillRect/>
          </a:stretch>
        </p:blipFill>
        <p:spPr>
          <a:xfrm>
            <a:off x="2117840" y="1827310"/>
            <a:ext cx="8385412" cy="2396169"/>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97660" y="212801"/>
            <a:ext cx="11007090" cy="483234"/>
          </a:xfrm>
          <a:prstGeom prst="rect">
            <a:avLst/>
          </a:prstGeom>
        </p:spPr>
        <p:txBody>
          <a:bodyPr vert="horz" wrap="square" lIns="0" tIns="12700" rIns="0" bIns="0" rtlCol="0">
            <a:spAutoFit/>
          </a:bodyPr>
          <a:lstStyle/>
          <a:p>
            <a:pPr marL="12700">
              <a:lnSpc>
                <a:spcPct val="100000"/>
              </a:lnSpc>
              <a:spcBef>
                <a:spcPts val="100"/>
              </a:spcBef>
              <a:tabLst>
                <a:tab pos="2600960" algn="l"/>
                <a:tab pos="10993755" algn="l"/>
              </a:tabLst>
            </a:pPr>
            <a:r>
              <a:rPr u="sng" dirty="0">
                <a:uFill>
                  <a:solidFill>
                    <a:srgbClr val="D51A16"/>
                  </a:solidFill>
                </a:uFill>
              </a:rPr>
              <a:t>	Certification</a:t>
            </a:r>
            <a:r>
              <a:rPr u="sng" spc="-90" dirty="0">
                <a:uFill>
                  <a:solidFill>
                    <a:srgbClr val="D51A16"/>
                  </a:solidFill>
                </a:uFill>
              </a:rPr>
              <a:t> </a:t>
            </a:r>
            <a:r>
              <a:rPr u="sng" dirty="0">
                <a:uFill>
                  <a:solidFill>
                    <a:srgbClr val="D51A16"/>
                  </a:solidFill>
                </a:uFill>
              </a:rPr>
              <a:t>and</a:t>
            </a:r>
            <a:r>
              <a:rPr u="sng" spc="-70" dirty="0">
                <a:uFill>
                  <a:solidFill>
                    <a:srgbClr val="D51A16"/>
                  </a:solidFill>
                </a:uFill>
              </a:rPr>
              <a:t> </a:t>
            </a:r>
            <a:r>
              <a:rPr u="sng" spc="-10" dirty="0">
                <a:uFill>
                  <a:solidFill>
                    <a:srgbClr val="D51A16"/>
                  </a:solidFill>
                </a:uFill>
              </a:rPr>
              <a:t>Accreditation:</a:t>
            </a:r>
            <a:r>
              <a:rPr u="sng" dirty="0">
                <a:uFill>
                  <a:solidFill>
                    <a:srgbClr val="D51A16"/>
                  </a:solidFill>
                </a:uFill>
              </a:rPr>
              <a:t>	</a:t>
            </a:r>
          </a:p>
        </p:txBody>
      </p:sp>
      <p:sp>
        <p:nvSpPr>
          <p:cNvPr id="3" name="object 3"/>
          <p:cNvSpPr txBox="1"/>
          <p:nvPr/>
        </p:nvSpPr>
        <p:spPr>
          <a:xfrm>
            <a:off x="1045260" y="1237614"/>
            <a:ext cx="7697470" cy="5413020"/>
          </a:xfrm>
          <a:prstGeom prst="rect">
            <a:avLst/>
          </a:prstGeom>
        </p:spPr>
        <p:txBody>
          <a:bodyPr vert="horz" wrap="square" lIns="0" tIns="26670" rIns="0" bIns="0" rtlCol="0">
            <a:spAutoFit/>
          </a:bodyPr>
          <a:lstStyle/>
          <a:p>
            <a:pPr marL="12700" marR="294640">
              <a:lnSpc>
                <a:spcPts val="2620"/>
              </a:lnSpc>
              <a:spcBef>
                <a:spcPts val="210"/>
              </a:spcBef>
              <a:tabLst>
                <a:tab pos="6122035" algn="l"/>
              </a:tabLst>
            </a:pPr>
            <a:r>
              <a:rPr lang="en-US" sz="2200" dirty="0">
                <a:latin typeface="Microsoft Sans Serif"/>
                <a:cs typeface="Microsoft Sans Serif"/>
              </a:rPr>
              <a:t>ISO 9001:2015 and ISO 14001:2015 Certified by TUV </a:t>
            </a:r>
            <a:r>
              <a:rPr lang="en-US" sz="2200" dirty="0" err="1">
                <a:latin typeface="Microsoft Sans Serif"/>
                <a:cs typeface="Microsoft Sans Serif"/>
              </a:rPr>
              <a:t>Rheinland</a:t>
            </a:r>
            <a:r>
              <a:rPr sz="2200" dirty="0">
                <a:latin typeface="Microsoft Sans Serif"/>
                <a:cs typeface="Microsoft Sans Serif"/>
              </a:rPr>
              <a:t>.</a:t>
            </a:r>
            <a:r>
              <a:rPr sz="2200" spc="345" dirty="0">
                <a:latin typeface="Microsoft Sans Serif"/>
                <a:cs typeface="Microsoft Sans Serif"/>
              </a:rPr>
              <a:t> </a:t>
            </a:r>
            <a:r>
              <a:rPr sz="2200" dirty="0">
                <a:latin typeface="Microsoft Sans Serif"/>
                <a:cs typeface="Microsoft Sans Serif"/>
              </a:rPr>
              <a:t>We</a:t>
            </a:r>
            <a:r>
              <a:rPr sz="2200" spc="-60" dirty="0">
                <a:latin typeface="Microsoft Sans Serif"/>
                <a:cs typeface="Microsoft Sans Serif"/>
              </a:rPr>
              <a:t> </a:t>
            </a:r>
            <a:r>
              <a:rPr sz="2200" spc="-20" dirty="0">
                <a:latin typeface="Microsoft Sans Serif"/>
                <a:cs typeface="Microsoft Sans Serif"/>
              </a:rPr>
              <a:t>have </a:t>
            </a:r>
            <a:r>
              <a:rPr sz="2200" dirty="0">
                <a:latin typeface="Microsoft Sans Serif"/>
                <a:cs typeface="Microsoft Sans Serif"/>
              </a:rPr>
              <a:t>upgraded</a:t>
            </a:r>
            <a:r>
              <a:rPr sz="2200" spc="-25" dirty="0">
                <a:latin typeface="Microsoft Sans Serif"/>
                <a:cs typeface="Microsoft Sans Serif"/>
              </a:rPr>
              <a:t> </a:t>
            </a:r>
            <a:r>
              <a:rPr sz="2200" dirty="0">
                <a:latin typeface="Microsoft Sans Serif"/>
                <a:cs typeface="Microsoft Sans Serif"/>
              </a:rPr>
              <a:t>our</a:t>
            </a:r>
            <a:r>
              <a:rPr sz="2200" spc="-30" dirty="0">
                <a:latin typeface="Microsoft Sans Serif"/>
                <a:cs typeface="Microsoft Sans Serif"/>
              </a:rPr>
              <a:t> </a:t>
            </a:r>
            <a:r>
              <a:rPr sz="2200" dirty="0">
                <a:latin typeface="Microsoft Sans Serif"/>
                <a:cs typeface="Microsoft Sans Serif"/>
              </a:rPr>
              <a:t>Quality</a:t>
            </a:r>
            <a:r>
              <a:rPr sz="2200" spc="-35" dirty="0">
                <a:latin typeface="Microsoft Sans Serif"/>
                <a:cs typeface="Microsoft Sans Serif"/>
              </a:rPr>
              <a:t> </a:t>
            </a:r>
            <a:r>
              <a:rPr sz="2200" dirty="0">
                <a:latin typeface="Microsoft Sans Serif"/>
                <a:cs typeface="Microsoft Sans Serif"/>
              </a:rPr>
              <a:t>Management</a:t>
            </a:r>
            <a:r>
              <a:rPr sz="2200" spc="-25" dirty="0">
                <a:latin typeface="Microsoft Sans Serif"/>
                <a:cs typeface="Microsoft Sans Serif"/>
              </a:rPr>
              <a:t> </a:t>
            </a:r>
            <a:r>
              <a:rPr sz="2200" dirty="0">
                <a:latin typeface="Microsoft Sans Serif"/>
                <a:cs typeface="Microsoft Sans Serif"/>
              </a:rPr>
              <a:t>System</a:t>
            </a:r>
            <a:r>
              <a:rPr sz="2200" spc="-30" dirty="0">
                <a:latin typeface="Microsoft Sans Serif"/>
                <a:cs typeface="Microsoft Sans Serif"/>
              </a:rPr>
              <a:t> </a:t>
            </a:r>
            <a:r>
              <a:rPr sz="2200" spc="-25" dirty="0">
                <a:latin typeface="Microsoft Sans Serif"/>
                <a:cs typeface="Microsoft Sans Serif"/>
              </a:rPr>
              <a:t>and</a:t>
            </a:r>
            <a:r>
              <a:rPr lang="en-US" sz="2200" spc="-25" dirty="0">
                <a:latin typeface="Microsoft Sans Serif"/>
                <a:cs typeface="Microsoft Sans Serif"/>
              </a:rPr>
              <a:t> </a:t>
            </a:r>
            <a:r>
              <a:rPr sz="2200" spc="-10" dirty="0">
                <a:latin typeface="Microsoft Sans Serif"/>
                <a:cs typeface="Microsoft Sans Serif"/>
              </a:rPr>
              <a:t>recently </a:t>
            </a:r>
            <a:r>
              <a:rPr sz="2200" dirty="0">
                <a:latin typeface="Microsoft Sans Serif"/>
                <a:cs typeface="Microsoft Sans Serif"/>
              </a:rPr>
              <a:t>passed</a:t>
            </a:r>
            <a:r>
              <a:rPr sz="2200" spc="-20" dirty="0">
                <a:latin typeface="Microsoft Sans Serif"/>
                <a:cs typeface="Microsoft Sans Serif"/>
              </a:rPr>
              <a:t> </a:t>
            </a:r>
            <a:r>
              <a:rPr sz="2200" dirty="0">
                <a:latin typeface="Microsoft Sans Serif"/>
                <a:cs typeface="Microsoft Sans Serif"/>
              </a:rPr>
              <a:t>the</a:t>
            </a:r>
            <a:r>
              <a:rPr sz="2200" spc="5" dirty="0">
                <a:latin typeface="Microsoft Sans Serif"/>
                <a:cs typeface="Microsoft Sans Serif"/>
              </a:rPr>
              <a:t> </a:t>
            </a:r>
            <a:r>
              <a:rPr sz="2200" dirty="0">
                <a:latin typeface="Microsoft Sans Serif"/>
                <a:cs typeface="Microsoft Sans Serif"/>
              </a:rPr>
              <a:t>audit</a:t>
            </a:r>
            <a:r>
              <a:rPr sz="2200" spc="-25" dirty="0">
                <a:latin typeface="Microsoft Sans Serif"/>
                <a:cs typeface="Microsoft Sans Serif"/>
              </a:rPr>
              <a:t> </a:t>
            </a:r>
            <a:r>
              <a:rPr sz="2200" dirty="0">
                <a:latin typeface="Microsoft Sans Serif"/>
                <a:cs typeface="Microsoft Sans Serif"/>
              </a:rPr>
              <a:t>for</a:t>
            </a:r>
            <a:r>
              <a:rPr sz="2200" spc="-5" dirty="0">
                <a:latin typeface="Microsoft Sans Serif"/>
                <a:cs typeface="Microsoft Sans Serif"/>
              </a:rPr>
              <a:t> </a:t>
            </a:r>
            <a:r>
              <a:rPr sz="2200" dirty="0">
                <a:latin typeface="Microsoft Sans Serif"/>
                <a:cs typeface="Microsoft Sans Serif"/>
              </a:rPr>
              <a:t>ISO 9001:2015</a:t>
            </a:r>
            <a:r>
              <a:rPr sz="2200" spc="10" dirty="0">
                <a:latin typeface="Microsoft Sans Serif"/>
                <a:cs typeface="Microsoft Sans Serif"/>
              </a:rPr>
              <a:t> </a:t>
            </a:r>
            <a:r>
              <a:rPr sz="2200" spc="-10" dirty="0">
                <a:latin typeface="Microsoft Sans Serif"/>
                <a:cs typeface="Microsoft Sans Serif"/>
              </a:rPr>
              <a:t>version.</a:t>
            </a:r>
            <a:endParaRPr sz="2200" dirty="0">
              <a:latin typeface="Microsoft Sans Serif"/>
              <a:cs typeface="Microsoft Sans Serif"/>
            </a:endParaRPr>
          </a:p>
          <a:p>
            <a:pPr marL="12700" marR="2912745">
              <a:lnSpc>
                <a:spcPts val="5280"/>
              </a:lnSpc>
              <a:spcBef>
                <a:spcPts val="555"/>
              </a:spcBef>
            </a:pPr>
            <a:r>
              <a:rPr sz="2200" dirty="0">
                <a:latin typeface="Microsoft Sans Serif"/>
                <a:cs typeface="Microsoft Sans Serif"/>
              </a:rPr>
              <a:t>CTPAT</a:t>
            </a:r>
            <a:r>
              <a:rPr sz="2200" spc="-85" dirty="0">
                <a:latin typeface="Microsoft Sans Serif"/>
                <a:cs typeface="Microsoft Sans Serif"/>
              </a:rPr>
              <a:t> </a:t>
            </a:r>
            <a:r>
              <a:rPr sz="2200" dirty="0">
                <a:latin typeface="Microsoft Sans Serif"/>
                <a:cs typeface="Microsoft Sans Serif"/>
              </a:rPr>
              <a:t>compliant</a:t>
            </a:r>
            <a:r>
              <a:rPr sz="2200" spc="-95" dirty="0">
                <a:latin typeface="Microsoft Sans Serif"/>
                <a:cs typeface="Microsoft Sans Serif"/>
              </a:rPr>
              <a:t> </a:t>
            </a:r>
            <a:r>
              <a:rPr sz="2200" dirty="0">
                <a:latin typeface="Microsoft Sans Serif"/>
                <a:cs typeface="Microsoft Sans Serif"/>
              </a:rPr>
              <a:t>warehouse</a:t>
            </a:r>
            <a:r>
              <a:rPr sz="2200" spc="-105" dirty="0">
                <a:latin typeface="Microsoft Sans Serif"/>
                <a:cs typeface="Microsoft Sans Serif"/>
              </a:rPr>
              <a:t> </a:t>
            </a:r>
            <a:r>
              <a:rPr sz="2200" spc="-10" dirty="0">
                <a:latin typeface="Microsoft Sans Serif"/>
                <a:cs typeface="Microsoft Sans Serif"/>
              </a:rPr>
              <a:t>facilities. </a:t>
            </a:r>
            <a:r>
              <a:rPr sz="2200" dirty="0">
                <a:latin typeface="Microsoft Sans Serif"/>
                <a:cs typeface="Microsoft Sans Serif"/>
              </a:rPr>
              <a:t>Member </a:t>
            </a:r>
            <a:r>
              <a:rPr sz="2200" spc="-25" dirty="0">
                <a:latin typeface="Microsoft Sans Serif"/>
                <a:cs typeface="Microsoft Sans Serif"/>
              </a:rPr>
              <a:t>of:</a:t>
            </a:r>
            <a:endParaRPr sz="2200" dirty="0">
              <a:latin typeface="Microsoft Sans Serif"/>
              <a:cs typeface="Microsoft Sans Serif"/>
            </a:endParaRPr>
          </a:p>
          <a:p>
            <a:pPr marL="1277620" indent="-347345">
              <a:lnSpc>
                <a:spcPts val="2050"/>
              </a:lnSpc>
              <a:buChar char="▪"/>
              <a:tabLst>
                <a:tab pos="1277620" algn="l"/>
              </a:tabLst>
            </a:pPr>
            <a:r>
              <a:rPr sz="2200" dirty="0">
                <a:latin typeface="Microsoft Sans Serif"/>
                <a:cs typeface="Microsoft Sans Serif"/>
              </a:rPr>
              <a:t>IATA</a:t>
            </a:r>
            <a:r>
              <a:rPr sz="2200" spc="-114" dirty="0">
                <a:latin typeface="Microsoft Sans Serif"/>
                <a:cs typeface="Microsoft Sans Serif"/>
              </a:rPr>
              <a:t> </a:t>
            </a:r>
            <a:r>
              <a:rPr sz="2200" spc="-10" dirty="0">
                <a:latin typeface="Microsoft Sans Serif"/>
                <a:cs typeface="Microsoft Sans Serif"/>
              </a:rPr>
              <a:t>(International</a:t>
            </a:r>
            <a:r>
              <a:rPr sz="2200" spc="-70" dirty="0">
                <a:latin typeface="Microsoft Sans Serif"/>
                <a:cs typeface="Microsoft Sans Serif"/>
              </a:rPr>
              <a:t> </a:t>
            </a:r>
            <a:r>
              <a:rPr sz="2200" dirty="0">
                <a:latin typeface="Microsoft Sans Serif"/>
                <a:cs typeface="Microsoft Sans Serif"/>
              </a:rPr>
              <a:t>Air</a:t>
            </a:r>
            <a:r>
              <a:rPr sz="2200" spc="-80" dirty="0">
                <a:latin typeface="Microsoft Sans Serif"/>
                <a:cs typeface="Microsoft Sans Serif"/>
              </a:rPr>
              <a:t> </a:t>
            </a:r>
            <a:r>
              <a:rPr sz="2200" dirty="0">
                <a:latin typeface="Microsoft Sans Serif"/>
                <a:cs typeface="Microsoft Sans Serif"/>
              </a:rPr>
              <a:t>Transport</a:t>
            </a:r>
            <a:r>
              <a:rPr sz="2200" spc="-55" dirty="0">
                <a:latin typeface="Microsoft Sans Serif"/>
                <a:cs typeface="Microsoft Sans Serif"/>
              </a:rPr>
              <a:t> </a:t>
            </a:r>
            <a:r>
              <a:rPr sz="2200" spc="-10" dirty="0">
                <a:latin typeface="Microsoft Sans Serif"/>
                <a:cs typeface="Microsoft Sans Serif"/>
              </a:rPr>
              <a:t>Association)</a:t>
            </a:r>
            <a:endParaRPr sz="2200" dirty="0">
              <a:latin typeface="Microsoft Sans Serif"/>
              <a:cs typeface="Microsoft Sans Serif"/>
            </a:endParaRPr>
          </a:p>
          <a:p>
            <a:pPr marL="1277620" marR="701040" indent="-350520">
              <a:lnSpc>
                <a:spcPts val="2620"/>
              </a:lnSpc>
              <a:spcBef>
                <a:spcPts val="80"/>
              </a:spcBef>
              <a:buChar char="▪"/>
              <a:tabLst>
                <a:tab pos="1277620" algn="l"/>
              </a:tabLst>
            </a:pPr>
            <a:r>
              <a:rPr sz="2200" dirty="0">
                <a:latin typeface="Microsoft Sans Serif"/>
                <a:cs typeface="Microsoft Sans Serif"/>
              </a:rPr>
              <a:t>PMTLAI</a:t>
            </a:r>
            <a:r>
              <a:rPr sz="2200" spc="-10" dirty="0">
                <a:latin typeface="Microsoft Sans Serif"/>
                <a:cs typeface="Microsoft Sans Serif"/>
              </a:rPr>
              <a:t> (Philippine</a:t>
            </a:r>
            <a:r>
              <a:rPr sz="2200" spc="-70" dirty="0">
                <a:latin typeface="Microsoft Sans Serif"/>
                <a:cs typeface="Microsoft Sans Serif"/>
              </a:rPr>
              <a:t> </a:t>
            </a:r>
            <a:r>
              <a:rPr sz="2200" spc="-20" dirty="0">
                <a:latin typeface="Microsoft Sans Serif"/>
                <a:cs typeface="Microsoft Sans Serif"/>
              </a:rPr>
              <a:t>Multi-</a:t>
            </a:r>
            <a:r>
              <a:rPr sz="2200" dirty="0">
                <a:latin typeface="Microsoft Sans Serif"/>
                <a:cs typeface="Microsoft Sans Serif"/>
              </a:rPr>
              <a:t>modal</a:t>
            </a:r>
            <a:r>
              <a:rPr sz="2200" spc="-60" dirty="0">
                <a:latin typeface="Microsoft Sans Serif"/>
                <a:cs typeface="Microsoft Sans Serif"/>
              </a:rPr>
              <a:t> </a:t>
            </a:r>
            <a:r>
              <a:rPr sz="2200" dirty="0">
                <a:latin typeface="Microsoft Sans Serif"/>
                <a:cs typeface="Microsoft Sans Serif"/>
              </a:rPr>
              <a:t>Transport</a:t>
            </a:r>
            <a:r>
              <a:rPr sz="2200" spc="-55" dirty="0">
                <a:latin typeface="Microsoft Sans Serif"/>
                <a:cs typeface="Microsoft Sans Serif"/>
              </a:rPr>
              <a:t> </a:t>
            </a:r>
            <a:r>
              <a:rPr sz="2200" spc="-25" dirty="0">
                <a:latin typeface="Microsoft Sans Serif"/>
                <a:cs typeface="Microsoft Sans Serif"/>
              </a:rPr>
              <a:t>and </a:t>
            </a:r>
            <a:r>
              <a:rPr sz="2200" dirty="0">
                <a:latin typeface="Microsoft Sans Serif"/>
                <a:cs typeface="Microsoft Sans Serif"/>
              </a:rPr>
              <a:t>Logistics</a:t>
            </a:r>
            <a:r>
              <a:rPr sz="2200" spc="-80" dirty="0">
                <a:latin typeface="Microsoft Sans Serif"/>
                <a:cs typeface="Microsoft Sans Serif"/>
              </a:rPr>
              <a:t> </a:t>
            </a:r>
            <a:r>
              <a:rPr sz="2200" dirty="0">
                <a:latin typeface="Microsoft Sans Serif"/>
                <a:cs typeface="Microsoft Sans Serif"/>
              </a:rPr>
              <a:t>Association,</a:t>
            </a:r>
            <a:r>
              <a:rPr sz="2200" spc="-50" dirty="0">
                <a:latin typeface="Microsoft Sans Serif"/>
                <a:cs typeface="Microsoft Sans Serif"/>
              </a:rPr>
              <a:t> </a:t>
            </a:r>
            <a:r>
              <a:rPr sz="2200" spc="-10" dirty="0">
                <a:latin typeface="Microsoft Sans Serif"/>
                <a:cs typeface="Microsoft Sans Serif"/>
              </a:rPr>
              <a:t>Inc.)</a:t>
            </a:r>
            <a:endParaRPr sz="2200" dirty="0">
              <a:latin typeface="Microsoft Sans Serif"/>
              <a:cs typeface="Microsoft Sans Serif"/>
            </a:endParaRPr>
          </a:p>
          <a:p>
            <a:pPr marL="1277620" marR="995680" indent="-350520">
              <a:lnSpc>
                <a:spcPts val="2620"/>
              </a:lnSpc>
              <a:spcBef>
                <a:spcPts val="15"/>
              </a:spcBef>
              <a:buChar char="▪"/>
              <a:tabLst>
                <a:tab pos="1277620" algn="l"/>
              </a:tabLst>
            </a:pPr>
            <a:r>
              <a:rPr sz="2200" dirty="0">
                <a:latin typeface="Microsoft Sans Serif"/>
                <a:cs typeface="Microsoft Sans Serif"/>
              </a:rPr>
              <a:t>ACOP</a:t>
            </a:r>
            <a:r>
              <a:rPr sz="2200" spc="-65" dirty="0">
                <a:latin typeface="Microsoft Sans Serif"/>
                <a:cs typeface="Microsoft Sans Serif"/>
              </a:rPr>
              <a:t> </a:t>
            </a:r>
            <a:r>
              <a:rPr sz="2200" dirty="0">
                <a:latin typeface="Microsoft Sans Serif"/>
                <a:cs typeface="Microsoft Sans Serif"/>
              </a:rPr>
              <a:t>(Association</a:t>
            </a:r>
            <a:r>
              <a:rPr sz="2200" spc="-55" dirty="0">
                <a:latin typeface="Microsoft Sans Serif"/>
                <a:cs typeface="Microsoft Sans Serif"/>
              </a:rPr>
              <a:t> </a:t>
            </a:r>
            <a:r>
              <a:rPr sz="2200" dirty="0">
                <a:latin typeface="Microsoft Sans Serif"/>
                <a:cs typeface="Microsoft Sans Serif"/>
              </a:rPr>
              <a:t>of</a:t>
            </a:r>
            <a:r>
              <a:rPr sz="2200" spc="-45" dirty="0">
                <a:latin typeface="Microsoft Sans Serif"/>
                <a:cs typeface="Microsoft Sans Serif"/>
              </a:rPr>
              <a:t> </a:t>
            </a:r>
            <a:r>
              <a:rPr sz="2200" dirty="0">
                <a:latin typeface="Microsoft Sans Serif"/>
                <a:cs typeface="Microsoft Sans Serif"/>
              </a:rPr>
              <a:t>CFS</a:t>
            </a:r>
            <a:r>
              <a:rPr sz="2200" spc="-45" dirty="0">
                <a:latin typeface="Microsoft Sans Serif"/>
                <a:cs typeface="Microsoft Sans Serif"/>
              </a:rPr>
              <a:t> </a:t>
            </a:r>
            <a:r>
              <a:rPr sz="2200" dirty="0">
                <a:latin typeface="Microsoft Sans Serif"/>
                <a:cs typeface="Microsoft Sans Serif"/>
              </a:rPr>
              <a:t>Operators</a:t>
            </a:r>
            <a:r>
              <a:rPr sz="2200" spc="-50" dirty="0">
                <a:latin typeface="Microsoft Sans Serif"/>
                <a:cs typeface="Microsoft Sans Serif"/>
              </a:rPr>
              <a:t> </a:t>
            </a:r>
            <a:r>
              <a:rPr sz="2200" dirty="0">
                <a:latin typeface="Microsoft Sans Serif"/>
                <a:cs typeface="Microsoft Sans Serif"/>
              </a:rPr>
              <a:t>of</a:t>
            </a:r>
            <a:r>
              <a:rPr sz="2200" spc="-25" dirty="0">
                <a:latin typeface="Microsoft Sans Serif"/>
                <a:cs typeface="Microsoft Sans Serif"/>
              </a:rPr>
              <a:t> the </a:t>
            </a:r>
            <a:r>
              <a:rPr sz="2200" spc="-10" dirty="0">
                <a:latin typeface="Microsoft Sans Serif"/>
                <a:cs typeface="Microsoft Sans Serif"/>
              </a:rPr>
              <a:t>Philippines)</a:t>
            </a:r>
            <a:endParaRPr sz="2200" dirty="0">
              <a:latin typeface="Microsoft Sans Serif"/>
              <a:cs typeface="Microsoft Sans Serif"/>
            </a:endParaRPr>
          </a:p>
          <a:p>
            <a:pPr marL="1277620" marR="5080" indent="-350520">
              <a:lnSpc>
                <a:spcPts val="2620"/>
              </a:lnSpc>
              <a:spcBef>
                <a:spcPts val="45"/>
              </a:spcBef>
              <a:buChar char="▪"/>
              <a:tabLst>
                <a:tab pos="1277620" algn="l"/>
              </a:tabLst>
            </a:pPr>
            <a:r>
              <a:rPr sz="2200" dirty="0">
                <a:latin typeface="Microsoft Sans Serif"/>
                <a:cs typeface="Microsoft Sans Serif"/>
              </a:rPr>
              <a:t>CTAP</a:t>
            </a:r>
            <a:r>
              <a:rPr sz="2200" spc="-70" dirty="0">
                <a:latin typeface="Microsoft Sans Serif"/>
                <a:cs typeface="Microsoft Sans Serif"/>
              </a:rPr>
              <a:t> </a:t>
            </a:r>
            <a:r>
              <a:rPr sz="2200" dirty="0">
                <a:latin typeface="Microsoft Sans Serif"/>
                <a:cs typeface="Microsoft Sans Serif"/>
              </a:rPr>
              <a:t>(Confederation</a:t>
            </a:r>
            <a:r>
              <a:rPr sz="2200" spc="-30" dirty="0">
                <a:latin typeface="Microsoft Sans Serif"/>
                <a:cs typeface="Microsoft Sans Serif"/>
              </a:rPr>
              <a:t> </a:t>
            </a:r>
            <a:r>
              <a:rPr sz="2200" dirty="0">
                <a:latin typeface="Microsoft Sans Serif"/>
                <a:cs typeface="Microsoft Sans Serif"/>
              </a:rPr>
              <a:t>of</a:t>
            </a:r>
            <a:r>
              <a:rPr sz="2200" spc="-75" dirty="0">
                <a:latin typeface="Microsoft Sans Serif"/>
                <a:cs typeface="Microsoft Sans Serif"/>
              </a:rPr>
              <a:t> </a:t>
            </a:r>
            <a:r>
              <a:rPr sz="2200" dirty="0">
                <a:latin typeface="Microsoft Sans Serif"/>
                <a:cs typeface="Microsoft Sans Serif"/>
              </a:rPr>
              <a:t>Truckers</a:t>
            </a:r>
            <a:r>
              <a:rPr sz="2200" spc="-35" dirty="0">
                <a:latin typeface="Microsoft Sans Serif"/>
                <a:cs typeface="Microsoft Sans Serif"/>
              </a:rPr>
              <a:t> </a:t>
            </a:r>
            <a:r>
              <a:rPr sz="2200" spc="-10" dirty="0">
                <a:latin typeface="Microsoft Sans Serif"/>
                <a:cs typeface="Microsoft Sans Serif"/>
              </a:rPr>
              <a:t>Association</a:t>
            </a:r>
            <a:r>
              <a:rPr sz="2200" spc="-60" dirty="0">
                <a:latin typeface="Microsoft Sans Serif"/>
                <a:cs typeface="Microsoft Sans Serif"/>
              </a:rPr>
              <a:t> </a:t>
            </a:r>
            <a:r>
              <a:rPr sz="2200" dirty="0">
                <a:latin typeface="Microsoft Sans Serif"/>
                <a:cs typeface="Microsoft Sans Serif"/>
              </a:rPr>
              <a:t>of</a:t>
            </a:r>
            <a:r>
              <a:rPr sz="2200" spc="-55" dirty="0">
                <a:latin typeface="Microsoft Sans Serif"/>
                <a:cs typeface="Microsoft Sans Serif"/>
              </a:rPr>
              <a:t> </a:t>
            </a:r>
            <a:r>
              <a:rPr sz="2200" spc="-25" dirty="0">
                <a:latin typeface="Microsoft Sans Serif"/>
                <a:cs typeface="Microsoft Sans Serif"/>
              </a:rPr>
              <a:t>the </a:t>
            </a:r>
            <a:r>
              <a:rPr sz="2200" spc="-10" dirty="0">
                <a:latin typeface="Microsoft Sans Serif"/>
                <a:cs typeface="Microsoft Sans Serif"/>
              </a:rPr>
              <a:t>Philippines)</a:t>
            </a:r>
            <a:endParaRPr sz="2200" dirty="0">
              <a:latin typeface="Microsoft Sans Serif"/>
              <a:cs typeface="Microsoft Sans Serif"/>
            </a:endParaRPr>
          </a:p>
          <a:p>
            <a:pPr marL="1277620" indent="-347345">
              <a:lnSpc>
                <a:spcPts val="2555"/>
              </a:lnSpc>
              <a:buChar char="▪"/>
              <a:tabLst>
                <a:tab pos="1277620" algn="l"/>
              </a:tabLst>
            </a:pPr>
            <a:r>
              <a:rPr sz="2200" spc="-20" dirty="0">
                <a:latin typeface="Microsoft Sans Serif"/>
                <a:cs typeface="Microsoft Sans Serif"/>
              </a:rPr>
              <a:t>PISM</a:t>
            </a:r>
            <a:endParaRPr sz="2200" dirty="0">
              <a:latin typeface="Microsoft Sans Serif"/>
              <a:cs typeface="Microsoft Sans Serif"/>
            </a:endParaRPr>
          </a:p>
        </p:txBody>
      </p:sp>
      <p:pic>
        <p:nvPicPr>
          <p:cNvPr id="4" name="object 4"/>
          <p:cNvPicPr/>
          <p:nvPr/>
        </p:nvPicPr>
        <p:blipFill rotWithShape="1">
          <a:blip r:embed="rId2" cstate="print"/>
          <a:srcRect t="18115"/>
          <a:stretch/>
        </p:blipFill>
        <p:spPr>
          <a:xfrm>
            <a:off x="9208969" y="1107122"/>
            <a:ext cx="1656715" cy="2967989"/>
          </a:xfrm>
          <a:prstGeom prst="rect">
            <a:avLst/>
          </a:prstGeom>
        </p:spPr>
      </p:pic>
      <p:pic>
        <p:nvPicPr>
          <p:cNvPr id="5" name="object 5"/>
          <p:cNvPicPr/>
          <p:nvPr/>
        </p:nvPicPr>
        <p:blipFill>
          <a:blip r:embed="rId3" cstate="print"/>
          <a:stretch>
            <a:fillRect/>
          </a:stretch>
        </p:blipFill>
        <p:spPr>
          <a:xfrm>
            <a:off x="9353230" y="4075111"/>
            <a:ext cx="1282700" cy="1360423"/>
          </a:xfrm>
          <a:prstGeom prst="rect">
            <a:avLst/>
          </a:prstGeom>
        </p:spPr>
      </p:pic>
      <p:pic>
        <p:nvPicPr>
          <p:cNvPr id="6" name="object 6"/>
          <p:cNvPicPr/>
          <p:nvPr/>
        </p:nvPicPr>
        <p:blipFill>
          <a:blip r:embed="rId4" cstate="print"/>
          <a:stretch>
            <a:fillRect/>
          </a:stretch>
        </p:blipFill>
        <p:spPr>
          <a:xfrm>
            <a:off x="25400" y="125095"/>
            <a:ext cx="1119543" cy="524509"/>
          </a:xfrm>
          <a:prstGeom prst="rect">
            <a:avLst/>
          </a:prstGeom>
        </p:spPr>
      </p:pic>
      <p:sp>
        <p:nvSpPr>
          <p:cNvPr id="7" name="object 7"/>
          <p:cNvSpPr/>
          <p:nvPr/>
        </p:nvSpPr>
        <p:spPr>
          <a:xfrm>
            <a:off x="0" y="6689888"/>
            <a:ext cx="11363325" cy="155575"/>
          </a:xfrm>
          <a:custGeom>
            <a:avLst/>
            <a:gdLst/>
            <a:ahLst/>
            <a:cxnLst/>
            <a:rect l="l" t="t" r="r" b="b"/>
            <a:pathLst>
              <a:path w="11363325" h="155575">
                <a:moveTo>
                  <a:pt x="11362944" y="0"/>
                </a:moveTo>
                <a:lnTo>
                  <a:pt x="0" y="0"/>
                </a:lnTo>
                <a:lnTo>
                  <a:pt x="0" y="155447"/>
                </a:lnTo>
                <a:lnTo>
                  <a:pt x="11362944" y="155447"/>
                </a:lnTo>
                <a:lnTo>
                  <a:pt x="11362944" y="0"/>
                </a:lnTo>
                <a:close/>
              </a:path>
            </a:pathLst>
          </a:custGeom>
          <a:solidFill>
            <a:srgbClr val="001543"/>
          </a:solidFill>
        </p:spPr>
        <p:txBody>
          <a:bodyPr wrap="square" lIns="0" tIns="0" rIns="0" bIns="0" rtlCol="0"/>
          <a:lstStyle/>
          <a:p>
            <a:endParaRPr/>
          </a:p>
        </p:txBody>
      </p:sp>
      <p:pic>
        <p:nvPicPr>
          <p:cNvPr id="8" name="object 8"/>
          <p:cNvPicPr/>
          <p:nvPr/>
        </p:nvPicPr>
        <p:blipFill>
          <a:blip r:embed="rId5" cstate="print"/>
          <a:stretch>
            <a:fillRect/>
          </a:stretch>
        </p:blipFill>
        <p:spPr>
          <a:xfrm>
            <a:off x="11499850" y="6469381"/>
            <a:ext cx="560070" cy="319925"/>
          </a:xfrm>
          <a:prstGeom prst="rect">
            <a:avLst/>
          </a:prstGeom>
        </p:spPr>
      </p:pic>
      <p:pic>
        <p:nvPicPr>
          <p:cNvPr id="1026" name="Picture 2" descr="TUVR - Steinhardt S.A.">
            <a:extLst>
              <a:ext uri="{FF2B5EF4-FFF2-40B4-BE49-F238E27FC236}">
                <a16:creationId xmlns:a16="http://schemas.microsoft.com/office/drawing/2014/main" id="{5768E6A0-10D9-4472-92FB-003F8D5DD8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01200" y="826956"/>
            <a:ext cx="2087676" cy="5667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hilippine Multimodal Transport and ...">
            <a:extLst>
              <a:ext uri="{FF2B5EF4-FFF2-40B4-BE49-F238E27FC236}">
                <a16:creationId xmlns:a16="http://schemas.microsoft.com/office/drawing/2014/main" id="{93221E11-BD4B-4B69-868F-85CF5B70D0F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78642" y="5583450"/>
            <a:ext cx="1031875" cy="10318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Bldg. A, Cargo Village Complex, N. Aquino Ave. corner Multinational Ave.,  Parañaque City Tel. No.: (632) 900-4900 (Loc 1104)">
            <a:extLst>
              <a:ext uri="{FF2B5EF4-FFF2-40B4-BE49-F238E27FC236}">
                <a16:creationId xmlns:a16="http://schemas.microsoft.com/office/drawing/2014/main" id="{E0CFECA3-09DC-4FC8-AA3B-05F8C186BFF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1146" t="27962" r="22265" b="30836"/>
          <a:stretch/>
        </p:blipFill>
        <p:spPr bwMode="auto">
          <a:xfrm>
            <a:off x="10920570" y="1432934"/>
            <a:ext cx="1158560" cy="90991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D5AEAAC2-ABF6-4321-877E-05A2BA7B6286}"/>
              </a:ext>
            </a:extLst>
          </p:cNvPr>
          <p:cNvPicPr>
            <a:picLocks noChangeAspect="1"/>
          </p:cNvPicPr>
          <p:nvPr/>
        </p:nvPicPr>
        <p:blipFill>
          <a:blip r:embed="rId9"/>
          <a:stretch>
            <a:fillRect/>
          </a:stretch>
        </p:blipFill>
        <p:spPr>
          <a:xfrm>
            <a:off x="10920570" y="2449971"/>
            <a:ext cx="1158560" cy="1163732"/>
          </a:xfrm>
          <a:prstGeom prst="rect">
            <a:avLst/>
          </a:prstGeom>
        </p:spPr>
      </p:pic>
      <p:pic>
        <p:nvPicPr>
          <p:cNvPr id="13" name="Picture 12">
            <a:extLst>
              <a:ext uri="{FF2B5EF4-FFF2-40B4-BE49-F238E27FC236}">
                <a16:creationId xmlns:a16="http://schemas.microsoft.com/office/drawing/2014/main" id="{71E35393-7A49-4BB3-8789-F9E2BA53D020}"/>
              </a:ext>
            </a:extLst>
          </p:cNvPr>
          <p:cNvPicPr>
            <a:picLocks noChangeAspect="1"/>
          </p:cNvPicPr>
          <p:nvPr/>
        </p:nvPicPr>
        <p:blipFill>
          <a:blip r:embed="rId10"/>
          <a:stretch>
            <a:fillRect/>
          </a:stretch>
        </p:blipFill>
        <p:spPr>
          <a:xfrm>
            <a:off x="10892849" y="3802395"/>
            <a:ext cx="1152489" cy="1137190"/>
          </a:xfrm>
          <a:prstGeom prst="rect">
            <a:avLst/>
          </a:prstGeom>
        </p:spPr>
      </p:pic>
      <p:pic>
        <p:nvPicPr>
          <p:cNvPr id="15" name="Picture 14">
            <a:extLst>
              <a:ext uri="{FF2B5EF4-FFF2-40B4-BE49-F238E27FC236}">
                <a16:creationId xmlns:a16="http://schemas.microsoft.com/office/drawing/2014/main" id="{8F9DE0FA-F26A-48C1-B0AA-407F7934900D}"/>
              </a:ext>
            </a:extLst>
          </p:cNvPr>
          <p:cNvPicPr>
            <a:picLocks noChangeAspect="1"/>
          </p:cNvPicPr>
          <p:nvPr/>
        </p:nvPicPr>
        <p:blipFill>
          <a:blip r:embed="rId11"/>
          <a:stretch>
            <a:fillRect/>
          </a:stretch>
        </p:blipFill>
        <p:spPr>
          <a:xfrm>
            <a:off x="10948289" y="5160242"/>
            <a:ext cx="1097049" cy="109704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412718" y="990849"/>
            <a:ext cx="3753358" cy="5346065"/>
          </a:xfrm>
          <a:prstGeom prst="rect">
            <a:avLst/>
          </a:prstGeom>
        </p:spPr>
      </p:pic>
      <p:sp>
        <p:nvSpPr>
          <p:cNvPr id="3" name="object 3"/>
          <p:cNvSpPr txBox="1"/>
          <p:nvPr/>
        </p:nvSpPr>
        <p:spPr>
          <a:xfrm>
            <a:off x="228600" y="1046563"/>
            <a:ext cx="4921885" cy="5234638"/>
          </a:xfrm>
          <a:prstGeom prst="rect">
            <a:avLst/>
          </a:prstGeom>
        </p:spPr>
        <p:txBody>
          <a:bodyPr vert="horz" wrap="square" lIns="0" tIns="11430" rIns="0" bIns="0" rtlCol="0">
            <a:spAutoFit/>
          </a:bodyPr>
          <a:lstStyle/>
          <a:p>
            <a:pPr marL="12700">
              <a:lnSpc>
                <a:spcPct val="100000"/>
              </a:lnSpc>
              <a:spcBef>
                <a:spcPts val="90"/>
              </a:spcBef>
            </a:pPr>
            <a:r>
              <a:rPr sz="1400" b="1" dirty="0">
                <a:latin typeface="Arial"/>
                <a:cs typeface="Arial"/>
              </a:rPr>
              <a:t>Head</a:t>
            </a:r>
            <a:r>
              <a:rPr sz="1400" b="1" spc="-60" dirty="0">
                <a:latin typeface="Arial"/>
                <a:cs typeface="Arial"/>
              </a:rPr>
              <a:t> </a:t>
            </a:r>
            <a:r>
              <a:rPr sz="1400" b="1" spc="-10" dirty="0">
                <a:latin typeface="Arial"/>
                <a:cs typeface="Arial"/>
              </a:rPr>
              <a:t>Office:</a:t>
            </a:r>
            <a:endParaRPr sz="1400" dirty="0">
              <a:latin typeface="Arial"/>
              <a:cs typeface="Arial"/>
            </a:endParaRPr>
          </a:p>
          <a:p>
            <a:pPr marL="12700" marR="314960">
              <a:lnSpc>
                <a:spcPct val="100000"/>
              </a:lnSpc>
              <a:spcBef>
                <a:spcPts val="30"/>
              </a:spcBef>
            </a:pPr>
            <a:r>
              <a:rPr sz="1400" dirty="0">
                <a:latin typeface="Microsoft Sans Serif"/>
                <a:cs typeface="Microsoft Sans Serif"/>
              </a:rPr>
              <a:t>4th</a:t>
            </a:r>
            <a:r>
              <a:rPr sz="1400" spc="-55" dirty="0">
                <a:latin typeface="Microsoft Sans Serif"/>
                <a:cs typeface="Microsoft Sans Serif"/>
              </a:rPr>
              <a:t> </a:t>
            </a:r>
            <a:r>
              <a:rPr sz="1400" dirty="0">
                <a:latin typeface="Microsoft Sans Serif"/>
                <a:cs typeface="Microsoft Sans Serif"/>
              </a:rPr>
              <a:t>&amp;</a:t>
            </a:r>
            <a:r>
              <a:rPr sz="1400" spc="-10" dirty="0">
                <a:latin typeface="Microsoft Sans Serif"/>
                <a:cs typeface="Microsoft Sans Serif"/>
              </a:rPr>
              <a:t> </a:t>
            </a:r>
            <a:r>
              <a:rPr sz="1400" dirty="0">
                <a:latin typeface="Microsoft Sans Serif"/>
                <a:cs typeface="Microsoft Sans Serif"/>
              </a:rPr>
              <a:t>8th</a:t>
            </a:r>
            <a:r>
              <a:rPr sz="1400" spc="-30" dirty="0">
                <a:latin typeface="Microsoft Sans Serif"/>
                <a:cs typeface="Microsoft Sans Serif"/>
              </a:rPr>
              <a:t> </a:t>
            </a:r>
            <a:r>
              <a:rPr sz="1400" dirty="0">
                <a:latin typeface="Microsoft Sans Serif"/>
                <a:cs typeface="Microsoft Sans Serif"/>
              </a:rPr>
              <a:t>Floors</a:t>
            </a:r>
            <a:r>
              <a:rPr sz="1400" spc="-45" dirty="0">
                <a:latin typeface="Microsoft Sans Serif"/>
                <a:cs typeface="Microsoft Sans Serif"/>
              </a:rPr>
              <a:t> </a:t>
            </a:r>
            <a:r>
              <a:rPr sz="1400" dirty="0">
                <a:latin typeface="Microsoft Sans Serif"/>
                <a:cs typeface="Microsoft Sans Serif"/>
              </a:rPr>
              <a:t>Country</a:t>
            </a:r>
            <a:r>
              <a:rPr sz="1400" spc="-55" dirty="0">
                <a:latin typeface="Microsoft Sans Serif"/>
                <a:cs typeface="Microsoft Sans Serif"/>
              </a:rPr>
              <a:t> </a:t>
            </a:r>
            <a:r>
              <a:rPr sz="1400" dirty="0">
                <a:latin typeface="Microsoft Sans Serif"/>
                <a:cs typeface="Microsoft Sans Serif"/>
              </a:rPr>
              <a:t>Space</a:t>
            </a:r>
            <a:r>
              <a:rPr sz="1400" spc="-50" dirty="0">
                <a:latin typeface="Microsoft Sans Serif"/>
                <a:cs typeface="Microsoft Sans Serif"/>
              </a:rPr>
              <a:t> </a:t>
            </a:r>
            <a:r>
              <a:rPr sz="1400" dirty="0">
                <a:latin typeface="Microsoft Sans Serif"/>
                <a:cs typeface="Microsoft Sans Serif"/>
              </a:rPr>
              <a:t>1</a:t>
            </a:r>
            <a:r>
              <a:rPr sz="1400" spc="-50" dirty="0">
                <a:latin typeface="Microsoft Sans Serif"/>
                <a:cs typeface="Microsoft Sans Serif"/>
              </a:rPr>
              <a:t> </a:t>
            </a:r>
            <a:r>
              <a:rPr sz="1400" dirty="0">
                <a:latin typeface="Microsoft Sans Serif"/>
                <a:cs typeface="Microsoft Sans Serif"/>
              </a:rPr>
              <a:t>Bldg.</a:t>
            </a:r>
            <a:r>
              <a:rPr sz="1400" spc="5" dirty="0">
                <a:latin typeface="Microsoft Sans Serif"/>
                <a:cs typeface="Microsoft Sans Serif"/>
              </a:rPr>
              <a:t> </a:t>
            </a:r>
            <a:r>
              <a:rPr sz="1400" dirty="0">
                <a:latin typeface="Microsoft Sans Serif"/>
                <a:cs typeface="Microsoft Sans Serif"/>
              </a:rPr>
              <a:t>Sen</a:t>
            </a:r>
            <a:r>
              <a:rPr sz="1400" spc="-25" dirty="0">
                <a:latin typeface="Microsoft Sans Serif"/>
                <a:cs typeface="Microsoft Sans Serif"/>
              </a:rPr>
              <a:t> </a:t>
            </a:r>
            <a:r>
              <a:rPr sz="1400" dirty="0">
                <a:latin typeface="Microsoft Sans Serif"/>
                <a:cs typeface="Microsoft Sans Serif"/>
              </a:rPr>
              <a:t>Gil</a:t>
            </a:r>
            <a:r>
              <a:rPr sz="1400" spc="-15" dirty="0">
                <a:latin typeface="Microsoft Sans Serif"/>
                <a:cs typeface="Microsoft Sans Serif"/>
              </a:rPr>
              <a:t> </a:t>
            </a:r>
            <a:r>
              <a:rPr sz="1400" dirty="0">
                <a:latin typeface="Microsoft Sans Serif"/>
                <a:cs typeface="Microsoft Sans Serif"/>
              </a:rPr>
              <a:t>Puyat</a:t>
            </a:r>
            <a:r>
              <a:rPr sz="1400" spc="-20" dirty="0">
                <a:latin typeface="Microsoft Sans Serif"/>
                <a:cs typeface="Microsoft Sans Serif"/>
              </a:rPr>
              <a:t> Ave. </a:t>
            </a:r>
            <a:r>
              <a:rPr sz="1400" spc="-10" dirty="0">
                <a:latin typeface="Microsoft Sans Serif"/>
                <a:cs typeface="Microsoft Sans Serif"/>
              </a:rPr>
              <a:t>Makati</a:t>
            </a:r>
            <a:r>
              <a:rPr sz="1400" spc="-45" dirty="0">
                <a:latin typeface="Microsoft Sans Serif"/>
                <a:cs typeface="Microsoft Sans Serif"/>
              </a:rPr>
              <a:t> </a:t>
            </a:r>
            <a:r>
              <a:rPr sz="1400" dirty="0">
                <a:latin typeface="Microsoft Sans Serif"/>
                <a:cs typeface="Microsoft Sans Serif"/>
              </a:rPr>
              <a:t>City</a:t>
            </a:r>
            <a:r>
              <a:rPr sz="1400" spc="-40" dirty="0">
                <a:latin typeface="Microsoft Sans Serif"/>
                <a:cs typeface="Microsoft Sans Serif"/>
              </a:rPr>
              <a:t> </a:t>
            </a:r>
            <a:r>
              <a:rPr sz="1400" spc="-10" dirty="0">
                <a:latin typeface="Microsoft Sans Serif"/>
                <a:cs typeface="Microsoft Sans Serif"/>
              </a:rPr>
              <a:t>Philippines</a:t>
            </a:r>
            <a:endParaRPr sz="1400" dirty="0">
              <a:latin typeface="Microsoft Sans Serif"/>
              <a:cs typeface="Microsoft Sans Serif"/>
            </a:endParaRPr>
          </a:p>
          <a:p>
            <a:pPr>
              <a:lnSpc>
                <a:spcPct val="100000"/>
              </a:lnSpc>
              <a:spcBef>
                <a:spcPts val="70"/>
              </a:spcBef>
            </a:pPr>
            <a:endParaRPr sz="1400" dirty="0">
              <a:latin typeface="Microsoft Sans Serif"/>
              <a:cs typeface="Microsoft Sans Serif"/>
            </a:endParaRPr>
          </a:p>
          <a:p>
            <a:pPr marL="12700">
              <a:lnSpc>
                <a:spcPct val="100000"/>
              </a:lnSpc>
            </a:pPr>
            <a:r>
              <a:rPr sz="1400" b="1" dirty="0">
                <a:latin typeface="Arial"/>
                <a:cs typeface="Arial"/>
              </a:rPr>
              <a:t>DDS</a:t>
            </a:r>
            <a:r>
              <a:rPr sz="1400" b="1" spc="-55" dirty="0">
                <a:latin typeface="Arial"/>
                <a:cs typeface="Arial"/>
              </a:rPr>
              <a:t> </a:t>
            </a:r>
            <a:r>
              <a:rPr sz="1400" b="1" spc="-10" dirty="0">
                <a:latin typeface="Arial"/>
                <a:cs typeface="Arial"/>
              </a:rPr>
              <a:t>Warehouse</a:t>
            </a:r>
            <a:endParaRPr sz="1400" dirty="0">
              <a:latin typeface="Arial"/>
              <a:cs typeface="Arial"/>
            </a:endParaRPr>
          </a:p>
          <a:p>
            <a:pPr marL="12700" marR="127000">
              <a:lnSpc>
                <a:spcPts val="1660"/>
              </a:lnSpc>
              <a:spcBef>
                <a:spcPts val="95"/>
              </a:spcBef>
            </a:pPr>
            <a:r>
              <a:rPr sz="1400" dirty="0">
                <a:latin typeface="Microsoft Sans Serif"/>
                <a:cs typeface="Microsoft Sans Serif"/>
              </a:rPr>
              <a:t>LYL</a:t>
            </a:r>
            <a:r>
              <a:rPr sz="1400" spc="-55" dirty="0">
                <a:latin typeface="Microsoft Sans Serif"/>
                <a:cs typeface="Microsoft Sans Serif"/>
              </a:rPr>
              <a:t> </a:t>
            </a:r>
            <a:r>
              <a:rPr sz="1400" dirty="0">
                <a:latin typeface="Microsoft Sans Serif"/>
                <a:cs typeface="Microsoft Sans Serif"/>
              </a:rPr>
              <a:t>Business</a:t>
            </a:r>
            <a:r>
              <a:rPr sz="1400" spc="-45" dirty="0">
                <a:latin typeface="Microsoft Sans Serif"/>
                <a:cs typeface="Microsoft Sans Serif"/>
              </a:rPr>
              <a:t> </a:t>
            </a:r>
            <a:r>
              <a:rPr sz="1400" spc="-10" dirty="0">
                <a:latin typeface="Microsoft Sans Serif"/>
                <a:cs typeface="Microsoft Sans Serif"/>
              </a:rPr>
              <a:t>Industrial</a:t>
            </a:r>
            <a:r>
              <a:rPr sz="1400" spc="-65" dirty="0">
                <a:latin typeface="Microsoft Sans Serif"/>
                <a:cs typeface="Microsoft Sans Serif"/>
              </a:rPr>
              <a:t> </a:t>
            </a:r>
            <a:r>
              <a:rPr sz="1400" dirty="0">
                <a:latin typeface="Microsoft Sans Serif"/>
                <a:cs typeface="Microsoft Sans Serif"/>
              </a:rPr>
              <a:t>Park,</a:t>
            </a:r>
            <a:r>
              <a:rPr sz="1400" spc="-65" dirty="0">
                <a:latin typeface="Microsoft Sans Serif"/>
                <a:cs typeface="Microsoft Sans Serif"/>
              </a:rPr>
              <a:t> </a:t>
            </a:r>
            <a:r>
              <a:rPr sz="1400" dirty="0">
                <a:latin typeface="Microsoft Sans Serif"/>
                <a:cs typeface="Microsoft Sans Serif"/>
              </a:rPr>
              <a:t>Governor’s</a:t>
            </a:r>
            <a:r>
              <a:rPr sz="1400" spc="-65" dirty="0">
                <a:latin typeface="Microsoft Sans Serif"/>
                <a:cs typeface="Microsoft Sans Serif"/>
              </a:rPr>
              <a:t> </a:t>
            </a:r>
            <a:r>
              <a:rPr sz="1400" dirty="0">
                <a:latin typeface="Microsoft Sans Serif"/>
                <a:cs typeface="Microsoft Sans Serif"/>
              </a:rPr>
              <a:t>Drive,</a:t>
            </a:r>
            <a:r>
              <a:rPr sz="1400" spc="-30" dirty="0">
                <a:latin typeface="Microsoft Sans Serif"/>
                <a:cs typeface="Microsoft Sans Serif"/>
              </a:rPr>
              <a:t> </a:t>
            </a:r>
            <a:r>
              <a:rPr sz="1400" dirty="0">
                <a:latin typeface="Microsoft Sans Serif"/>
                <a:cs typeface="Microsoft Sans Serif"/>
              </a:rPr>
              <a:t>Brgy.</a:t>
            </a:r>
            <a:r>
              <a:rPr sz="1400" spc="-45" dirty="0">
                <a:latin typeface="Microsoft Sans Serif"/>
                <a:cs typeface="Microsoft Sans Serif"/>
              </a:rPr>
              <a:t> </a:t>
            </a:r>
            <a:r>
              <a:rPr sz="1400" spc="-10" dirty="0">
                <a:latin typeface="Microsoft Sans Serif"/>
                <a:cs typeface="Microsoft Sans Serif"/>
              </a:rPr>
              <a:t>Bancal </a:t>
            </a:r>
            <a:r>
              <a:rPr sz="1400" dirty="0">
                <a:latin typeface="Microsoft Sans Serif"/>
                <a:cs typeface="Microsoft Sans Serif"/>
              </a:rPr>
              <a:t>Carmona,</a:t>
            </a:r>
            <a:r>
              <a:rPr sz="1400" spc="-65" dirty="0">
                <a:latin typeface="Microsoft Sans Serif"/>
                <a:cs typeface="Microsoft Sans Serif"/>
              </a:rPr>
              <a:t> </a:t>
            </a:r>
            <a:r>
              <a:rPr sz="1400" spc="-10" dirty="0">
                <a:latin typeface="Microsoft Sans Serif"/>
                <a:cs typeface="Microsoft Sans Serif"/>
              </a:rPr>
              <a:t>Cavite</a:t>
            </a:r>
            <a:endParaRPr sz="1400" dirty="0">
              <a:latin typeface="Microsoft Sans Serif"/>
              <a:cs typeface="Microsoft Sans Serif"/>
            </a:endParaRPr>
          </a:p>
          <a:p>
            <a:pPr>
              <a:lnSpc>
                <a:spcPct val="100000"/>
              </a:lnSpc>
              <a:spcBef>
                <a:spcPts val="20"/>
              </a:spcBef>
            </a:pPr>
            <a:endParaRPr sz="1400" dirty="0">
              <a:latin typeface="Microsoft Sans Serif"/>
              <a:cs typeface="Microsoft Sans Serif"/>
            </a:endParaRPr>
          </a:p>
          <a:p>
            <a:pPr marL="12700">
              <a:lnSpc>
                <a:spcPct val="100000"/>
              </a:lnSpc>
            </a:pPr>
            <a:r>
              <a:rPr sz="1400" b="1" dirty="0">
                <a:latin typeface="Arial"/>
                <a:cs typeface="Arial"/>
              </a:rPr>
              <a:t>CFS</a:t>
            </a:r>
            <a:r>
              <a:rPr sz="1400" b="1" spc="-65" dirty="0">
                <a:latin typeface="Arial"/>
                <a:cs typeface="Arial"/>
              </a:rPr>
              <a:t> </a:t>
            </a:r>
            <a:r>
              <a:rPr sz="1400" b="1" spc="-10" dirty="0">
                <a:latin typeface="Arial"/>
                <a:cs typeface="Arial"/>
              </a:rPr>
              <a:t>Warehouse</a:t>
            </a:r>
            <a:endParaRPr sz="1400" dirty="0">
              <a:latin typeface="Arial"/>
              <a:cs typeface="Arial"/>
            </a:endParaRPr>
          </a:p>
          <a:p>
            <a:pPr marL="12700">
              <a:lnSpc>
                <a:spcPct val="100000"/>
              </a:lnSpc>
              <a:spcBef>
                <a:spcPts val="25"/>
              </a:spcBef>
            </a:pPr>
            <a:r>
              <a:rPr sz="1400" spc="-10" dirty="0">
                <a:latin typeface="Microsoft Sans Serif"/>
                <a:cs typeface="Microsoft Sans Serif"/>
              </a:rPr>
              <a:t>Warehouse</a:t>
            </a:r>
            <a:r>
              <a:rPr sz="1400" spc="-30" dirty="0">
                <a:latin typeface="Microsoft Sans Serif"/>
                <a:cs typeface="Microsoft Sans Serif"/>
              </a:rPr>
              <a:t> </a:t>
            </a:r>
            <a:r>
              <a:rPr sz="1400" dirty="0">
                <a:latin typeface="Microsoft Sans Serif"/>
                <a:cs typeface="Microsoft Sans Serif"/>
              </a:rPr>
              <a:t>5</a:t>
            </a:r>
            <a:r>
              <a:rPr sz="1400" spc="-30" dirty="0">
                <a:latin typeface="Microsoft Sans Serif"/>
                <a:cs typeface="Microsoft Sans Serif"/>
              </a:rPr>
              <a:t> </a:t>
            </a:r>
            <a:r>
              <a:rPr lang="en-US" sz="1400" spc="-30" dirty="0">
                <a:latin typeface="Microsoft Sans Serif"/>
                <a:cs typeface="Microsoft Sans Serif"/>
              </a:rPr>
              <a:t>P.</a:t>
            </a:r>
            <a:r>
              <a:rPr sz="1400" spc="-15" dirty="0">
                <a:latin typeface="Microsoft Sans Serif"/>
                <a:cs typeface="Microsoft Sans Serif"/>
              </a:rPr>
              <a:t> </a:t>
            </a:r>
            <a:r>
              <a:rPr sz="1400" dirty="0">
                <a:latin typeface="Microsoft Sans Serif"/>
                <a:cs typeface="Microsoft Sans Serif"/>
              </a:rPr>
              <a:t>Correa</a:t>
            </a:r>
            <a:r>
              <a:rPr sz="1400" spc="-25" dirty="0">
                <a:latin typeface="Microsoft Sans Serif"/>
                <a:cs typeface="Microsoft Sans Serif"/>
              </a:rPr>
              <a:t> </a:t>
            </a:r>
            <a:r>
              <a:rPr sz="1400" dirty="0">
                <a:latin typeface="Microsoft Sans Serif"/>
                <a:cs typeface="Microsoft Sans Serif"/>
              </a:rPr>
              <a:t>St.</a:t>
            </a:r>
            <a:r>
              <a:rPr sz="1400" spc="-25" dirty="0">
                <a:latin typeface="Microsoft Sans Serif"/>
                <a:cs typeface="Microsoft Sans Serif"/>
              </a:rPr>
              <a:t> </a:t>
            </a:r>
            <a:r>
              <a:rPr sz="1400" dirty="0">
                <a:latin typeface="Microsoft Sans Serif"/>
                <a:cs typeface="Microsoft Sans Serif"/>
              </a:rPr>
              <a:t>Paco </a:t>
            </a:r>
            <a:r>
              <a:rPr sz="1400" spc="-10" dirty="0">
                <a:latin typeface="Microsoft Sans Serif"/>
                <a:cs typeface="Microsoft Sans Serif"/>
              </a:rPr>
              <a:t>Manila</a:t>
            </a:r>
            <a:endParaRPr sz="1400" dirty="0">
              <a:latin typeface="Microsoft Sans Serif"/>
              <a:cs typeface="Microsoft Sans Serif"/>
            </a:endParaRPr>
          </a:p>
          <a:p>
            <a:pPr>
              <a:lnSpc>
                <a:spcPct val="100000"/>
              </a:lnSpc>
              <a:spcBef>
                <a:spcPts val="70"/>
              </a:spcBef>
            </a:pPr>
            <a:endParaRPr sz="1400" dirty="0">
              <a:latin typeface="Microsoft Sans Serif"/>
              <a:cs typeface="Microsoft Sans Serif"/>
            </a:endParaRPr>
          </a:p>
          <a:p>
            <a:pPr marL="12700">
              <a:lnSpc>
                <a:spcPts val="1670"/>
              </a:lnSpc>
              <a:spcBef>
                <a:spcPts val="5"/>
              </a:spcBef>
            </a:pPr>
            <a:r>
              <a:rPr sz="1400" b="1" spc="-10" dirty="0">
                <a:latin typeface="Arial"/>
                <a:cs typeface="Arial"/>
              </a:rPr>
              <a:t>Transport</a:t>
            </a:r>
            <a:endParaRPr sz="1400" dirty="0">
              <a:latin typeface="Arial"/>
              <a:cs typeface="Arial"/>
            </a:endParaRPr>
          </a:p>
          <a:p>
            <a:pPr marL="12700" marR="17145">
              <a:lnSpc>
                <a:spcPts val="1610"/>
              </a:lnSpc>
              <a:spcBef>
                <a:spcPts val="100"/>
              </a:spcBef>
            </a:pPr>
            <a:r>
              <a:rPr sz="1400" dirty="0">
                <a:latin typeface="Microsoft Sans Serif"/>
                <a:cs typeface="Microsoft Sans Serif"/>
              </a:rPr>
              <a:t>Room</a:t>
            </a:r>
            <a:r>
              <a:rPr sz="1400" spc="-10" dirty="0">
                <a:latin typeface="Microsoft Sans Serif"/>
                <a:cs typeface="Microsoft Sans Serif"/>
              </a:rPr>
              <a:t> </a:t>
            </a:r>
            <a:r>
              <a:rPr sz="1400" dirty="0">
                <a:latin typeface="Microsoft Sans Serif"/>
                <a:cs typeface="Microsoft Sans Serif"/>
              </a:rPr>
              <a:t>203</a:t>
            </a:r>
            <a:r>
              <a:rPr sz="1400" spc="-15" dirty="0">
                <a:latin typeface="Microsoft Sans Serif"/>
                <a:cs typeface="Microsoft Sans Serif"/>
              </a:rPr>
              <a:t> </a:t>
            </a:r>
            <a:r>
              <a:rPr sz="1400" dirty="0">
                <a:latin typeface="Microsoft Sans Serif"/>
                <a:cs typeface="Microsoft Sans Serif"/>
              </a:rPr>
              <a:t>Myers</a:t>
            </a:r>
            <a:r>
              <a:rPr sz="1400" spc="-20" dirty="0">
                <a:latin typeface="Microsoft Sans Serif"/>
                <a:cs typeface="Microsoft Sans Serif"/>
              </a:rPr>
              <a:t> </a:t>
            </a:r>
            <a:r>
              <a:rPr sz="1400" dirty="0">
                <a:latin typeface="Microsoft Sans Serif"/>
                <a:cs typeface="Microsoft Sans Serif"/>
              </a:rPr>
              <a:t>Building,</a:t>
            </a:r>
            <a:r>
              <a:rPr sz="1400" spc="-35" dirty="0">
                <a:latin typeface="Microsoft Sans Serif"/>
                <a:cs typeface="Microsoft Sans Serif"/>
              </a:rPr>
              <a:t> </a:t>
            </a:r>
            <a:r>
              <a:rPr sz="1400" dirty="0">
                <a:latin typeface="Microsoft Sans Serif"/>
                <a:cs typeface="Microsoft Sans Serif"/>
              </a:rPr>
              <a:t>Corner</a:t>
            </a:r>
            <a:r>
              <a:rPr sz="1400" spc="-10" dirty="0">
                <a:latin typeface="Microsoft Sans Serif"/>
                <a:cs typeface="Microsoft Sans Serif"/>
              </a:rPr>
              <a:t> </a:t>
            </a:r>
            <a:r>
              <a:rPr sz="1400" dirty="0">
                <a:latin typeface="Microsoft Sans Serif"/>
                <a:cs typeface="Microsoft Sans Serif"/>
              </a:rPr>
              <a:t>R.S Oca</a:t>
            </a:r>
            <a:r>
              <a:rPr sz="1400" spc="-35" dirty="0">
                <a:latin typeface="Microsoft Sans Serif"/>
                <a:cs typeface="Microsoft Sans Serif"/>
              </a:rPr>
              <a:t> </a:t>
            </a:r>
            <a:r>
              <a:rPr sz="1400" dirty="0">
                <a:latin typeface="Microsoft Sans Serif"/>
                <a:cs typeface="Microsoft Sans Serif"/>
              </a:rPr>
              <a:t>&amp;</a:t>
            </a:r>
            <a:r>
              <a:rPr sz="1400" spc="-20" dirty="0">
                <a:latin typeface="Microsoft Sans Serif"/>
                <a:cs typeface="Microsoft Sans Serif"/>
              </a:rPr>
              <a:t> </a:t>
            </a:r>
            <a:r>
              <a:rPr sz="1400" dirty="0">
                <a:latin typeface="Microsoft Sans Serif"/>
                <a:cs typeface="Microsoft Sans Serif"/>
              </a:rPr>
              <a:t>A.C</a:t>
            </a:r>
            <a:r>
              <a:rPr sz="1400" spc="-25" dirty="0">
                <a:latin typeface="Microsoft Sans Serif"/>
                <a:cs typeface="Microsoft Sans Serif"/>
              </a:rPr>
              <a:t> </a:t>
            </a:r>
            <a:r>
              <a:rPr sz="1400" dirty="0">
                <a:latin typeface="Microsoft Sans Serif"/>
                <a:cs typeface="Microsoft Sans Serif"/>
              </a:rPr>
              <a:t>Delgado</a:t>
            </a:r>
            <a:r>
              <a:rPr sz="1400" spc="-30" dirty="0">
                <a:latin typeface="Microsoft Sans Serif"/>
                <a:cs typeface="Microsoft Sans Serif"/>
              </a:rPr>
              <a:t> </a:t>
            </a:r>
            <a:r>
              <a:rPr sz="1400" spc="-25" dirty="0">
                <a:latin typeface="Microsoft Sans Serif"/>
                <a:cs typeface="Microsoft Sans Serif"/>
              </a:rPr>
              <a:t>St. </a:t>
            </a:r>
            <a:r>
              <a:rPr sz="1400" dirty="0">
                <a:latin typeface="Microsoft Sans Serif"/>
                <a:cs typeface="Microsoft Sans Serif"/>
              </a:rPr>
              <a:t>South</a:t>
            </a:r>
            <a:r>
              <a:rPr sz="1400" spc="-5" dirty="0">
                <a:latin typeface="Microsoft Sans Serif"/>
                <a:cs typeface="Microsoft Sans Serif"/>
              </a:rPr>
              <a:t> </a:t>
            </a:r>
            <a:r>
              <a:rPr sz="1400" dirty="0">
                <a:latin typeface="Microsoft Sans Serif"/>
                <a:cs typeface="Microsoft Sans Serif"/>
              </a:rPr>
              <a:t>Harbor,</a:t>
            </a:r>
            <a:r>
              <a:rPr sz="1400" spc="-25" dirty="0">
                <a:latin typeface="Microsoft Sans Serif"/>
                <a:cs typeface="Microsoft Sans Serif"/>
              </a:rPr>
              <a:t> </a:t>
            </a:r>
            <a:r>
              <a:rPr sz="1400" dirty="0">
                <a:latin typeface="Microsoft Sans Serif"/>
                <a:cs typeface="Microsoft Sans Serif"/>
              </a:rPr>
              <a:t>Port</a:t>
            </a:r>
            <a:r>
              <a:rPr sz="1400" spc="-20" dirty="0">
                <a:latin typeface="Microsoft Sans Serif"/>
                <a:cs typeface="Microsoft Sans Serif"/>
              </a:rPr>
              <a:t> </a:t>
            </a:r>
            <a:r>
              <a:rPr sz="1400" dirty="0">
                <a:latin typeface="Microsoft Sans Serif"/>
                <a:cs typeface="Microsoft Sans Serif"/>
              </a:rPr>
              <a:t>Area, </a:t>
            </a:r>
            <a:r>
              <a:rPr sz="1400" spc="-10" dirty="0">
                <a:latin typeface="Microsoft Sans Serif"/>
                <a:cs typeface="Microsoft Sans Serif"/>
              </a:rPr>
              <a:t>Manila</a:t>
            </a:r>
            <a:endParaRPr sz="1400" dirty="0">
              <a:latin typeface="Microsoft Sans Serif"/>
              <a:cs typeface="Microsoft Sans Serif"/>
            </a:endParaRPr>
          </a:p>
          <a:p>
            <a:pPr>
              <a:lnSpc>
                <a:spcPct val="100000"/>
              </a:lnSpc>
              <a:spcBef>
                <a:spcPts val="25"/>
              </a:spcBef>
            </a:pPr>
            <a:endParaRPr sz="1400" dirty="0">
              <a:latin typeface="Microsoft Sans Serif"/>
              <a:cs typeface="Microsoft Sans Serif"/>
            </a:endParaRPr>
          </a:p>
          <a:p>
            <a:pPr marL="12700">
              <a:lnSpc>
                <a:spcPct val="100000"/>
              </a:lnSpc>
            </a:pPr>
            <a:r>
              <a:rPr sz="1400" b="1" spc="-10" dirty="0">
                <a:latin typeface="Arial"/>
                <a:cs typeface="Arial"/>
              </a:rPr>
              <a:t>North</a:t>
            </a:r>
            <a:endParaRPr sz="1400" dirty="0">
              <a:latin typeface="Arial"/>
              <a:cs typeface="Arial"/>
            </a:endParaRPr>
          </a:p>
          <a:p>
            <a:pPr marL="12700" marR="5080">
              <a:lnSpc>
                <a:spcPct val="99300"/>
              </a:lnSpc>
              <a:spcBef>
                <a:spcPts val="40"/>
              </a:spcBef>
            </a:pPr>
            <a:r>
              <a:rPr sz="1400" dirty="0">
                <a:latin typeface="Microsoft Sans Serif"/>
                <a:cs typeface="Microsoft Sans Serif"/>
              </a:rPr>
              <a:t>Unit</a:t>
            </a:r>
            <a:r>
              <a:rPr sz="1400" spc="-25" dirty="0">
                <a:latin typeface="Microsoft Sans Serif"/>
                <a:cs typeface="Microsoft Sans Serif"/>
              </a:rPr>
              <a:t> </a:t>
            </a:r>
            <a:r>
              <a:rPr sz="1400" spc="-10" dirty="0">
                <a:latin typeface="Microsoft Sans Serif"/>
                <a:cs typeface="Microsoft Sans Serif"/>
              </a:rPr>
              <a:t>122-</a:t>
            </a:r>
            <a:r>
              <a:rPr sz="1400" dirty="0">
                <a:latin typeface="Microsoft Sans Serif"/>
                <a:cs typeface="Microsoft Sans Serif"/>
              </a:rPr>
              <a:t>123</a:t>
            </a:r>
            <a:r>
              <a:rPr sz="1400" spc="-25" dirty="0">
                <a:latin typeface="Microsoft Sans Serif"/>
                <a:cs typeface="Microsoft Sans Serif"/>
              </a:rPr>
              <a:t> </a:t>
            </a:r>
            <a:r>
              <a:rPr sz="1400" dirty="0">
                <a:latin typeface="Microsoft Sans Serif"/>
                <a:cs typeface="Microsoft Sans Serif"/>
              </a:rPr>
              <a:t>Bldg</a:t>
            </a:r>
            <a:r>
              <a:rPr sz="1400" spc="-25" dirty="0">
                <a:latin typeface="Microsoft Sans Serif"/>
                <a:cs typeface="Microsoft Sans Serif"/>
              </a:rPr>
              <a:t> </a:t>
            </a:r>
            <a:r>
              <a:rPr sz="1400" dirty="0">
                <a:latin typeface="Microsoft Sans Serif"/>
                <a:cs typeface="Microsoft Sans Serif"/>
              </a:rPr>
              <a:t>Central</a:t>
            </a:r>
            <a:r>
              <a:rPr sz="1400" spc="-15" dirty="0">
                <a:latin typeface="Microsoft Sans Serif"/>
                <a:cs typeface="Microsoft Sans Serif"/>
              </a:rPr>
              <a:t> </a:t>
            </a:r>
            <a:r>
              <a:rPr sz="1400" dirty="0">
                <a:latin typeface="Microsoft Sans Serif"/>
                <a:cs typeface="Microsoft Sans Serif"/>
              </a:rPr>
              <a:t>Business</a:t>
            </a:r>
            <a:r>
              <a:rPr sz="1400" spc="-15" dirty="0">
                <a:latin typeface="Microsoft Sans Serif"/>
                <a:cs typeface="Microsoft Sans Serif"/>
              </a:rPr>
              <a:t> </a:t>
            </a:r>
            <a:r>
              <a:rPr sz="1400" dirty="0">
                <a:latin typeface="Microsoft Sans Serif"/>
                <a:cs typeface="Microsoft Sans Serif"/>
              </a:rPr>
              <a:t>District</a:t>
            </a:r>
            <a:r>
              <a:rPr sz="1400" spc="-15" dirty="0">
                <a:latin typeface="Microsoft Sans Serif"/>
                <a:cs typeface="Microsoft Sans Serif"/>
              </a:rPr>
              <a:t> </a:t>
            </a:r>
            <a:r>
              <a:rPr sz="1400" dirty="0">
                <a:latin typeface="Microsoft Sans Serif"/>
                <a:cs typeface="Microsoft Sans Serif"/>
              </a:rPr>
              <a:t>Area,</a:t>
            </a:r>
            <a:r>
              <a:rPr sz="1400" spc="-25" dirty="0">
                <a:latin typeface="Microsoft Sans Serif"/>
                <a:cs typeface="Microsoft Sans Serif"/>
              </a:rPr>
              <a:t> </a:t>
            </a:r>
            <a:r>
              <a:rPr sz="1400" dirty="0">
                <a:latin typeface="Microsoft Sans Serif"/>
                <a:cs typeface="Microsoft Sans Serif"/>
              </a:rPr>
              <a:t>Subic</a:t>
            </a:r>
            <a:r>
              <a:rPr sz="1400" spc="-15" dirty="0">
                <a:latin typeface="Microsoft Sans Serif"/>
                <a:cs typeface="Microsoft Sans Serif"/>
              </a:rPr>
              <a:t> </a:t>
            </a:r>
            <a:r>
              <a:rPr sz="1400" dirty="0">
                <a:latin typeface="Microsoft Sans Serif"/>
                <a:cs typeface="Microsoft Sans Serif"/>
              </a:rPr>
              <a:t>Bay</a:t>
            </a:r>
            <a:r>
              <a:rPr sz="1400" spc="-35" dirty="0">
                <a:latin typeface="Microsoft Sans Serif"/>
                <a:cs typeface="Microsoft Sans Serif"/>
              </a:rPr>
              <a:t> </a:t>
            </a:r>
            <a:r>
              <a:rPr sz="1400" spc="-50" dirty="0">
                <a:latin typeface="Microsoft Sans Serif"/>
                <a:cs typeface="Microsoft Sans Serif"/>
              </a:rPr>
              <a:t>, </a:t>
            </a:r>
            <a:r>
              <a:rPr sz="1400" dirty="0">
                <a:latin typeface="Microsoft Sans Serif"/>
                <a:cs typeface="Microsoft Sans Serif"/>
              </a:rPr>
              <a:t>Wow</a:t>
            </a:r>
            <a:r>
              <a:rPr sz="1400" spc="-70" dirty="0">
                <a:latin typeface="Microsoft Sans Serif"/>
                <a:cs typeface="Microsoft Sans Serif"/>
              </a:rPr>
              <a:t> </a:t>
            </a:r>
            <a:r>
              <a:rPr sz="1400" spc="-10" dirty="0">
                <a:latin typeface="Microsoft Sans Serif"/>
                <a:cs typeface="Microsoft Sans Serif"/>
              </a:rPr>
              <a:t>Complex</a:t>
            </a:r>
            <a:r>
              <a:rPr sz="1400" spc="-70" dirty="0">
                <a:latin typeface="Microsoft Sans Serif"/>
                <a:cs typeface="Microsoft Sans Serif"/>
              </a:rPr>
              <a:t> </a:t>
            </a:r>
            <a:r>
              <a:rPr sz="1400" dirty="0">
                <a:latin typeface="Microsoft Sans Serif"/>
                <a:cs typeface="Microsoft Sans Serif"/>
              </a:rPr>
              <a:t>Central,</a:t>
            </a:r>
            <a:r>
              <a:rPr sz="1400" spc="-40" dirty="0">
                <a:latin typeface="Microsoft Sans Serif"/>
                <a:cs typeface="Microsoft Sans Serif"/>
              </a:rPr>
              <a:t> </a:t>
            </a:r>
            <a:r>
              <a:rPr sz="1400" dirty="0">
                <a:latin typeface="Microsoft Sans Serif"/>
                <a:cs typeface="Microsoft Sans Serif"/>
              </a:rPr>
              <a:t>Bus'n</a:t>
            </a:r>
            <a:r>
              <a:rPr sz="1400" spc="-55" dirty="0">
                <a:latin typeface="Microsoft Sans Serif"/>
                <a:cs typeface="Microsoft Sans Serif"/>
              </a:rPr>
              <a:t> </a:t>
            </a:r>
            <a:r>
              <a:rPr sz="1400" dirty="0">
                <a:latin typeface="Microsoft Sans Serif"/>
                <a:cs typeface="Microsoft Sans Serif"/>
              </a:rPr>
              <a:t>District</a:t>
            </a:r>
            <a:r>
              <a:rPr sz="1400" spc="-40" dirty="0">
                <a:latin typeface="Microsoft Sans Serif"/>
                <a:cs typeface="Microsoft Sans Serif"/>
              </a:rPr>
              <a:t> </a:t>
            </a:r>
            <a:r>
              <a:rPr sz="1400" dirty="0">
                <a:latin typeface="Microsoft Sans Serif"/>
                <a:cs typeface="Microsoft Sans Serif"/>
              </a:rPr>
              <a:t>Rizal</a:t>
            </a:r>
            <a:r>
              <a:rPr sz="1400" spc="-45" dirty="0">
                <a:latin typeface="Microsoft Sans Serif"/>
                <a:cs typeface="Microsoft Sans Serif"/>
              </a:rPr>
              <a:t> </a:t>
            </a:r>
            <a:r>
              <a:rPr sz="1400" dirty="0">
                <a:latin typeface="Microsoft Sans Serif"/>
                <a:cs typeface="Microsoft Sans Serif"/>
              </a:rPr>
              <a:t>Highway</a:t>
            </a:r>
            <a:r>
              <a:rPr sz="1400" spc="-60" dirty="0">
                <a:latin typeface="Microsoft Sans Serif"/>
                <a:cs typeface="Microsoft Sans Serif"/>
              </a:rPr>
              <a:t> </a:t>
            </a:r>
            <a:r>
              <a:rPr sz="1400" dirty="0">
                <a:latin typeface="Microsoft Sans Serif"/>
                <a:cs typeface="Microsoft Sans Serif"/>
              </a:rPr>
              <a:t>Subic</a:t>
            </a:r>
            <a:r>
              <a:rPr sz="1400" spc="-40" dirty="0">
                <a:latin typeface="Microsoft Sans Serif"/>
                <a:cs typeface="Microsoft Sans Serif"/>
              </a:rPr>
              <a:t> </a:t>
            </a:r>
            <a:r>
              <a:rPr sz="1400" spc="-25" dirty="0">
                <a:latin typeface="Microsoft Sans Serif"/>
                <a:cs typeface="Microsoft Sans Serif"/>
              </a:rPr>
              <a:t>Bay </a:t>
            </a:r>
            <a:r>
              <a:rPr sz="1400" dirty="0">
                <a:latin typeface="Microsoft Sans Serif"/>
                <a:cs typeface="Microsoft Sans Serif"/>
              </a:rPr>
              <a:t>Freeport</a:t>
            </a:r>
            <a:r>
              <a:rPr sz="1400" spc="-10" dirty="0">
                <a:latin typeface="Microsoft Sans Serif"/>
                <a:cs typeface="Microsoft Sans Serif"/>
              </a:rPr>
              <a:t> </a:t>
            </a:r>
            <a:r>
              <a:rPr sz="1400" dirty="0">
                <a:latin typeface="Microsoft Sans Serif"/>
                <a:cs typeface="Microsoft Sans Serif"/>
              </a:rPr>
              <a:t>Zone</a:t>
            </a:r>
            <a:r>
              <a:rPr sz="1400" spc="-30" dirty="0">
                <a:latin typeface="Microsoft Sans Serif"/>
                <a:cs typeface="Microsoft Sans Serif"/>
              </a:rPr>
              <a:t> </a:t>
            </a:r>
            <a:r>
              <a:rPr sz="1400" spc="-10" dirty="0">
                <a:latin typeface="Microsoft Sans Serif"/>
                <a:cs typeface="Microsoft Sans Serif"/>
              </a:rPr>
              <a:t>Philippines</a:t>
            </a:r>
            <a:endParaRPr sz="1400" dirty="0">
              <a:latin typeface="Microsoft Sans Serif"/>
              <a:cs typeface="Microsoft Sans Serif"/>
            </a:endParaRPr>
          </a:p>
          <a:p>
            <a:pPr>
              <a:lnSpc>
                <a:spcPct val="100000"/>
              </a:lnSpc>
              <a:spcBef>
                <a:spcPts val="170"/>
              </a:spcBef>
            </a:pPr>
            <a:endParaRPr sz="1400" dirty="0">
              <a:latin typeface="Microsoft Sans Serif"/>
              <a:cs typeface="Microsoft Sans Serif"/>
            </a:endParaRPr>
          </a:p>
          <a:p>
            <a:pPr marL="12700">
              <a:lnSpc>
                <a:spcPts val="1655"/>
              </a:lnSpc>
            </a:pPr>
            <a:r>
              <a:rPr sz="1400" b="1" spc="-20" dirty="0">
                <a:latin typeface="Arial"/>
                <a:cs typeface="Arial"/>
              </a:rPr>
              <a:t>Cebu</a:t>
            </a:r>
            <a:endParaRPr sz="1400" dirty="0">
              <a:latin typeface="Arial"/>
              <a:cs typeface="Arial"/>
            </a:endParaRPr>
          </a:p>
          <a:p>
            <a:pPr marL="12700" marR="203200">
              <a:lnSpc>
                <a:spcPts val="1610"/>
              </a:lnSpc>
              <a:spcBef>
                <a:spcPts val="90"/>
              </a:spcBef>
            </a:pPr>
            <a:r>
              <a:rPr sz="1400" dirty="0">
                <a:latin typeface="Microsoft Sans Serif"/>
                <a:cs typeface="Microsoft Sans Serif"/>
              </a:rPr>
              <a:t>Unit</a:t>
            </a:r>
            <a:r>
              <a:rPr sz="1400" spc="-45" dirty="0">
                <a:latin typeface="Microsoft Sans Serif"/>
                <a:cs typeface="Microsoft Sans Serif"/>
              </a:rPr>
              <a:t> </a:t>
            </a:r>
            <a:r>
              <a:rPr sz="1400" dirty="0">
                <a:latin typeface="Microsoft Sans Serif"/>
                <a:cs typeface="Microsoft Sans Serif"/>
              </a:rPr>
              <a:t>905</a:t>
            </a:r>
            <a:r>
              <a:rPr sz="1400" spc="-65" dirty="0">
                <a:latin typeface="Microsoft Sans Serif"/>
                <a:cs typeface="Microsoft Sans Serif"/>
              </a:rPr>
              <a:t> </a:t>
            </a:r>
            <a:r>
              <a:rPr sz="1400" dirty="0">
                <a:latin typeface="Microsoft Sans Serif"/>
                <a:cs typeface="Microsoft Sans Serif"/>
              </a:rPr>
              <a:t>Cebu</a:t>
            </a:r>
            <a:r>
              <a:rPr sz="1400" spc="-45" dirty="0">
                <a:latin typeface="Microsoft Sans Serif"/>
                <a:cs typeface="Microsoft Sans Serif"/>
              </a:rPr>
              <a:t> </a:t>
            </a:r>
            <a:r>
              <a:rPr sz="1400" spc="-10" dirty="0">
                <a:latin typeface="Microsoft Sans Serif"/>
                <a:cs typeface="Microsoft Sans Serif"/>
              </a:rPr>
              <a:t>Holding</a:t>
            </a:r>
            <a:r>
              <a:rPr sz="1400" spc="-40" dirty="0">
                <a:latin typeface="Microsoft Sans Serif"/>
                <a:cs typeface="Microsoft Sans Serif"/>
              </a:rPr>
              <a:t> </a:t>
            </a:r>
            <a:r>
              <a:rPr sz="1400" spc="-10" dirty="0">
                <a:latin typeface="Microsoft Sans Serif"/>
                <a:cs typeface="Microsoft Sans Serif"/>
              </a:rPr>
              <a:t>Center,</a:t>
            </a:r>
            <a:r>
              <a:rPr sz="1400" spc="-45" dirty="0">
                <a:latin typeface="Microsoft Sans Serif"/>
                <a:cs typeface="Microsoft Sans Serif"/>
              </a:rPr>
              <a:t> </a:t>
            </a:r>
            <a:r>
              <a:rPr sz="1400" spc="-10" dirty="0">
                <a:latin typeface="Microsoft Sans Serif"/>
                <a:cs typeface="Microsoft Sans Serif"/>
              </a:rPr>
              <a:t>Cardinal</a:t>
            </a:r>
            <a:r>
              <a:rPr sz="1400" spc="-55" dirty="0">
                <a:latin typeface="Microsoft Sans Serif"/>
                <a:cs typeface="Microsoft Sans Serif"/>
              </a:rPr>
              <a:t> </a:t>
            </a:r>
            <a:r>
              <a:rPr sz="1400" spc="-10" dirty="0">
                <a:latin typeface="Microsoft Sans Serif"/>
                <a:cs typeface="Microsoft Sans Serif"/>
              </a:rPr>
              <a:t>Rosales</a:t>
            </a:r>
            <a:r>
              <a:rPr sz="1400" spc="-60" dirty="0">
                <a:latin typeface="Microsoft Sans Serif"/>
                <a:cs typeface="Microsoft Sans Serif"/>
              </a:rPr>
              <a:t> </a:t>
            </a:r>
            <a:r>
              <a:rPr sz="1400" dirty="0">
                <a:latin typeface="Microsoft Sans Serif"/>
                <a:cs typeface="Microsoft Sans Serif"/>
              </a:rPr>
              <a:t>Ave.,</a:t>
            </a:r>
            <a:r>
              <a:rPr sz="1400" spc="-65" dirty="0">
                <a:latin typeface="Microsoft Sans Serif"/>
                <a:cs typeface="Microsoft Sans Serif"/>
              </a:rPr>
              <a:t> </a:t>
            </a:r>
            <a:r>
              <a:rPr sz="1400" spc="-10" dirty="0">
                <a:latin typeface="Microsoft Sans Serif"/>
                <a:cs typeface="Microsoft Sans Serif"/>
              </a:rPr>
              <a:t>Ayala Business</a:t>
            </a:r>
            <a:r>
              <a:rPr sz="1400" spc="-35" dirty="0">
                <a:latin typeface="Microsoft Sans Serif"/>
                <a:cs typeface="Microsoft Sans Serif"/>
              </a:rPr>
              <a:t> </a:t>
            </a:r>
            <a:r>
              <a:rPr sz="1400" spc="-10" dirty="0">
                <a:latin typeface="Microsoft Sans Serif"/>
                <a:cs typeface="Microsoft Sans Serif"/>
              </a:rPr>
              <a:t>Center,</a:t>
            </a:r>
            <a:r>
              <a:rPr sz="1400" spc="-35" dirty="0">
                <a:latin typeface="Microsoft Sans Serif"/>
                <a:cs typeface="Microsoft Sans Serif"/>
              </a:rPr>
              <a:t> </a:t>
            </a:r>
            <a:r>
              <a:rPr sz="1400" dirty="0">
                <a:latin typeface="Microsoft Sans Serif"/>
                <a:cs typeface="Microsoft Sans Serif"/>
              </a:rPr>
              <a:t>Cebu</a:t>
            </a:r>
            <a:r>
              <a:rPr sz="1400" spc="-65" dirty="0">
                <a:latin typeface="Microsoft Sans Serif"/>
                <a:cs typeface="Microsoft Sans Serif"/>
              </a:rPr>
              <a:t> </a:t>
            </a:r>
            <a:r>
              <a:rPr sz="1400" spc="-20" dirty="0">
                <a:latin typeface="Microsoft Sans Serif"/>
                <a:cs typeface="Microsoft Sans Serif"/>
              </a:rPr>
              <a:t>City</a:t>
            </a:r>
            <a:endParaRPr sz="1400" dirty="0">
              <a:latin typeface="Microsoft Sans Serif"/>
              <a:cs typeface="Microsoft Sans Serif"/>
            </a:endParaRPr>
          </a:p>
          <a:p>
            <a:pPr>
              <a:lnSpc>
                <a:spcPct val="100000"/>
              </a:lnSpc>
              <a:spcBef>
                <a:spcPts val="25"/>
              </a:spcBef>
            </a:pPr>
            <a:endParaRPr sz="1400" dirty="0">
              <a:latin typeface="Microsoft Sans Serif"/>
              <a:cs typeface="Microsoft Sans Serif"/>
            </a:endParaRPr>
          </a:p>
        </p:txBody>
      </p:sp>
      <p:sp>
        <p:nvSpPr>
          <p:cNvPr id="4" name="object 4"/>
          <p:cNvSpPr txBox="1"/>
          <p:nvPr/>
        </p:nvSpPr>
        <p:spPr>
          <a:xfrm>
            <a:off x="5349242" y="979063"/>
            <a:ext cx="4153535" cy="1542923"/>
          </a:xfrm>
          <a:prstGeom prst="rect">
            <a:avLst/>
          </a:prstGeom>
        </p:spPr>
        <p:txBody>
          <a:bodyPr vert="horz" wrap="square" lIns="0" tIns="11430" rIns="0" bIns="0" rtlCol="0">
            <a:spAutoFit/>
          </a:bodyPr>
          <a:lstStyle/>
          <a:p>
            <a:pPr marL="50800">
              <a:lnSpc>
                <a:spcPts val="1655"/>
              </a:lnSpc>
              <a:spcBef>
                <a:spcPts val="1515"/>
              </a:spcBef>
            </a:pPr>
            <a:r>
              <a:rPr sz="1400" b="1" dirty="0">
                <a:latin typeface="Arial"/>
                <a:cs typeface="Arial"/>
              </a:rPr>
              <a:t>Iloilo</a:t>
            </a:r>
            <a:r>
              <a:rPr sz="1400" b="1" spc="-70" dirty="0">
                <a:latin typeface="Arial"/>
                <a:cs typeface="Arial"/>
              </a:rPr>
              <a:t> </a:t>
            </a:r>
            <a:r>
              <a:rPr sz="1400" b="1" spc="-10" dirty="0">
                <a:latin typeface="Arial"/>
                <a:cs typeface="Arial"/>
              </a:rPr>
              <a:t>Office</a:t>
            </a:r>
            <a:endParaRPr sz="1400" dirty="0">
              <a:latin typeface="Arial"/>
              <a:cs typeface="Arial"/>
            </a:endParaRPr>
          </a:p>
          <a:p>
            <a:pPr marL="50800" marR="185420">
              <a:lnSpc>
                <a:spcPts val="1610"/>
              </a:lnSpc>
              <a:spcBef>
                <a:spcPts val="90"/>
              </a:spcBef>
            </a:pPr>
            <a:r>
              <a:rPr lang="en-PH" sz="1400" dirty="0">
                <a:latin typeface="Microsoft Sans Serif"/>
                <a:cs typeface="Microsoft Sans Serif"/>
              </a:rPr>
              <a:t>Rm6 2F Luis </a:t>
            </a:r>
            <a:r>
              <a:rPr lang="en-PH" sz="1400" dirty="0" err="1">
                <a:latin typeface="Microsoft Sans Serif"/>
                <a:cs typeface="Microsoft Sans Serif"/>
              </a:rPr>
              <a:t>Hervas</a:t>
            </a:r>
            <a:r>
              <a:rPr lang="en-PH" sz="1400" dirty="0">
                <a:latin typeface="Microsoft Sans Serif"/>
                <a:cs typeface="Microsoft Sans Serif"/>
              </a:rPr>
              <a:t> Bldg., Ledesma St, Iloilo City Proper, Iloilo City, Iloilo</a:t>
            </a:r>
          </a:p>
          <a:p>
            <a:pPr marL="50800" marR="185420">
              <a:lnSpc>
                <a:spcPts val="1610"/>
              </a:lnSpc>
              <a:spcBef>
                <a:spcPts val="90"/>
              </a:spcBef>
            </a:pPr>
            <a:endParaRPr sz="1400" dirty="0">
              <a:latin typeface="Microsoft Sans Serif"/>
              <a:cs typeface="Microsoft Sans Serif"/>
            </a:endParaRPr>
          </a:p>
          <a:p>
            <a:pPr marL="50800">
              <a:lnSpc>
                <a:spcPct val="100000"/>
              </a:lnSpc>
            </a:pPr>
            <a:r>
              <a:rPr sz="1400" b="1" dirty="0">
                <a:latin typeface="Arial"/>
                <a:cs typeface="Arial"/>
              </a:rPr>
              <a:t>Cagayan</a:t>
            </a:r>
            <a:r>
              <a:rPr sz="1400" b="1" spc="-35" dirty="0">
                <a:latin typeface="Arial"/>
                <a:cs typeface="Arial"/>
              </a:rPr>
              <a:t> </a:t>
            </a:r>
            <a:r>
              <a:rPr sz="1400" b="1" dirty="0">
                <a:latin typeface="Arial"/>
                <a:cs typeface="Arial"/>
              </a:rPr>
              <a:t>De</a:t>
            </a:r>
            <a:r>
              <a:rPr sz="1400" b="1" spc="-25" dirty="0">
                <a:latin typeface="Arial"/>
                <a:cs typeface="Arial"/>
              </a:rPr>
              <a:t> </a:t>
            </a:r>
            <a:r>
              <a:rPr sz="1400" b="1" dirty="0">
                <a:latin typeface="Arial"/>
                <a:cs typeface="Arial"/>
              </a:rPr>
              <a:t>Oro</a:t>
            </a:r>
            <a:r>
              <a:rPr sz="1400" b="1" spc="-30" dirty="0">
                <a:latin typeface="Arial"/>
                <a:cs typeface="Arial"/>
              </a:rPr>
              <a:t> </a:t>
            </a:r>
            <a:r>
              <a:rPr sz="1400" b="1" spc="-10" dirty="0">
                <a:latin typeface="Arial"/>
                <a:cs typeface="Arial"/>
              </a:rPr>
              <a:t>(C.D.O)</a:t>
            </a:r>
            <a:endParaRPr sz="1400" dirty="0">
              <a:latin typeface="Arial"/>
              <a:cs typeface="Arial"/>
            </a:endParaRPr>
          </a:p>
          <a:p>
            <a:pPr marL="50800" marR="810895">
              <a:lnSpc>
                <a:spcPts val="1750"/>
              </a:lnSpc>
              <a:spcBef>
                <a:spcPts val="75"/>
              </a:spcBef>
            </a:pPr>
            <a:r>
              <a:rPr sz="1400" dirty="0">
                <a:latin typeface="Microsoft Sans Serif"/>
                <a:cs typeface="Microsoft Sans Serif"/>
              </a:rPr>
              <a:t>3</a:t>
            </a:r>
            <a:r>
              <a:rPr sz="1350" baseline="30864" dirty="0">
                <a:latin typeface="Microsoft Sans Serif"/>
                <a:cs typeface="Microsoft Sans Serif"/>
              </a:rPr>
              <a:t>RD</a:t>
            </a:r>
            <a:r>
              <a:rPr sz="1350" spc="127" baseline="30864" dirty="0">
                <a:latin typeface="Microsoft Sans Serif"/>
                <a:cs typeface="Microsoft Sans Serif"/>
              </a:rPr>
              <a:t> </a:t>
            </a:r>
            <a:r>
              <a:rPr sz="1400" dirty="0">
                <a:latin typeface="Microsoft Sans Serif"/>
                <a:cs typeface="Microsoft Sans Serif"/>
              </a:rPr>
              <a:t>Floor</a:t>
            </a:r>
            <a:r>
              <a:rPr sz="1400" spc="-40" dirty="0">
                <a:latin typeface="Microsoft Sans Serif"/>
                <a:cs typeface="Microsoft Sans Serif"/>
              </a:rPr>
              <a:t> </a:t>
            </a:r>
            <a:r>
              <a:rPr sz="1400" dirty="0">
                <a:latin typeface="Microsoft Sans Serif"/>
                <a:cs typeface="Microsoft Sans Serif"/>
              </a:rPr>
              <a:t>Alpha</a:t>
            </a:r>
            <a:r>
              <a:rPr sz="1400" spc="-40" dirty="0">
                <a:latin typeface="Microsoft Sans Serif"/>
                <a:cs typeface="Microsoft Sans Serif"/>
              </a:rPr>
              <a:t> </a:t>
            </a:r>
            <a:r>
              <a:rPr sz="1400" dirty="0">
                <a:latin typeface="Microsoft Sans Serif"/>
                <a:cs typeface="Microsoft Sans Serif"/>
              </a:rPr>
              <a:t>Business</a:t>
            </a:r>
            <a:r>
              <a:rPr sz="1400" spc="-30" dirty="0">
                <a:latin typeface="Microsoft Sans Serif"/>
                <a:cs typeface="Microsoft Sans Serif"/>
              </a:rPr>
              <a:t> </a:t>
            </a:r>
            <a:r>
              <a:rPr sz="1400" dirty="0">
                <a:latin typeface="Microsoft Sans Serif"/>
                <a:cs typeface="Microsoft Sans Serif"/>
              </a:rPr>
              <a:t>Complex,</a:t>
            </a:r>
            <a:r>
              <a:rPr sz="1400" spc="-15" dirty="0">
                <a:latin typeface="Microsoft Sans Serif"/>
                <a:cs typeface="Microsoft Sans Serif"/>
              </a:rPr>
              <a:t> </a:t>
            </a:r>
            <a:r>
              <a:rPr sz="1400" spc="-10" dirty="0">
                <a:latin typeface="Microsoft Sans Serif"/>
                <a:cs typeface="Microsoft Sans Serif"/>
              </a:rPr>
              <a:t>Baloi, </a:t>
            </a:r>
            <a:r>
              <a:rPr sz="1400" dirty="0">
                <a:latin typeface="Microsoft Sans Serif"/>
                <a:cs typeface="Microsoft Sans Serif"/>
              </a:rPr>
              <a:t>Barangay</a:t>
            </a:r>
            <a:r>
              <a:rPr sz="1400" spc="-50" dirty="0">
                <a:latin typeface="Microsoft Sans Serif"/>
                <a:cs typeface="Microsoft Sans Serif"/>
              </a:rPr>
              <a:t> </a:t>
            </a:r>
            <a:r>
              <a:rPr sz="1400" dirty="0">
                <a:latin typeface="Microsoft Sans Serif"/>
                <a:cs typeface="Microsoft Sans Serif"/>
              </a:rPr>
              <a:t>Tablon</a:t>
            </a:r>
            <a:r>
              <a:rPr sz="1400" spc="-15" dirty="0">
                <a:latin typeface="Microsoft Sans Serif"/>
                <a:cs typeface="Microsoft Sans Serif"/>
              </a:rPr>
              <a:t> </a:t>
            </a:r>
            <a:r>
              <a:rPr sz="1400" dirty="0">
                <a:latin typeface="Microsoft Sans Serif"/>
                <a:cs typeface="Microsoft Sans Serif"/>
              </a:rPr>
              <a:t>Cagayan</a:t>
            </a:r>
            <a:r>
              <a:rPr sz="1400" spc="-5" dirty="0">
                <a:latin typeface="Microsoft Sans Serif"/>
                <a:cs typeface="Microsoft Sans Serif"/>
              </a:rPr>
              <a:t> </a:t>
            </a:r>
            <a:r>
              <a:rPr sz="1400" dirty="0">
                <a:latin typeface="Microsoft Sans Serif"/>
                <a:cs typeface="Microsoft Sans Serif"/>
              </a:rPr>
              <a:t>de</a:t>
            </a:r>
            <a:r>
              <a:rPr sz="1400" spc="-15" dirty="0">
                <a:latin typeface="Microsoft Sans Serif"/>
                <a:cs typeface="Microsoft Sans Serif"/>
              </a:rPr>
              <a:t> </a:t>
            </a:r>
            <a:r>
              <a:rPr sz="1400" dirty="0">
                <a:latin typeface="Microsoft Sans Serif"/>
                <a:cs typeface="Microsoft Sans Serif"/>
              </a:rPr>
              <a:t>Oro</a:t>
            </a:r>
            <a:r>
              <a:rPr sz="1400" spc="-10" dirty="0">
                <a:latin typeface="Microsoft Sans Serif"/>
                <a:cs typeface="Microsoft Sans Serif"/>
              </a:rPr>
              <a:t> </a:t>
            </a:r>
            <a:r>
              <a:rPr sz="1400" spc="-20" dirty="0">
                <a:latin typeface="Microsoft Sans Serif"/>
                <a:cs typeface="Microsoft Sans Serif"/>
              </a:rPr>
              <a:t>City</a:t>
            </a:r>
            <a:endParaRPr sz="1400" dirty="0">
              <a:latin typeface="Microsoft Sans Serif"/>
              <a:cs typeface="Microsoft Sans Serif"/>
            </a:endParaRPr>
          </a:p>
        </p:txBody>
      </p:sp>
      <p:sp>
        <p:nvSpPr>
          <p:cNvPr id="6" name="object 6"/>
          <p:cNvSpPr txBox="1"/>
          <p:nvPr/>
        </p:nvSpPr>
        <p:spPr>
          <a:xfrm>
            <a:off x="5349242" y="2804735"/>
            <a:ext cx="3384550" cy="1727396"/>
          </a:xfrm>
          <a:prstGeom prst="rect">
            <a:avLst/>
          </a:prstGeom>
        </p:spPr>
        <p:txBody>
          <a:bodyPr vert="horz" wrap="square" lIns="0" tIns="11430" rIns="0" bIns="0" rtlCol="0">
            <a:spAutoFit/>
          </a:bodyPr>
          <a:lstStyle/>
          <a:p>
            <a:pPr marL="12700">
              <a:lnSpc>
                <a:spcPts val="1670"/>
              </a:lnSpc>
              <a:spcBef>
                <a:spcPts val="90"/>
              </a:spcBef>
            </a:pPr>
            <a:r>
              <a:rPr sz="1400" b="1" spc="-10" dirty="0">
                <a:latin typeface="Arial"/>
                <a:cs typeface="Arial"/>
              </a:rPr>
              <a:t>Gensan</a:t>
            </a:r>
            <a:endParaRPr sz="1400" dirty="0">
              <a:latin typeface="Arial"/>
              <a:cs typeface="Arial"/>
            </a:endParaRPr>
          </a:p>
          <a:p>
            <a:pPr marL="12700" marR="5080">
              <a:lnSpc>
                <a:spcPts val="1610"/>
              </a:lnSpc>
              <a:spcBef>
                <a:spcPts val="100"/>
              </a:spcBef>
            </a:pPr>
            <a:r>
              <a:rPr sz="1400" dirty="0">
                <a:latin typeface="Microsoft Sans Serif"/>
                <a:cs typeface="Microsoft Sans Serif"/>
              </a:rPr>
              <a:t>Door</a:t>
            </a:r>
            <a:r>
              <a:rPr sz="1400" spc="-30" dirty="0">
                <a:latin typeface="Microsoft Sans Serif"/>
                <a:cs typeface="Microsoft Sans Serif"/>
              </a:rPr>
              <a:t> </a:t>
            </a:r>
            <a:r>
              <a:rPr sz="1400" dirty="0">
                <a:latin typeface="Microsoft Sans Serif"/>
                <a:cs typeface="Microsoft Sans Serif"/>
              </a:rPr>
              <a:t>E</a:t>
            </a:r>
            <a:r>
              <a:rPr sz="1400" spc="-20" dirty="0">
                <a:latin typeface="Microsoft Sans Serif"/>
                <a:cs typeface="Microsoft Sans Serif"/>
              </a:rPr>
              <a:t> Rostrell</a:t>
            </a:r>
            <a:r>
              <a:rPr sz="1400" spc="-40" dirty="0">
                <a:latin typeface="Microsoft Sans Serif"/>
                <a:cs typeface="Microsoft Sans Serif"/>
              </a:rPr>
              <a:t> </a:t>
            </a:r>
            <a:r>
              <a:rPr sz="1400" spc="-10" dirty="0">
                <a:latin typeface="Microsoft Sans Serif"/>
                <a:cs typeface="Microsoft Sans Serif"/>
              </a:rPr>
              <a:t>Building,</a:t>
            </a:r>
            <a:r>
              <a:rPr sz="1400" spc="-50" dirty="0">
                <a:latin typeface="Microsoft Sans Serif"/>
                <a:cs typeface="Microsoft Sans Serif"/>
              </a:rPr>
              <a:t> </a:t>
            </a:r>
            <a:r>
              <a:rPr sz="1400" spc="-10" dirty="0">
                <a:latin typeface="Microsoft Sans Serif"/>
                <a:cs typeface="Microsoft Sans Serif"/>
              </a:rPr>
              <a:t>National</a:t>
            </a:r>
            <a:r>
              <a:rPr sz="1400" spc="-25" dirty="0">
                <a:latin typeface="Microsoft Sans Serif"/>
                <a:cs typeface="Microsoft Sans Serif"/>
              </a:rPr>
              <a:t> </a:t>
            </a:r>
            <a:r>
              <a:rPr sz="1400" spc="-10" dirty="0">
                <a:latin typeface="Microsoft Sans Serif"/>
                <a:cs typeface="Microsoft Sans Serif"/>
              </a:rPr>
              <a:t>Highway, Calumpang,</a:t>
            </a:r>
            <a:r>
              <a:rPr sz="1400" spc="-55" dirty="0">
                <a:latin typeface="Microsoft Sans Serif"/>
                <a:cs typeface="Microsoft Sans Serif"/>
              </a:rPr>
              <a:t> </a:t>
            </a:r>
            <a:r>
              <a:rPr sz="1400" spc="-10" dirty="0">
                <a:latin typeface="Microsoft Sans Serif"/>
                <a:cs typeface="Microsoft Sans Serif"/>
              </a:rPr>
              <a:t>General</a:t>
            </a:r>
            <a:r>
              <a:rPr sz="1400" spc="-70" dirty="0">
                <a:latin typeface="Microsoft Sans Serif"/>
                <a:cs typeface="Microsoft Sans Serif"/>
              </a:rPr>
              <a:t> </a:t>
            </a:r>
            <a:r>
              <a:rPr sz="1400" dirty="0">
                <a:latin typeface="Microsoft Sans Serif"/>
                <a:cs typeface="Microsoft Sans Serif"/>
              </a:rPr>
              <a:t>Santos</a:t>
            </a:r>
            <a:r>
              <a:rPr sz="1400" spc="-65" dirty="0">
                <a:latin typeface="Microsoft Sans Serif"/>
                <a:cs typeface="Microsoft Sans Serif"/>
              </a:rPr>
              <a:t> </a:t>
            </a:r>
            <a:r>
              <a:rPr sz="1400" spc="-20" dirty="0">
                <a:latin typeface="Microsoft Sans Serif"/>
                <a:cs typeface="Microsoft Sans Serif"/>
              </a:rPr>
              <a:t>City</a:t>
            </a:r>
            <a:endParaRPr lang="en-US" sz="1400" spc="-20" dirty="0">
              <a:latin typeface="Microsoft Sans Serif"/>
              <a:cs typeface="Microsoft Sans Serif"/>
            </a:endParaRPr>
          </a:p>
          <a:p>
            <a:pPr marL="12700" marR="5080">
              <a:lnSpc>
                <a:spcPts val="1610"/>
              </a:lnSpc>
              <a:spcBef>
                <a:spcPts val="100"/>
              </a:spcBef>
            </a:pPr>
            <a:endParaRPr lang="en-US" sz="1400" spc="-20" dirty="0">
              <a:latin typeface="Microsoft Sans Serif"/>
              <a:cs typeface="Microsoft Sans Serif"/>
            </a:endParaRPr>
          </a:p>
          <a:p>
            <a:pPr marL="12700">
              <a:lnSpc>
                <a:spcPct val="100000"/>
              </a:lnSpc>
              <a:spcBef>
                <a:spcPts val="5"/>
              </a:spcBef>
            </a:pPr>
            <a:r>
              <a:rPr lang="en-US" sz="1400" b="1" spc="-10" dirty="0">
                <a:latin typeface="Arial"/>
                <a:cs typeface="Arial"/>
              </a:rPr>
              <a:t>Davao</a:t>
            </a:r>
            <a:endParaRPr lang="en-US" sz="1400" dirty="0">
              <a:latin typeface="Arial"/>
              <a:cs typeface="Arial"/>
            </a:endParaRPr>
          </a:p>
          <a:p>
            <a:pPr marL="12700" marR="507365">
              <a:lnSpc>
                <a:spcPts val="1610"/>
              </a:lnSpc>
              <a:spcBef>
                <a:spcPts val="135"/>
              </a:spcBef>
            </a:pPr>
            <a:r>
              <a:rPr lang="en-US" sz="1400" dirty="0">
                <a:latin typeface="Microsoft Sans Serif"/>
                <a:cs typeface="Microsoft Sans Serif"/>
              </a:rPr>
              <a:t>Unit</a:t>
            </a:r>
            <a:r>
              <a:rPr lang="en-US" sz="1400" spc="-5" dirty="0">
                <a:latin typeface="Microsoft Sans Serif"/>
                <a:cs typeface="Microsoft Sans Serif"/>
              </a:rPr>
              <a:t> 5</a:t>
            </a:r>
            <a:r>
              <a:rPr lang="en-US" sz="1400" spc="5" dirty="0">
                <a:latin typeface="Microsoft Sans Serif"/>
                <a:cs typeface="Microsoft Sans Serif"/>
              </a:rPr>
              <a:t> </a:t>
            </a:r>
            <a:r>
              <a:rPr lang="en-US" sz="1400" dirty="0" err="1">
                <a:latin typeface="Microsoft Sans Serif"/>
                <a:cs typeface="Microsoft Sans Serif"/>
              </a:rPr>
              <a:t>Bldg</a:t>
            </a:r>
            <a:r>
              <a:rPr lang="en-US" sz="1400" spc="10" dirty="0">
                <a:latin typeface="Microsoft Sans Serif"/>
                <a:cs typeface="Microsoft Sans Serif"/>
              </a:rPr>
              <a:t> 1</a:t>
            </a:r>
            <a:r>
              <a:rPr lang="en-US" sz="1400" spc="-35" dirty="0">
                <a:latin typeface="Microsoft Sans Serif"/>
                <a:cs typeface="Microsoft Sans Serif"/>
              </a:rPr>
              <a:t> </a:t>
            </a:r>
            <a:r>
              <a:rPr lang="en-US" sz="1400" dirty="0" err="1">
                <a:latin typeface="Microsoft Sans Serif"/>
                <a:cs typeface="Microsoft Sans Serif"/>
              </a:rPr>
              <a:t>cor</a:t>
            </a:r>
            <a:r>
              <a:rPr lang="en-US" sz="1400" spc="-10" dirty="0">
                <a:latin typeface="Microsoft Sans Serif"/>
                <a:cs typeface="Microsoft Sans Serif"/>
              </a:rPr>
              <a:t> </a:t>
            </a:r>
            <a:r>
              <a:rPr lang="en-US" sz="1400" spc="-10" dirty="0" err="1">
                <a:latin typeface="Microsoft Sans Serif"/>
                <a:cs typeface="Microsoft Sans Serif"/>
              </a:rPr>
              <a:t>Malagamot</a:t>
            </a:r>
            <a:r>
              <a:rPr lang="en-US" sz="1400" spc="-55" dirty="0">
                <a:latin typeface="Microsoft Sans Serif"/>
                <a:cs typeface="Microsoft Sans Serif"/>
              </a:rPr>
              <a:t> </a:t>
            </a:r>
            <a:r>
              <a:rPr lang="en-US" sz="1400" spc="-20" dirty="0">
                <a:latin typeface="Microsoft Sans Serif"/>
                <a:cs typeface="Microsoft Sans Serif"/>
              </a:rPr>
              <a:t>Road </a:t>
            </a:r>
            <a:r>
              <a:rPr lang="en-US" sz="1400" spc="-10" dirty="0" err="1">
                <a:latin typeface="Microsoft Sans Serif"/>
                <a:cs typeface="Microsoft Sans Serif"/>
              </a:rPr>
              <a:t>Panacan</a:t>
            </a:r>
            <a:r>
              <a:rPr lang="en-US" sz="1400" spc="-10" dirty="0">
                <a:latin typeface="Microsoft Sans Serif"/>
                <a:cs typeface="Microsoft Sans Serif"/>
              </a:rPr>
              <a:t>,</a:t>
            </a:r>
            <a:r>
              <a:rPr lang="en-US" sz="1400" spc="-70" dirty="0">
                <a:latin typeface="Microsoft Sans Serif"/>
                <a:cs typeface="Microsoft Sans Serif"/>
              </a:rPr>
              <a:t> </a:t>
            </a:r>
            <a:r>
              <a:rPr lang="en-US" sz="1400" dirty="0">
                <a:latin typeface="Microsoft Sans Serif"/>
                <a:cs typeface="Microsoft Sans Serif"/>
              </a:rPr>
              <a:t>Davao</a:t>
            </a:r>
            <a:r>
              <a:rPr lang="en-US" sz="1400" spc="-30" dirty="0">
                <a:latin typeface="Microsoft Sans Serif"/>
                <a:cs typeface="Microsoft Sans Serif"/>
              </a:rPr>
              <a:t> </a:t>
            </a:r>
            <a:r>
              <a:rPr lang="en-US" sz="1400" spc="-20" dirty="0">
                <a:latin typeface="Microsoft Sans Serif"/>
                <a:cs typeface="Microsoft Sans Serif"/>
              </a:rPr>
              <a:t>City</a:t>
            </a:r>
            <a:endParaRPr lang="en-US" sz="1400" dirty="0">
              <a:latin typeface="Microsoft Sans Serif"/>
              <a:cs typeface="Microsoft Sans Serif"/>
            </a:endParaRPr>
          </a:p>
          <a:p>
            <a:pPr marL="12700" marR="5080">
              <a:lnSpc>
                <a:spcPts val="1610"/>
              </a:lnSpc>
              <a:spcBef>
                <a:spcPts val="100"/>
              </a:spcBef>
            </a:pPr>
            <a:endParaRPr sz="1400" dirty="0">
              <a:latin typeface="Microsoft Sans Serif"/>
              <a:cs typeface="Microsoft Sans Serif"/>
            </a:endParaRPr>
          </a:p>
        </p:txBody>
      </p:sp>
      <p:grpSp>
        <p:nvGrpSpPr>
          <p:cNvPr id="7" name="object 7"/>
          <p:cNvGrpSpPr/>
          <p:nvPr/>
        </p:nvGrpSpPr>
        <p:grpSpPr>
          <a:xfrm>
            <a:off x="25400" y="101600"/>
            <a:ext cx="11977370" cy="543560"/>
            <a:chOff x="25400" y="101600"/>
            <a:chExt cx="11977370" cy="543560"/>
          </a:xfrm>
        </p:grpSpPr>
        <p:pic>
          <p:nvPicPr>
            <p:cNvPr id="8" name="object 8"/>
            <p:cNvPicPr/>
            <p:nvPr/>
          </p:nvPicPr>
          <p:blipFill>
            <a:blip r:embed="rId3" cstate="print"/>
            <a:stretch>
              <a:fillRect/>
            </a:stretch>
          </p:blipFill>
          <p:spPr>
            <a:xfrm>
              <a:off x="25400" y="119862"/>
              <a:ext cx="1120140" cy="524789"/>
            </a:xfrm>
            <a:prstGeom prst="rect">
              <a:avLst/>
            </a:prstGeom>
          </p:spPr>
        </p:pic>
        <p:sp>
          <p:nvSpPr>
            <p:cNvPr id="9" name="object 9"/>
            <p:cNvSpPr/>
            <p:nvPr/>
          </p:nvSpPr>
          <p:spPr>
            <a:xfrm>
              <a:off x="1019047" y="101600"/>
              <a:ext cx="10983595" cy="510540"/>
            </a:xfrm>
            <a:custGeom>
              <a:avLst/>
              <a:gdLst/>
              <a:ahLst/>
              <a:cxnLst/>
              <a:rect l="l" t="t" r="r" b="b"/>
              <a:pathLst>
                <a:path w="10983595" h="510540">
                  <a:moveTo>
                    <a:pt x="10983468" y="0"/>
                  </a:moveTo>
                  <a:lnTo>
                    <a:pt x="0" y="0"/>
                  </a:lnTo>
                  <a:lnTo>
                    <a:pt x="0" y="510539"/>
                  </a:lnTo>
                  <a:lnTo>
                    <a:pt x="10983468" y="510539"/>
                  </a:lnTo>
                  <a:lnTo>
                    <a:pt x="10983468" y="0"/>
                  </a:lnTo>
                  <a:close/>
                </a:path>
              </a:pathLst>
            </a:custGeom>
            <a:solidFill>
              <a:srgbClr val="FFFFFF"/>
            </a:solidFill>
          </p:spPr>
          <p:txBody>
            <a:bodyPr wrap="square" lIns="0" tIns="0" rIns="0" bIns="0" rtlCol="0"/>
            <a:lstStyle/>
            <a:p>
              <a:endParaRPr/>
            </a:p>
          </p:txBody>
        </p:sp>
      </p:grpSp>
      <p:sp>
        <p:nvSpPr>
          <p:cNvPr id="10" name="object 10"/>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ORGANIC</a:t>
            </a:r>
            <a:r>
              <a:rPr spc="-160" dirty="0"/>
              <a:t> </a:t>
            </a:r>
            <a:r>
              <a:rPr dirty="0"/>
              <a:t>OFFICES</a:t>
            </a:r>
            <a:r>
              <a:rPr spc="-85" dirty="0"/>
              <a:t> </a:t>
            </a:r>
            <a:r>
              <a:rPr dirty="0"/>
              <a:t>AND</a:t>
            </a:r>
            <a:r>
              <a:rPr spc="-155" dirty="0"/>
              <a:t> </a:t>
            </a:r>
            <a:r>
              <a:rPr spc="-10" dirty="0"/>
              <a:t>WAREHOUSES</a:t>
            </a:r>
          </a:p>
        </p:txBody>
      </p:sp>
      <p:sp>
        <p:nvSpPr>
          <p:cNvPr id="11" name="object 11"/>
          <p:cNvSpPr/>
          <p:nvPr/>
        </p:nvSpPr>
        <p:spPr>
          <a:xfrm>
            <a:off x="1209675" y="659765"/>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sp>
        <p:nvSpPr>
          <p:cNvPr id="12" name="object 12"/>
          <p:cNvSpPr/>
          <p:nvPr/>
        </p:nvSpPr>
        <p:spPr>
          <a:xfrm>
            <a:off x="6350" y="6683114"/>
            <a:ext cx="11363325" cy="155575"/>
          </a:xfrm>
          <a:custGeom>
            <a:avLst/>
            <a:gdLst/>
            <a:ahLst/>
            <a:cxnLst/>
            <a:rect l="l" t="t" r="r" b="b"/>
            <a:pathLst>
              <a:path w="11363325" h="155575">
                <a:moveTo>
                  <a:pt x="11362944" y="0"/>
                </a:moveTo>
                <a:lnTo>
                  <a:pt x="0" y="0"/>
                </a:lnTo>
                <a:lnTo>
                  <a:pt x="0" y="155447"/>
                </a:lnTo>
                <a:lnTo>
                  <a:pt x="11362944" y="155447"/>
                </a:lnTo>
                <a:lnTo>
                  <a:pt x="11362944" y="0"/>
                </a:lnTo>
                <a:close/>
              </a:path>
            </a:pathLst>
          </a:custGeom>
          <a:solidFill>
            <a:srgbClr val="001543"/>
          </a:solidFill>
        </p:spPr>
        <p:txBody>
          <a:bodyPr wrap="square" lIns="0" tIns="0" rIns="0" bIns="0" rtlCol="0"/>
          <a:lstStyle/>
          <a:p>
            <a:endParaRPr/>
          </a:p>
        </p:txBody>
      </p:sp>
      <p:pic>
        <p:nvPicPr>
          <p:cNvPr id="13" name="object 13"/>
          <p:cNvPicPr/>
          <p:nvPr/>
        </p:nvPicPr>
        <p:blipFill>
          <a:blip r:embed="rId4" cstate="print"/>
          <a:stretch>
            <a:fillRect/>
          </a:stretch>
        </p:blipFill>
        <p:spPr>
          <a:xfrm>
            <a:off x="11480800" y="6485187"/>
            <a:ext cx="565150" cy="32258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2115820">
              <a:lnSpc>
                <a:spcPct val="100000"/>
              </a:lnSpc>
              <a:spcBef>
                <a:spcPts val="100"/>
              </a:spcBef>
            </a:pPr>
            <a:r>
              <a:rPr dirty="0"/>
              <a:t>Our</a:t>
            </a:r>
            <a:r>
              <a:rPr spc="-20" dirty="0"/>
              <a:t> </a:t>
            </a:r>
            <a:r>
              <a:rPr dirty="0"/>
              <a:t>Key</a:t>
            </a:r>
            <a:r>
              <a:rPr spc="-160" dirty="0"/>
              <a:t> </a:t>
            </a:r>
            <a:r>
              <a:rPr spc="-10" dirty="0"/>
              <a:t>Partners:</a:t>
            </a:r>
          </a:p>
        </p:txBody>
      </p:sp>
      <p:sp>
        <p:nvSpPr>
          <p:cNvPr id="3" name="object 3"/>
          <p:cNvSpPr/>
          <p:nvPr/>
        </p:nvSpPr>
        <p:spPr>
          <a:xfrm>
            <a:off x="1209675" y="674369"/>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pic>
        <p:nvPicPr>
          <p:cNvPr id="4" name="object 4"/>
          <p:cNvPicPr/>
          <p:nvPr/>
        </p:nvPicPr>
        <p:blipFill>
          <a:blip r:embed="rId2" cstate="print"/>
          <a:stretch>
            <a:fillRect/>
          </a:stretch>
        </p:blipFill>
        <p:spPr>
          <a:xfrm>
            <a:off x="25400" y="124460"/>
            <a:ext cx="1119543" cy="524509"/>
          </a:xfrm>
          <a:prstGeom prst="rect">
            <a:avLst/>
          </a:prstGeom>
        </p:spPr>
      </p:pic>
      <p:sp>
        <p:nvSpPr>
          <p:cNvPr id="5" name="object 5"/>
          <p:cNvSpPr/>
          <p:nvPr/>
        </p:nvSpPr>
        <p:spPr>
          <a:xfrm>
            <a:off x="0" y="6697345"/>
            <a:ext cx="11363325" cy="155575"/>
          </a:xfrm>
          <a:custGeom>
            <a:avLst/>
            <a:gdLst/>
            <a:ahLst/>
            <a:cxnLst/>
            <a:rect l="l" t="t" r="r" b="b"/>
            <a:pathLst>
              <a:path w="11363325" h="155575">
                <a:moveTo>
                  <a:pt x="11362944" y="0"/>
                </a:moveTo>
                <a:lnTo>
                  <a:pt x="0" y="0"/>
                </a:lnTo>
                <a:lnTo>
                  <a:pt x="0" y="155448"/>
                </a:lnTo>
                <a:lnTo>
                  <a:pt x="11362944" y="155448"/>
                </a:lnTo>
                <a:lnTo>
                  <a:pt x="11362944" y="0"/>
                </a:lnTo>
                <a:close/>
              </a:path>
            </a:pathLst>
          </a:custGeom>
          <a:solidFill>
            <a:srgbClr val="001543"/>
          </a:solidFill>
        </p:spPr>
        <p:txBody>
          <a:bodyPr wrap="square" lIns="0" tIns="0" rIns="0" bIns="0" rtlCol="0"/>
          <a:lstStyle/>
          <a:p>
            <a:endParaRPr/>
          </a:p>
        </p:txBody>
      </p:sp>
      <p:pic>
        <p:nvPicPr>
          <p:cNvPr id="6" name="object 6"/>
          <p:cNvPicPr/>
          <p:nvPr/>
        </p:nvPicPr>
        <p:blipFill>
          <a:blip r:embed="rId3" cstate="print"/>
          <a:stretch>
            <a:fillRect/>
          </a:stretch>
        </p:blipFill>
        <p:spPr>
          <a:xfrm>
            <a:off x="1062127" y="1261038"/>
            <a:ext cx="3448050" cy="1543050"/>
          </a:xfrm>
          <a:prstGeom prst="rect">
            <a:avLst/>
          </a:prstGeom>
        </p:spPr>
      </p:pic>
      <p:pic>
        <p:nvPicPr>
          <p:cNvPr id="9" name="object 9"/>
          <p:cNvPicPr/>
          <p:nvPr/>
        </p:nvPicPr>
        <p:blipFill>
          <a:blip r:embed="rId4" cstate="print"/>
          <a:stretch>
            <a:fillRect/>
          </a:stretch>
        </p:blipFill>
        <p:spPr>
          <a:xfrm>
            <a:off x="11468100" y="6499227"/>
            <a:ext cx="560070" cy="319925"/>
          </a:xfrm>
          <a:prstGeom prst="rect">
            <a:avLst/>
          </a:prstGeom>
        </p:spPr>
      </p:pic>
      <p:pic>
        <p:nvPicPr>
          <p:cNvPr id="1026" name="Picture 2" descr="image001">
            <a:extLst>
              <a:ext uri="{FF2B5EF4-FFF2-40B4-BE49-F238E27FC236}">
                <a16:creationId xmlns:a16="http://schemas.microsoft.com/office/drawing/2014/main" id="{FE3A016F-A661-4534-A05F-8071CEBB0C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2127" y="4814391"/>
            <a:ext cx="3700726" cy="902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image002">
            <a:extLst>
              <a:ext uri="{FF2B5EF4-FFF2-40B4-BE49-F238E27FC236}">
                <a16:creationId xmlns:a16="http://schemas.microsoft.com/office/drawing/2014/main" id="{608577F7-574F-4BDC-AB22-F41E587A3D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72433" y="4421901"/>
            <a:ext cx="5815343" cy="1543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Asia CEO Awards 2 » ASIA CEO AWARDS 2022 WINNERS AND FINALISTS">
            <a:extLst>
              <a:ext uri="{FF2B5EF4-FFF2-40B4-BE49-F238E27FC236}">
                <a16:creationId xmlns:a16="http://schemas.microsoft.com/office/drawing/2014/main" id="{9E1E7452-9D40-4D3F-B004-35A9719E7C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3331" y="1191789"/>
            <a:ext cx="4148420" cy="1670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28669" y="2713685"/>
            <a:ext cx="4535805" cy="1123315"/>
          </a:xfrm>
          <a:prstGeom prst="rect">
            <a:avLst/>
          </a:prstGeom>
        </p:spPr>
        <p:txBody>
          <a:bodyPr vert="horz" wrap="square" lIns="0" tIns="12700" rIns="0" bIns="0" rtlCol="0">
            <a:spAutoFit/>
          </a:bodyPr>
          <a:lstStyle/>
          <a:p>
            <a:pPr marL="12700">
              <a:lnSpc>
                <a:spcPct val="100000"/>
              </a:lnSpc>
              <a:spcBef>
                <a:spcPts val="100"/>
              </a:spcBef>
            </a:pPr>
            <a:r>
              <a:rPr sz="7200" b="0" dirty="0">
                <a:solidFill>
                  <a:srgbClr val="040C24"/>
                </a:solidFill>
                <a:latin typeface="Microsoft Sans Serif"/>
                <a:cs typeface="Microsoft Sans Serif"/>
              </a:rPr>
              <a:t>Thank</a:t>
            </a:r>
            <a:r>
              <a:rPr sz="7200" b="0" spc="35" dirty="0">
                <a:solidFill>
                  <a:srgbClr val="040C24"/>
                </a:solidFill>
                <a:latin typeface="Microsoft Sans Serif"/>
                <a:cs typeface="Microsoft Sans Serif"/>
              </a:rPr>
              <a:t> </a:t>
            </a:r>
            <a:r>
              <a:rPr sz="7200" b="0" spc="-20" dirty="0">
                <a:solidFill>
                  <a:srgbClr val="040C24"/>
                </a:solidFill>
                <a:latin typeface="Microsoft Sans Serif"/>
                <a:cs typeface="Microsoft Sans Serif"/>
              </a:rPr>
              <a:t>you!</a:t>
            </a:r>
            <a:endParaRPr sz="7200">
              <a:latin typeface="Microsoft Sans Serif"/>
              <a:cs typeface="Microsoft Sans Serif"/>
            </a:endParaRPr>
          </a:p>
        </p:txBody>
      </p:sp>
      <p:pic>
        <p:nvPicPr>
          <p:cNvPr id="3" name="object 3"/>
          <p:cNvPicPr/>
          <p:nvPr/>
        </p:nvPicPr>
        <p:blipFill>
          <a:blip r:embed="rId2" cstate="print"/>
          <a:stretch>
            <a:fillRect/>
          </a:stretch>
        </p:blipFill>
        <p:spPr>
          <a:xfrm>
            <a:off x="25400" y="128015"/>
            <a:ext cx="1127975" cy="524255"/>
          </a:xfrm>
          <a:prstGeom prst="rect">
            <a:avLst/>
          </a:prstGeom>
        </p:spPr>
      </p:pic>
      <p:sp>
        <p:nvSpPr>
          <p:cNvPr id="4" name="object 4"/>
          <p:cNvSpPr/>
          <p:nvPr/>
        </p:nvSpPr>
        <p:spPr>
          <a:xfrm>
            <a:off x="1209675" y="675005"/>
            <a:ext cx="10983595" cy="24765"/>
          </a:xfrm>
          <a:custGeom>
            <a:avLst/>
            <a:gdLst/>
            <a:ahLst/>
            <a:cxnLst/>
            <a:rect l="l" t="t" r="r" b="b"/>
            <a:pathLst>
              <a:path w="10983595" h="24765">
                <a:moveTo>
                  <a:pt x="10983468" y="0"/>
                </a:moveTo>
                <a:lnTo>
                  <a:pt x="0" y="0"/>
                </a:lnTo>
                <a:lnTo>
                  <a:pt x="0" y="24384"/>
                </a:lnTo>
                <a:lnTo>
                  <a:pt x="10983468" y="24384"/>
                </a:lnTo>
                <a:lnTo>
                  <a:pt x="10983468" y="0"/>
                </a:lnTo>
                <a:close/>
              </a:path>
            </a:pathLst>
          </a:custGeom>
          <a:solidFill>
            <a:srgbClr val="D51A16"/>
          </a:solidFill>
        </p:spPr>
        <p:txBody>
          <a:bodyPr wrap="square" lIns="0" tIns="0" rIns="0" bIns="0" rtlCol="0"/>
          <a:lstStyle/>
          <a:p>
            <a:endParaRPr/>
          </a:p>
        </p:txBody>
      </p:sp>
      <p:sp>
        <p:nvSpPr>
          <p:cNvPr id="5" name="object 5"/>
          <p:cNvSpPr/>
          <p:nvPr/>
        </p:nvSpPr>
        <p:spPr>
          <a:xfrm>
            <a:off x="0" y="6697345"/>
            <a:ext cx="11363325" cy="155575"/>
          </a:xfrm>
          <a:custGeom>
            <a:avLst/>
            <a:gdLst/>
            <a:ahLst/>
            <a:cxnLst/>
            <a:rect l="l" t="t" r="r" b="b"/>
            <a:pathLst>
              <a:path w="11363325" h="155575">
                <a:moveTo>
                  <a:pt x="11362944" y="0"/>
                </a:moveTo>
                <a:lnTo>
                  <a:pt x="0" y="0"/>
                </a:lnTo>
                <a:lnTo>
                  <a:pt x="0" y="155448"/>
                </a:lnTo>
                <a:lnTo>
                  <a:pt x="11362944" y="155448"/>
                </a:lnTo>
                <a:lnTo>
                  <a:pt x="11362944" y="0"/>
                </a:lnTo>
                <a:close/>
              </a:path>
            </a:pathLst>
          </a:custGeom>
          <a:solidFill>
            <a:srgbClr val="001543"/>
          </a:solidFill>
        </p:spPr>
        <p:txBody>
          <a:bodyPr wrap="square" lIns="0" tIns="0" rIns="0" bIns="0" rtlCol="0"/>
          <a:lstStyle/>
          <a:p>
            <a:endParaRPr/>
          </a:p>
        </p:txBody>
      </p:sp>
      <p:pic>
        <p:nvPicPr>
          <p:cNvPr id="6" name="object 6"/>
          <p:cNvPicPr/>
          <p:nvPr/>
        </p:nvPicPr>
        <p:blipFill>
          <a:blip r:embed="rId3" cstate="print"/>
          <a:stretch>
            <a:fillRect/>
          </a:stretch>
        </p:blipFill>
        <p:spPr>
          <a:xfrm>
            <a:off x="11487150" y="6495417"/>
            <a:ext cx="560070" cy="3199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1640</TotalTime>
  <Words>1859</Words>
  <Application>Microsoft Office PowerPoint</Application>
  <PresentationFormat>Widescreen</PresentationFormat>
  <Paragraphs>335</Paragraphs>
  <Slides>27</Slides>
  <Notes>5</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Arial Rounded MT Bold</vt:lpstr>
      <vt:lpstr>Calibri</vt:lpstr>
      <vt:lpstr>Courier New</vt:lpstr>
      <vt:lpstr>Microsoft Sans Serif</vt:lpstr>
      <vt:lpstr>Segoe UI Symbol</vt:lpstr>
      <vt:lpstr>Wingdings</vt:lpstr>
      <vt:lpstr>Office Theme</vt:lpstr>
      <vt:lpstr>PowerPoint Presentation</vt:lpstr>
      <vt:lpstr>RAYOMAR GROUP OF COMPANIES</vt:lpstr>
      <vt:lpstr>PowerPoint Presentation</vt:lpstr>
      <vt:lpstr>OFII Services and Capabilities</vt:lpstr>
      <vt:lpstr>PowerPoint Presentation</vt:lpstr>
      <vt:lpstr>OFII Services and Capabilities</vt:lpstr>
      <vt:lpstr>OFII Services and Capabilities</vt:lpstr>
      <vt:lpstr>OFII Services and Capabilities</vt:lpstr>
      <vt:lpstr>OFII Services and Capabilities</vt:lpstr>
      <vt:lpstr>OFII Services and Capabilities</vt:lpstr>
      <vt:lpstr>OFII Services and Capabilities</vt:lpstr>
      <vt:lpstr>OFII Services and Capabilities</vt:lpstr>
      <vt:lpstr>OFII Services and Capabilities</vt:lpstr>
      <vt:lpstr>OFII Services and Capabilities</vt:lpstr>
      <vt:lpstr>OFII Services and Capabilities</vt:lpstr>
      <vt:lpstr>OFII Services and Capabilities</vt:lpstr>
      <vt:lpstr>OFII Services and Capabilities</vt:lpstr>
      <vt:lpstr>OFII Services and Capabilities</vt:lpstr>
      <vt:lpstr>PowerPoint Presentation</vt:lpstr>
      <vt:lpstr>PowerPoint Presentation</vt:lpstr>
      <vt:lpstr>MANILA TRANSPORT GROUP</vt:lpstr>
      <vt:lpstr>PowerPoint Presentation</vt:lpstr>
      <vt:lpstr>PowerPoint Presentation</vt:lpstr>
      <vt:lpstr> Certification and Accreditation: </vt:lpstr>
      <vt:lpstr>ORGANIC OFFICES AND WAREHOUSES</vt:lpstr>
      <vt:lpstr>Our Key Partners: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czarina</dc:creator>
  <cp:lastModifiedBy>Paulene Apalacio</cp:lastModifiedBy>
  <cp:revision>16</cp:revision>
  <dcterms:created xsi:type="dcterms:W3CDTF">2025-05-16T08:23:06Z</dcterms:created>
  <dcterms:modified xsi:type="dcterms:W3CDTF">2026-04-20T06:24:01Z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2024-05-21T00:00:00Z</vt:filetime>
  </property>
  <property fmtid="{D5CDD505-2E9C-101B-9397-08002B2CF9AE}" pid="3" name="Creator">
    <vt:lpwstr>Microsoft® Word 2016</vt:lpwstr>
  </property>
  <property fmtid="{D5CDD505-2E9C-101B-9397-08002B2CF9AE}" pid="4" name="LastSaved">
    <vt:filetime>2025-05-16T00:00:00Z</vt:filetime>
  </property>
  <property fmtid="{D5CDD505-2E9C-101B-9397-08002B2CF9AE}" pid="5" name="Producer">
    <vt:lpwstr>iLovePDF</vt:lpwstr>
  </property>
</Properties>
</file>